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2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5"/>
    <p:sldMasterId id="2147483654" r:id="rId6"/>
    <p:sldMasterId id="2147483657" r:id="rId7"/>
    <p:sldMasterId id="2147484110" r:id="rId8"/>
    <p:sldMasterId id="2147484124" r:id="rId9"/>
    <p:sldMasterId id="2147484138" r:id="rId10"/>
    <p:sldMasterId id="2147484153" r:id="rId11"/>
    <p:sldMasterId id="2147484168" r:id="rId12"/>
  </p:sldMasterIdLst>
  <p:notesMasterIdLst>
    <p:notesMasterId r:id="rId237"/>
  </p:notesMasterIdLst>
  <p:handoutMasterIdLst>
    <p:handoutMasterId r:id="rId238"/>
  </p:handoutMasterIdLst>
  <p:sldIdLst>
    <p:sldId id="1331" r:id="rId13"/>
    <p:sldId id="1944" r:id="rId14"/>
    <p:sldId id="1677" r:id="rId15"/>
    <p:sldId id="1678" r:id="rId16"/>
    <p:sldId id="1945" r:id="rId17"/>
    <p:sldId id="1864" r:id="rId18"/>
    <p:sldId id="1926" r:id="rId19"/>
    <p:sldId id="1865" r:id="rId20"/>
    <p:sldId id="2041" r:id="rId21"/>
    <p:sldId id="1927" r:id="rId22"/>
    <p:sldId id="1946" r:id="rId23"/>
    <p:sldId id="1715" r:id="rId24"/>
    <p:sldId id="1603" r:id="rId25"/>
    <p:sldId id="1714" r:id="rId26"/>
    <p:sldId id="1947" r:id="rId27"/>
    <p:sldId id="1866" r:id="rId28"/>
    <p:sldId id="1929" r:id="rId29"/>
    <p:sldId id="1867" r:id="rId30"/>
    <p:sldId id="1868" r:id="rId31"/>
    <p:sldId id="1930" r:id="rId32"/>
    <p:sldId id="1931" r:id="rId33"/>
    <p:sldId id="1869" r:id="rId34"/>
    <p:sldId id="1928" r:id="rId35"/>
    <p:sldId id="1440" r:id="rId36"/>
    <p:sldId id="1606" r:id="rId37"/>
    <p:sldId id="1607" r:id="rId38"/>
    <p:sldId id="1948" r:id="rId39"/>
    <p:sldId id="1487" r:id="rId40"/>
    <p:sldId id="1872" r:id="rId41"/>
    <p:sldId id="1387" r:id="rId42"/>
    <p:sldId id="1893" r:id="rId43"/>
    <p:sldId id="1433" r:id="rId44"/>
    <p:sldId id="1434" r:id="rId45"/>
    <p:sldId id="1871" r:id="rId46"/>
    <p:sldId id="1765" r:id="rId47"/>
    <p:sldId id="1766" r:id="rId48"/>
    <p:sldId id="1767" r:id="rId49"/>
    <p:sldId id="1769" r:id="rId50"/>
    <p:sldId id="1770" r:id="rId51"/>
    <p:sldId id="1771" r:id="rId52"/>
    <p:sldId id="1772" r:id="rId53"/>
    <p:sldId id="1773" r:id="rId54"/>
    <p:sldId id="1936" r:id="rId55"/>
    <p:sldId id="1777" r:id="rId56"/>
    <p:sldId id="1778" r:id="rId57"/>
    <p:sldId id="1779" r:id="rId58"/>
    <p:sldId id="1949" r:id="rId59"/>
    <p:sldId id="1782" r:id="rId60"/>
    <p:sldId id="1858" r:id="rId61"/>
    <p:sldId id="1873" r:id="rId62"/>
    <p:sldId id="1874" r:id="rId63"/>
    <p:sldId id="2042" r:id="rId64"/>
    <p:sldId id="2043" r:id="rId65"/>
    <p:sldId id="1780" r:id="rId66"/>
    <p:sldId id="1786" r:id="rId67"/>
    <p:sldId id="1787" r:id="rId68"/>
    <p:sldId id="1861" r:id="rId69"/>
    <p:sldId id="1798" r:id="rId70"/>
    <p:sldId id="1788" r:id="rId71"/>
    <p:sldId id="1941" r:id="rId72"/>
    <p:sldId id="1942" r:id="rId73"/>
    <p:sldId id="2005" r:id="rId74"/>
    <p:sldId id="2006" r:id="rId75"/>
    <p:sldId id="2007" r:id="rId76"/>
    <p:sldId id="2008" r:id="rId77"/>
    <p:sldId id="2009" r:id="rId78"/>
    <p:sldId id="2010" r:id="rId79"/>
    <p:sldId id="2011" r:id="rId80"/>
    <p:sldId id="2012" r:id="rId81"/>
    <p:sldId id="2013" r:id="rId82"/>
    <p:sldId id="2014" r:id="rId83"/>
    <p:sldId id="2015" r:id="rId84"/>
    <p:sldId id="2016" r:id="rId85"/>
    <p:sldId id="2017" r:id="rId86"/>
    <p:sldId id="2018" r:id="rId87"/>
    <p:sldId id="2019" r:id="rId88"/>
    <p:sldId id="2020" r:id="rId89"/>
    <p:sldId id="2021" r:id="rId90"/>
    <p:sldId id="2022" r:id="rId91"/>
    <p:sldId id="2023" r:id="rId92"/>
    <p:sldId id="2024" r:id="rId93"/>
    <p:sldId id="2025" r:id="rId94"/>
    <p:sldId id="2026" r:id="rId95"/>
    <p:sldId id="2027" r:id="rId96"/>
    <p:sldId id="2028" r:id="rId97"/>
    <p:sldId id="2029" r:id="rId98"/>
    <p:sldId id="2030" r:id="rId99"/>
    <p:sldId id="2031" r:id="rId100"/>
    <p:sldId id="2032" r:id="rId101"/>
    <p:sldId id="2033" r:id="rId102"/>
    <p:sldId id="2034" r:id="rId103"/>
    <p:sldId id="2035" r:id="rId104"/>
    <p:sldId id="2036" r:id="rId105"/>
    <p:sldId id="2037" r:id="rId106"/>
    <p:sldId id="2038" r:id="rId107"/>
    <p:sldId id="2039" r:id="rId108"/>
    <p:sldId id="2040" r:id="rId109"/>
    <p:sldId id="2003" r:id="rId110"/>
    <p:sldId id="2004" r:id="rId111"/>
    <p:sldId id="1604" r:id="rId112"/>
    <p:sldId id="1605" r:id="rId113"/>
    <p:sldId id="1950" r:id="rId114"/>
    <p:sldId id="1557" r:id="rId115"/>
    <p:sldId id="1559" r:id="rId116"/>
    <p:sldId id="1560" r:id="rId117"/>
    <p:sldId id="1894" r:id="rId118"/>
    <p:sldId id="1562" r:id="rId119"/>
    <p:sldId id="1818" r:id="rId120"/>
    <p:sldId id="1875" r:id="rId121"/>
    <p:sldId id="1943" r:id="rId122"/>
    <p:sldId id="1690" r:id="rId123"/>
    <p:sldId id="1691" r:id="rId124"/>
    <p:sldId id="1951" r:id="rId125"/>
    <p:sldId id="1876" r:id="rId126"/>
    <p:sldId id="1952" r:id="rId127"/>
    <p:sldId id="1877" r:id="rId128"/>
    <p:sldId id="1878" r:id="rId129"/>
    <p:sldId id="1881" r:id="rId130"/>
    <p:sldId id="1880" r:id="rId131"/>
    <p:sldId id="1932" r:id="rId132"/>
    <p:sldId id="1882" r:id="rId133"/>
    <p:sldId id="1953" r:id="rId134"/>
    <p:sldId id="1832" r:id="rId135"/>
    <p:sldId id="1845" r:id="rId136"/>
    <p:sldId id="1883" r:id="rId137"/>
    <p:sldId id="1884" r:id="rId138"/>
    <p:sldId id="1886" r:id="rId139"/>
    <p:sldId id="1887" r:id="rId140"/>
    <p:sldId id="1885" r:id="rId141"/>
    <p:sldId id="1888" r:id="rId142"/>
    <p:sldId id="1889" r:id="rId143"/>
    <p:sldId id="1890" r:id="rId144"/>
    <p:sldId id="1892" r:id="rId145"/>
    <p:sldId id="1891" r:id="rId146"/>
    <p:sldId id="1954" r:id="rId147"/>
    <p:sldId id="1895" r:id="rId148"/>
    <p:sldId id="1896" r:id="rId149"/>
    <p:sldId id="1898" r:id="rId150"/>
    <p:sldId id="1897" r:id="rId151"/>
    <p:sldId id="1955" r:id="rId152"/>
    <p:sldId id="1899" r:id="rId153"/>
    <p:sldId id="1904" r:id="rId154"/>
    <p:sldId id="1903" r:id="rId155"/>
    <p:sldId id="1909" r:id="rId156"/>
    <p:sldId id="1907" r:id="rId157"/>
    <p:sldId id="1905" r:id="rId158"/>
    <p:sldId id="1908" r:id="rId159"/>
    <p:sldId id="1900" r:id="rId160"/>
    <p:sldId id="1901" r:id="rId161"/>
    <p:sldId id="1902" r:id="rId162"/>
    <p:sldId id="1910" r:id="rId163"/>
    <p:sldId id="1911" r:id="rId164"/>
    <p:sldId id="1696" r:id="rId165"/>
    <p:sldId id="1827" r:id="rId166"/>
    <p:sldId id="1956" r:id="rId167"/>
    <p:sldId id="1700" r:id="rId168"/>
    <p:sldId id="1836" r:id="rId169"/>
    <p:sldId id="1862" r:id="rId170"/>
    <p:sldId id="1835" r:id="rId171"/>
    <p:sldId id="1839" r:id="rId172"/>
    <p:sldId id="1834" r:id="rId173"/>
    <p:sldId id="1863" r:id="rId174"/>
    <p:sldId id="1809" r:id="rId175"/>
    <p:sldId id="1957" r:id="rId176"/>
    <p:sldId id="1465" r:id="rId177"/>
    <p:sldId id="1507" r:id="rId178"/>
    <p:sldId id="1811" r:id="rId179"/>
    <p:sldId id="1810" r:id="rId180"/>
    <p:sldId id="1654" r:id="rId181"/>
    <p:sldId id="1655" r:id="rId182"/>
    <p:sldId id="1958" r:id="rId183"/>
    <p:sldId id="1912" r:id="rId184"/>
    <p:sldId id="1913" r:id="rId185"/>
    <p:sldId id="1933" r:id="rId186"/>
    <p:sldId id="1959" r:id="rId187"/>
    <p:sldId id="1915" r:id="rId188"/>
    <p:sldId id="1916" r:id="rId189"/>
    <p:sldId id="1960" r:id="rId190"/>
    <p:sldId id="1917" r:id="rId191"/>
    <p:sldId id="1918" r:id="rId192"/>
    <p:sldId id="1919" r:id="rId193"/>
    <p:sldId id="1920" r:id="rId194"/>
    <p:sldId id="1921" r:id="rId195"/>
    <p:sldId id="1922" r:id="rId196"/>
    <p:sldId id="1923" r:id="rId197"/>
    <p:sldId id="1924" r:id="rId198"/>
    <p:sldId id="1925" r:id="rId199"/>
    <p:sldId id="1749" r:id="rId200"/>
    <p:sldId id="1650" r:id="rId201"/>
    <p:sldId id="1651" r:id="rId202"/>
    <p:sldId id="1961" r:id="rId203"/>
    <p:sldId id="1656" r:id="rId204"/>
    <p:sldId id="1962" r:id="rId205"/>
    <p:sldId id="1471" r:id="rId206"/>
    <p:sldId id="1472" r:id="rId207"/>
    <p:sldId id="1963" r:id="rId208"/>
    <p:sldId id="1743" r:id="rId209"/>
    <p:sldId id="1744" r:id="rId210"/>
    <p:sldId id="1745" r:id="rId211"/>
    <p:sldId id="1746" r:id="rId212"/>
    <p:sldId id="1747" r:id="rId213"/>
    <p:sldId id="1748" r:id="rId214"/>
    <p:sldId id="1652" r:id="rId215"/>
    <p:sldId id="1653" r:id="rId216"/>
    <p:sldId id="1964" r:id="rId217"/>
    <p:sldId id="1658" r:id="rId218"/>
    <p:sldId id="1672" r:id="rId219"/>
    <p:sldId id="1965" r:id="rId220"/>
    <p:sldId id="1659" r:id="rId221"/>
    <p:sldId id="1660" r:id="rId222"/>
    <p:sldId id="1686" r:id="rId223"/>
    <p:sldId id="1687" r:id="rId224"/>
    <p:sldId id="1673" r:id="rId225"/>
    <p:sldId id="1807" r:id="rId226"/>
    <p:sldId id="1808" r:id="rId227"/>
    <p:sldId id="1966" r:id="rId228"/>
    <p:sldId id="1661" r:id="rId229"/>
    <p:sldId id="1675" r:id="rId230"/>
    <p:sldId id="1676" r:id="rId231"/>
    <p:sldId id="1684" r:id="rId232"/>
    <p:sldId id="1685" r:id="rId233"/>
    <p:sldId id="1967" r:id="rId234"/>
    <p:sldId id="1671" r:id="rId235"/>
    <p:sldId id="1427" r:id="rId236"/>
  </p:sldIdLst>
  <p:sldSz cx="9144000" cy="6858000" type="screen4x3"/>
  <p:notesSz cx="7010400" cy="9296400"/>
  <p:defaultTextStyle>
    <a:defPPr>
      <a:defRPr lang="en-US"/>
    </a:defPPr>
    <a:lvl1pPr algn="l" rtl="0" fontAlgn="base">
      <a:spcBef>
        <a:spcPct val="0"/>
      </a:spcBef>
      <a:spcAft>
        <a:spcPct val="0"/>
      </a:spcAft>
      <a:defRPr sz="2600" kern="1200">
        <a:solidFill>
          <a:schemeClr val="tx1"/>
        </a:solidFill>
        <a:latin typeface="Arial" charset="0"/>
        <a:ea typeface="+mn-ea"/>
        <a:cs typeface="+mn-cs"/>
      </a:defRPr>
    </a:lvl1pPr>
    <a:lvl2pPr marL="457200" algn="l" rtl="0" fontAlgn="base">
      <a:spcBef>
        <a:spcPct val="0"/>
      </a:spcBef>
      <a:spcAft>
        <a:spcPct val="0"/>
      </a:spcAft>
      <a:defRPr sz="2600" kern="1200">
        <a:solidFill>
          <a:schemeClr val="tx1"/>
        </a:solidFill>
        <a:latin typeface="Arial" charset="0"/>
        <a:ea typeface="+mn-ea"/>
        <a:cs typeface="+mn-cs"/>
      </a:defRPr>
    </a:lvl2pPr>
    <a:lvl3pPr marL="914400" algn="l" rtl="0" fontAlgn="base">
      <a:spcBef>
        <a:spcPct val="0"/>
      </a:spcBef>
      <a:spcAft>
        <a:spcPct val="0"/>
      </a:spcAft>
      <a:defRPr sz="2600" kern="1200">
        <a:solidFill>
          <a:schemeClr val="tx1"/>
        </a:solidFill>
        <a:latin typeface="Arial" charset="0"/>
        <a:ea typeface="+mn-ea"/>
        <a:cs typeface="+mn-cs"/>
      </a:defRPr>
    </a:lvl3pPr>
    <a:lvl4pPr marL="1371600" algn="l" rtl="0" fontAlgn="base">
      <a:spcBef>
        <a:spcPct val="0"/>
      </a:spcBef>
      <a:spcAft>
        <a:spcPct val="0"/>
      </a:spcAft>
      <a:defRPr sz="2600" kern="1200">
        <a:solidFill>
          <a:schemeClr val="tx1"/>
        </a:solidFill>
        <a:latin typeface="Arial" charset="0"/>
        <a:ea typeface="+mn-ea"/>
        <a:cs typeface="+mn-cs"/>
      </a:defRPr>
    </a:lvl4pPr>
    <a:lvl5pPr marL="1828800" algn="l" rtl="0" fontAlgn="base">
      <a:spcBef>
        <a:spcPct val="0"/>
      </a:spcBef>
      <a:spcAft>
        <a:spcPct val="0"/>
      </a:spcAft>
      <a:defRPr sz="2600" kern="1200">
        <a:solidFill>
          <a:schemeClr val="tx1"/>
        </a:solidFill>
        <a:latin typeface="Arial" charset="0"/>
        <a:ea typeface="+mn-ea"/>
        <a:cs typeface="+mn-cs"/>
      </a:defRPr>
    </a:lvl5pPr>
    <a:lvl6pPr marL="2286000" algn="l" defTabSz="914400" rtl="0" eaLnBrk="1" latinLnBrk="0" hangingPunct="1">
      <a:defRPr sz="2600" kern="1200">
        <a:solidFill>
          <a:schemeClr val="tx1"/>
        </a:solidFill>
        <a:latin typeface="Arial" charset="0"/>
        <a:ea typeface="+mn-ea"/>
        <a:cs typeface="+mn-cs"/>
      </a:defRPr>
    </a:lvl6pPr>
    <a:lvl7pPr marL="2743200" algn="l" defTabSz="914400" rtl="0" eaLnBrk="1" latinLnBrk="0" hangingPunct="1">
      <a:defRPr sz="2600" kern="1200">
        <a:solidFill>
          <a:schemeClr val="tx1"/>
        </a:solidFill>
        <a:latin typeface="Arial" charset="0"/>
        <a:ea typeface="+mn-ea"/>
        <a:cs typeface="+mn-cs"/>
      </a:defRPr>
    </a:lvl7pPr>
    <a:lvl8pPr marL="3200400" algn="l" defTabSz="914400" rtl="0" eaLnBrk="1" latinLnBrk="0" hangingPunct="1">
      <a:defRPr sz="2600" kern="1200">
        <a:solidFill>
          <a:schemeClr val="tx1"/>
        </a:solidFill>
        <a:latin typeface="Arial" charset="0"/>
        <a:ea typeface="+mn-ea"/>
        <a:cs typeface="+mn-cs"/>
      </a:defRPr>
    </a:lvl8pPr>
    <a:lvl9pPr marL="3657600" algn="l" defTabSz="914400" rtl="0" eaLnBrk="1" latinLnBrk="0" hangingPunct="1">
      <a:defRPr sz="2600"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GI Federal" initials="CF" lastIdx="39" clrIdx="0"/>
  <p:cmAuthor id="1" name="Jonathan Reid" initials="JAR" lastIdx="93" clrIdx="1"/>
  <p:cmAuthor id="2" name="rgarrett" initials="rg" lastIdx="21" clrIdx="2"/>
  <p:cmAuthor id="3" name="Michelle Thompson" initials="MLT" lastIdx="59" clrIdx="3"/>
  <p:cmAuthor id="4" name="Sterling Yager" initials="SY" lastIdx="9" clrIdx="4"/>
  <p:cmAuthor id="5" name="Matheson, Amie" initials="AM" lastIdx="11" clrIdx="5"/>
  <p:cmAuthor id="6" name="Reid, Jonathan " initials="JR" lastIdx="1" clrIdx="6"/>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0000"/>
    <a:srgbClr val="F7FBFB"/>
    <a:srgbClr val="F1F8F9"/>
    <a:srgbClr val="F9A50F"/>
    <a:srgbClr val="F1E7FF"/>
    <a:srgbClr val="EBDDFF"/>
    <a:srgbClr val="E1CDFF"/>
    <a:srgbClr val="857898"/>
    <a:srgbClr val="6EBEC4"/>
    <a:srgbClr val="8CCB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5" autoAdjust="0"/>
    <p:restoredTop sz="84560" autoAdjust="0"/>
  </p:normalViewPr>
  <p:slideViewPr>
    <p:cSldViewPr snapToGrid="0">
      <p:cViewPr>
        <p:scale>
          <a:sx n="70" d="100"/>
          <a:sy n="70" d="100"/>
        </p:scale>
        <p:origin x="-1818" y="-2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346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slide" Target="slides/slide158.xml"/><Relationship Id="rId191" Type="http://schemas.openxmlformats.org/officeDocument/2006/relationships/slide" Target="slides/slide179.xml"/><Relationship Id="rId205" Type="http://schemas.openxmlformats.org/officeDocument/2006/relationships/slide" Target="slides/slide193.xml"/><Relationship Id="rId226" Type="http://schemas.openxmlformats.org/officeDocument/2006/relationships/slide" Target="slides/slide214.xml"/><Relationship Id="rId107" Type="http://schemas.openxmlformats.org/officeDocument/2006/relationships/slide" Target="slides/slide95.xml"/><Relationship Id="rId11" Type="http://schemas.openxmlformats.org/officeDocument/2006/relationships/slideMaster" Target="slideMasters/slideMaster7.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1.xml"/><Relationship Id="rId95" Type="http://schemas.openxmlformats.org/officeDocument/2006/relationships/slide" Target="slides/slide83.xml"/><Relationship Id="rId160" Type="http://schemas.openxmlformats.org/officeDocument/2006/relationships/slide" Target="slides/slide148.xml"/><Relationship Id="rId181" Type="http://schemas.openxmlformats.org/officeDocument/2006/relationships/slide" Target="slides/slide169.xml"/><Relationship Id="rId216" Type="http://schemas.openxmlformats.org/officeDocument/2006/relationships/slide" Target="slides/slide204.xml"/><Relationship Id="rId237" Type="http://schemas.openxmlformats.org/officeDocument/2006/relationships/notesMaster" Target="notesMasters/notesMaster1.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71" Type="http://schemas.openxmlformats.org/officeDocument/2006/relationships/slide" Target="slides/slide159.xml"/><Relationship Id="rId192" Type="http://schemas.openxmlformats.org/officeDocument/2006/relationships/slide" Target="slides/slide180.xml"/><Relationship Id="rId206" Type="http://schemas.openxmlformats.org/officeDocument/2006/relationships/slide" Target="slides/slide194.xml"/><Relationship Id="rId227" Type="http://schemas.openxmlformats.org/officeDocument/2006/relationships/slide" Target="slides/slide215.xml"/><Relationship Id="rId201" Type="http://schemas.openxmlformats.org/officeDocument/2006/relationships/slide" Target="slides/slide189.xml"/><Relationship Id="rId222" Type="http://schemas.openxmlformats.org/officeDocument/2006/relationships/slide" Target="slides/slide210.xml"/><Relationship Id="rId243" Type="http://schemas.openxmlformats.org/officeDocument/2006/relationships/tableStyles" Target="tableStyles.xml"/><Relationship Id="rId12" Type="http://schemas.openxmlformats.org/officeDocument/2006/relationships/slideMaster" Target="slideMasters/slideMaster8.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slide" Target="slides/slide154.xml"/><Relationship Id="rId182" Type="http://schemas.openxmlformats.org/officeDocument/2006/relationships/slide" Target="slides/slide170.xml"/><Relationship Id="rId187" Type="http://schemas.openxmlformats.org/officeDocument/2006/relationships/slide" Target="slides/slide175.xml"/><Relationship Id="rId217" Type="http://schemas.openxmlformats.org/officeDocument/2006/relationships/slide" Target="slides/slide205.xml"/><Relationship Id="rId1" Type="http://schemas.openxmlformats.org/officeDocument/2006/relationships/customXml" Target="../customXml/item1.xml"/><Relationship Id="rId6" Type="http://schemas.openxmlformats.org/officeDocument/2006/relationships/slideMaster" Target="slideMasters/slideMaster2.xml"/><Relationship Id="rId212" Type="http://schemas.openxmlformats.org/officeDocument/2006/relationships/slide" Target="slides/slide200.xml"/><Relationship Id="rId233" Type="http://schemas.openxmlformats.org/officeDocument/2006/relationships/slide" Target="slides/slide221.xml"/><Relationship Id="rId238" Type="http://schemas.openxmlformats.org/officeDocument/2006/relationships/handoutMaster" Target="handoutMasters/handout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77" Type="http://schemas.openxmlformats.org/officeDocument/2006/relationships/slide" Target="slides/slide165.xml"/><Relationship Id="rId198" Type="http://schemas.openxmlformats.org/officeDocument/2006/relationships/slide" Target="slides/slide186.xml"/><Relationship Id="rId172" Type="http://schemas.openxmlformats.org/officeDocument/2006/relationships/slide" Target="slides/slide160.xml"/><Relationship Id="rId193" Type="http://schemas.openxmlformats.org/officeDocument/2006/relationships/slide" Target="slides/slide181.xml"/><Relationship Id="rId202" Type="http://schemas.openxmlformats.org/officeDocument/2006/relationships/slide" Target="slides/slide190.xml"/><Relationship Id="rId207" Type="http://schemas.openxmlformats.org/officeDocument/2006/relationships/slide" Target="slides/slide195.xml"/><Relationship Id="rId223" Type="http://schemas.openxmlformats.org/officeDocument/2006/relationships/slide" Target="slides/slide211.xml"/><Relationship Id="rId228" Type="http://schemas.openxmlformats.org/officeDocument/2006/relationships/slide" Target="slides/slide21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slide" Target="slides/slide155.xml"/><Relationship Id="rId188" Type="http://schemas.openxmlformats.org/officeDocument/2006/relationships/slide" Target="slides/slide176.xml"/><Relationship Id="rId7" Type="http://schemas.openxmlformats.org/officeDocument/2006/relationships/slideMaster" Target="slideMasters/slideMaster3.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183" Type="http://schemas.openxmlformats.org/officeDocument/2006/relationships/slide" Target="slides/slide171.xml"/><Relationship Id="rId213" Type="http://schemas.openxmlformats.org/officeDocument/2006/relationships/slide" Target="slides/slide201.xml"/><Relationship Id="rId218" Type="http://schemas.openxmlformats.org/officeDocument/2006/relationships/slide" Target="slides/slide206.xml"/><Relationship Id="rId234" Type="http://schemas.openxmlformats.org/officeDocument/2006/relationships/slide" Target="slides/slide222.xml"/><Relationship Id="rId239"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slide" Target="slides/slide166.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slide" Target="slides/slide161.xml"/><Relationship Id="rId194" Type="http://schemas.openxmlformats.org/officeDocument/2006/relationships/slide" Target="slides/slide182.xml"/><Relationship Id="rId199" Type="http://schemas.openxmlformats.org/officeDocument/2006/relationships/slide" Target="slides/slide187.xml"/><Relationship Id="rId203" Type="http://schemas.openxmlformats.org/officeDocument/2006/relationships/slide" Target="slides/slide191.xml"/><Relationship Id="rId208" Type="http://schemas.openxmlformats.org/officeDocument/2006/relationships/slide" Target="slides/slide196.xml"/><Relationship Id="rId229" Type="http://schemas.openxmlformats.org/officeDocument/2006/relationships/slide" Target="slides/slide217.xml"/><Relationship Id="rId19" Type="http://schemas.openxmlformats.org/officeDocument/2006/relationships/slide" Target="slides/slide7.xml"/><Relationship Id="rId224" Type="http://schemas.openxmlformats.org/officeDocument/2006/relationships/slide" Target="slides/slide212.xml"/><Relationship Id="rId240" Type="http://schemas.openxmlformats.org/officeDocument/2006/relationships/presProps" Target="presProps.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8" Type="http://schemas.openxmlformats.org/officeDocument/2006/relationships/slideMaster" Target="slideMasters/slideMaster4.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184" Type="http://schemas.openxmlformats.org/officeDocument/2006/relationships/slide" Target="slides/slide172.xml"/><Relationship Id="rId189" Type="http://schemas.openxmlformats.org/officeDocument/2006/relationships/slide" Target="slides/slide177.xml"/><Relationship Id="rId219" Type="http://schemas.openxmlformats.org/officeDocument/2006/relationships/slide" Target="slides/slide207.xml"/><Relationship Id="rId3" Type="http://schemas.openxmlformats.org/officeDocument/2006/relationships/customXml" Target="../customXml/item3.xml"/><Relationship Id="rId214" Type="http://schemas.openxmlformats.org/officeDocument/2006/relationships/slide" Target="slides/slide202.xml"/><Relationship Id="rId230" Type="http://schemas.openxmlformats.org/officeDocument/2006/relationships/slide" Target="slides/slide218.xml"/><Relationship Id="rId235" Type="http://schemas.openxmlformats.org/officeDocument/2006/relationships/slide" Target="slides/slide22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79" Type="http://schemas.openxmlformats.org/officeDocument/2006/relationships/slide" Target="slides/slide167.xml"/><Relationship Id="rId195" Type="http://schemas.openxmlformats.org/officeDocument/2006/relationships/slide" Target="slides/slide183.xml"/><Relationship Id="rId209" Type="http://schemas.openxmlformats.org/officeDocument/2006/relationships/slide" Target="slides/slide197.xml"/><Relationship Id="rId190" Type="http://schemas.openxmlformats.org/officeDocument/2006/relationships/slide" Target="slides/slide178.xml"/><Relationship Id="rId204" Type="http://schemas.openxmlformats.org/officeDocument/2006/relationships/slide" Target="slides/slide192.xml"/><Relationship Id="rId220" Type="http://schemas.openxmlformats.org/officeDocument/2006/relationships/slide" Target="slides/slide208.xml"/><Relationship Id="rId225" Type="http://schemas.openxmlformats.org/officeDocument/2006/relationships/slide" Target="slides/slide213.xml"/><Relationship Id="rId241" Type="http://schemas.openxmlformats.org/officeDocument/2006/relationships/viewProps" Target="view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6.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 Id="rId185" Type="http://schemas.openxmlformats.org/officeDocument/2006/relationships/slide" Target="slides/slide173.xml"/><Relationship Id="rId4" Type="http://schemas.openxmlformats.org/officeDocument/2006/relationships/customXml" Target="../customXml/item4.xml"/><Relationship Id="rId9" Type="http://schemas.openxmlformats.org/officeDocument/2006/relationships/slideMaster" Target="slideMasters/slideMaster5.xml"/><Relationship Id="rId180" Type="http://schemas.openxmlformats.org/officeDocument/2006/relationships/slide" Target="slides/slide168.xml"/><Relationship Id="rId210" Type="http://schemas.openxmlformats.org/officeDocument/2006/relationships/slide" Target="slides/slide198.xml"/><Relationship Id="rId215" Type="http://schemas.openxmlformats.org/officeDocument/2006/relationships/slide" Target="slides/slide203.xml"/><Relationship Id="rId236" Type="http://schemas.openxmlformats.org/officeDocument/2006/relationships/slide" Target="slides/slide224.xml"/><Relationship Id="rId26" Type="http://schemas.openxmlformats.org/officeDocument/2006/relationships/slide" Target="slides/slide14.xml"/><Relationship Id="rId231" Type="http://schemas.openxmlformats.org/officeDocument/2006/relationships/slide" Target="slides/slide219.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slide" Target="slides/slide163.xml"/><Relationship Id="rId196" Type="http://schemas.openxmlformats.org/officeDocument/2006/relationships/slide" Target="slides/slide184.xml"/><Relationship Id="rId200" Type="http://schemas.openxmlformats.org/officeDocument/2006/relationships/slide" Target="slides/slide188.xml"/><Relationship Id="rId16" Type="http://schemas.openxmlformats.org/officeDocument/2006/relationships/slide" Target="slides/slide4.xml"/><Relationship Id="rId221" Type="http://schemas.openxmlformats.org/officeDocument/2006/relationships/slide" Target="slides/slide209.xml"/><Relationship Id="rId242" Type="http://schemas.openxmlformats.org/officeDocument/2006/relationships/theme" Target="theme/theme1.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165" Type="http://schemas.openxmlformats.org/officeDocument/2006/relationships/slide" Target="slides/slide153.xml"/><Relationship Id="rId186" Type="http://schemas.openxmlformats.org/officeDocument/2006/relationships/slide" Target="slides/slide174.xml"/><Relationship Id="rId211" Type="http://schemas.openxmlformats.org/officeDocument/2006/relationships/slide" Target="slides/slide199.xml"/><Relationship Id="rId232" Type="http://schemas.openxmlformats.org/officeDocument/2006/relationships/slide" Target="slides/slide220.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slide" Target="slides/slide143.xml"/><Relationship Id="rId176" Type="http://schemas.openxmlformats.org/officeDocument/2006/relationships/slide" Target="slides/slide164.xml"/><Relationship Id="rId197" Type="http://schemas.openxmlformats.org/officeDocument/2006/relationships/slide" Target="slides/slide185.xml"/></Relationships>
</file>

<file path=ppt/diagrams/_rels/data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 Id="rId5" Type="http://schemas.openxmlformats.org/officeDocument/2006/relationships/image" Target="../media/image121.png"/><Relationship Id="rId4" Type="http://schemas.openxmlformats.org/officeDocument/2006/relationships/image" Target="../media/image1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E5B4D-7E3A-4FAB-A028-625F4423F8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96EB05E-E82C-4BD0-9B65-FBC1BC78BFB8}">
      <dgm:prSet phldrT="[Tex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200" b="1" dirty="0" smtClean="0">
              <a:solidFill>
                <a:schemeClr val="bg1"/>
              </a:solidFill>
            </a:rPr>
            <a:t>Initiate Billing Records at Feeder System</a:t>
          </a:r>
          <a:endParaRPr lang="en-US" sz="1200" b="1" dirty="0">
            <a:solidFill>
              <a:schemeClr val="bg1"/>
            </a:solidFill>
          </a:endParaRPr>
        </a:p>
      </dgm:t>
    </dgm:pt>
    <dgm:pt modelId="{05EA4C5A-76FC-4654-A85D-2B224DD37F71}" type="parTrans" cxnId="{4367B83A-1E56-457F-8C1B-437715D72EBA}">
      <dgm:prSet/>
      <dgm:spPr/>
      <dgm:t>
        <a:bodyPr/>
        <a:lstStyle/>
        <a:p>
          <a:endParaRPr lang="en-US" sz="1100">
            <a:solidFill>
              <a:schemeClr val="tx1"/>
            </a:solidFill>
          </a:endParaRPr>
        </a:p>
      </dgm:t>
    </dgm:pt>
    <dgm:pt modelId="{1FFCEBCF-400A-45AC-8FC2-3099C0BE5B1E}" type="sibTrans" cxnId="{4367B83A-1E56-457F-8C1B-437715D72EBA}">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FCD71351-B9D7-4A49-A526-9B72AC9EFBAE}">
      <dgm:prSet phldrT="[Text]" custT="1"/>
      <dgm:spPr>
        <a:solidFill>
          <a:srgbClr val="C00000"/>
        </a:solidFill>
      </dgm:spPr>
      <dgm:t>
        <a:bodyPr/>
        <a:lstStyle/>
        <a:p>
          <a:r>
            <a:rPr lang="en-US" sz="1200" b="1" dirty="0" smtClean="0">
              <a:solidFill>
                <a:schemeClr val="bg1"/>
              </a:solidFill>
            </a:rPr>
            <a:t>Record Collection</a:t>
          </a:r>
          <a:endParaRPr lang="en-US" sz="1200" b="1" dirty="0">
            <a:solidFill>
              <a:schemeClr val="bg1"/>
            </a:solidFill>
          </a:endParaRPr>
        </a:p>
      </dgm:t>
    </dgm:pt>
    <dgm:pt modelId="{08589ABE-3311-4E6D-958F-E4C6C63A6104}" type="parTrans" cxnId="{AFCBD01A-AD90-465A-B851-C638312E3735}">
      <dgm:prSet/>
      <dgm:spPr/>
      <dgm:t>
        <a:bodyPr/>
        <a:lstStyle/>
        <a:p>
          <a:endParaRPr lang="en-US" sz="1100">
            <a:solidFill>
              <a:schemeClr val="tx1"/>
            </a:solidFill>
          </a:endParaRPr>
        </a:p>
      </dgm:t>
    </dgm:pt>
    <dgm:pt modelId="{909997AB-F962-4837-8A31-EF5028148320}" type="sibTrans" cxnId="{AFCBD01A-AD90-465A-B851-C638312E3735}">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A50B2481-F773-4239-847E-B621FFBC5B2A}">
      <dgm:prSet phldrT="[Tex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200" b="1" dirty="0" smtClean="0">
              <a:solidFill>
                <a:schemeClr val="bg1"/>
              </a:solidFill>
            </a:rPr>
            <a:t>Disputes/</a:t>
          </a:r>
        </a:p>
        <a:p>
          <a:r>
            <a:rPr lang="en-US" sz="1200" b="1" dirty="0" smtClean="0">
              <a:solidFill>
                <a:schemeClr val="bg1"/>
              </a:solidFill>
            </a:rPr>
            <a:t>Chargeback</a:t>
          </a:r>
          <a:endParaRPr lang="en-US" sz="1200" b="1" dirty="0">
            <a:solidFill>
              <a:schemeClr val="bg1"/>
            </a:solidFill>
          </a:endParaRPr>
        </a:p>
      </dgm:t>
    </dgm:pt>
    <dgm:pt modelId="{CB2DBB1E-C080-4AC5-BC64-2AF8BE798F2B}" type="parTrans" cxnId="{C570FFA0-81E3-4C8E-9906-7A062F498FC5}">
      <dgm:prSet/>
      <dgm:spPr/>
      <dgm:t>
        <a:bodyPr/>
        <a:lstStyle/>
        <a:p>
          <a:endParaRPr lang="en-US" sz="1100">
            <a:solidFill>
              <a:schemeClr val="tx1"/>
            </a:solidFill>
          </a:endParaRPr>
        </a:p>
      </dgm:t>
    </dgm:pt>
    <dgm:pt modelId="{0D48D65A-F2E4-470D-91C9-82218098884F}" type="sibTrans" cxnId="{C570FFA0-81E3-4C8E-9906-7A062F498FC5}">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C8BCED39-707B-48EE-B41A-9110469CF8B8}">
      <dgm:prSet phldrT="[Tex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200" b="1" dirty="0" smtClean="0">
              <a:solidFill>
                <a:schemeClr val="bg1"/>
              </a:solidFill>
            </a:rPr>
            <a:t>Process Write off/ Adjustment/ Treasury Referral</a:t>
          </a:r>
          <a:endParaRPr lang="en-US" sz="1200" b="1" dirty="0">
            <a:solidFill>
              <a:schemeClr val="bg1"/>
            </a:solidFill>
          </a:endParaRPr>
        </a:p>
      </dgm:t>
    </dgm:pt>
    <dgm:pt modelId="{B72A028E-807B-48D6-828B-B1CAE1152ABF}" type="parTrans" cxnId="{85430E31-B723-4762-B2DA-B01DFC051FF9}">
      <dgm:prSet/>
      <dgm:spPr/>
      <dgm:t>
        <a:bodyPr/>
        <a:lstStyle/>
        <a:p>
          <a:endParaRPr lang="en-US" sz="1100">
            <a:solidFill>
              <a:schemeClr val="tx1"/>
            </a:solidFill>
          </a:endParaRPr>
        </a:p>
      </dgm:t>
    </dgm:pt>
    <dgm:pt modelId="{FE21044D-1C57-41E2-BD3E-4F35057A850D}" type="sibTrans" cxnId="{85430E31-B723-4762-B2DA-B01DFC051FF9}">
      <dgm:prSet custT="1"/>
      <dgm:spPr>
        <a:solidFill>
          <a:schemeClr val="accent6">
            <a:lumMod val="75000"/>
          </a:schemeClr>
        </a:solidFill>
      </dgm:spPr>
      <dgm:t>
        <a:bodyPr/>
        <a:lstStyle/>
        <a:p>
          <a:endParaRPr lang="en-US" sz="1200" b="1" dirty="0">
            <a:solidFill>
              <a:schemeClr val="tx1"/>
            </a:solidFill>
          </a:endParaRPr>
        </a:p>
      </dgm:t>
    </dgm:pt>
    <dgm:pt modelId="{8DA3C06F-B925-4D57-A046-47902D6248D2}">
      <dgm:prSe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200" b="1" dirty="0" smtClean="0">
              <a:solidFill>
                <a:schemeClr val="bg1"/>
              </a:solidFill>
            </a:rPr>
            <a:t>Establish Detail Billing Records in Pegasys</a:t>
          </a:r>
          <a:endParaRPr lang="en-US" sz="1200" b="1" dirty="0">
            <a:solidFill>
              <a:schemeClr val="bg1"/>
            </a:solidFill>
          </a:endParaRPr>
        </a:p>
      </dgm:t>
    </dgm:pt>
    <dgm:pt modelId="{B7BAF0E7-69D4-4A8A-A506-C712DC667273}" type="parTrans" cxnId="{0E2A4123-9B66-4BD6-B36A-634347710A19}">
      <dgm:prSet/>
      <dgm:spPr/>
      <dgm:t>
        <a:bodyPr/>
        <a:lstStyle/>
        <a:p>
          <a:endParaRPr lang="en-US" sz="1100">
            <a:solidFill>
              <a:schemeClr val="tx1"/>
            </a:solidFill>
          </a:endParaRPr>
        </a:p>
      </dgm:t>
    </dgm:pt>
    <dgm:pt modelId="{50F0A2DC-DA2E-4A94-8C7A-A82F43908E92}" type="sibTrans" cxnId="{0E2A4123-9B66-4BD6-B36A-634347710A19}">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077390B3-1B0D-46F4-8253-2B6B00A94C44}">
      <dgm:prSe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200" b="1" dirty="0" smtClean="0">
              <a:solidFill>
                <a:schemeClr val="bg1"/>
              </a:solidFill>
            </a:rPr>
            <a:t>Generate Receivable and Earned Revenue</a:t>
          </a:r>
          <a:endParaRPr lang="en-US" sz="1200" b="1" dirty="0">
            <a:solidFill>
              <a:schemeClr val="bg1"/>
            </a:solidFill>
          </a:endParaRPr>
        </a:p>
      </dgm:t>
    </dgm:pt>
    <dgm:pt modelId="{F2AD37E5-747E-4429-9250-5E99EF066C13}" type="parTrans" cxnId="{6FDB3509-2578-48CD-863F-B6F21DB6FCDD}">
      <dgm:prSet/>
      <dgm:spPr/>
      <dgm:t>
        <a:bodyPr/>
        <a:lstStyle/>
        <a:p>
          <a:endParaRPr lang="en-US" sz="1100">
            <a:solidFill>
              <a:schemeClr val="tx1"/>
            </a:solidFill>
          </a:endParaRPr>
        </a:p>
      </dgm:t>
    </dgm:pt>
    <dgm:pt modelId="{ECB4FB69-F7A7-43E9-84D7-A3F97D8E37D6}" type="sibTrans" cxnId="{6FDB3509-2578-48CD-863F-B6F21DB6FCDD}">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013C0335-6FC1-4F2A-AA8B-6FEF3F347830}">
      <dgm:prSe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200" b="1" dirty="0" smtClean="0">
              <a:solidFill>
                <a:schemeClr val="bg1"/>
              </a:solidFill>
            </a:rPr>
            <a:t>Send Bill to Customer</a:t>
          </a:r>
          <a:endParaRPr lang="en-US" sz="1200" b="1" dirty="0">
            <a:solidFill>
              <a:schemeClr val="bg1"/>
            </a:solidFill>
          </a:endParaRPr>
        </a:p>
      </dgm:t>
    </dgm:pt>
    <dgm:pt modelId="{9F710AE7-A534-4505-B199-DC05D21DC368}" type="parTrans" cxnId="{2B83408A-9A16-489B-B224-539DCCAF5CD7}">
      <dgm:prSet/>
      <dgm:spPr/>
      <dgm:t>
        <a:bodyPr/>
        <a:lstStyle/>
        <a:p>
          <a:endParaRPr lang="en-US" sz="1100">
            <a:solidFill>
              <a:schemeClr val="tx1"/>
            </a:solidFill>
          </a:endParaRPr>
        </a:p>
      </dgm:t>
    </dgm:pt>
    <dgm:pt modelId="{25DB348A-EE2F-48AC-BA93-AA934A8D0B79}" type="sibTrans" cxnId="{2B83408A-9A16-489B-B224-539DCCAF5CD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E993EAE6-6F2F-4217-BD28-EC9C530A85D7}">
      <dgm:prSe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200" b="1" dirty="0" smtClean="0">
              <a:solidFill>
                <a:schemeClr val="bg1"/>
              </a:solidFill>
            </a:rPr>
            <a:t>Track Receivable &amp; Record Overdue Charges</a:t>
          </a:r>
          <a:endParaRPr lang="en-US" sz="1200" b="1" dirty="0">
            <a:solidFill>
              <a:schemeClr val="bg1"/>
            </a:solidFill>
          </a:endParaRPr>
        </a:p>
      </dgm:t>
    </dgm:pt>
    <dgm:pt modelId="{D423F58B-C57B-4742-ACCA-E6E8BE51649F}" type="parTrans" cxnId="{02343DD6-BAA1-47FE-AE24-A43EBF0D6DF1}">
      <dgm:prSet/>
      <dgm:spPr/>
      <dgm:t>
        <a:bodyPr/>
        <a:lstStyle/>
        <a:p>
          <a:endParaRPr lang="en-US"/>
        </a:p>
      </dgm:t>
    </dgm:pt>
    <dgm:pt modelId="{4191EF92-6E5C-4547-BD6A-C113CC0ED285}" type="sibTrans" cxnId="{02343DD6-BAA1-47FE-AE24-A43EBF0D6DF1}">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528D0602-1731-43F1-A008-573D9E66EF50}" type="pres">
      <dgm:prSet presAssocID="{6C3E5B4D-7E3A-4FAB-A028-625F4423F857}" presName="diagram" presStyleCnt="0">
        <dgm:presLayoutVars>
          <dgm:dir/>
          <dgm:resizeHandles val="exact"/>
        </dgm:presLayoutVars>
      </dgm:prSet>
      <dgm:spPr/>
      <dgm:t>
        <a:bodyPr/>
        <a:lstStyle/>
        <a:p>
          <a:endParaRPr lang="en-US"/>
        </a:p>
      </dgm:t>
    </dgm:pt>
    <dgm:pt modelId="{FB808C1A-1FA3-4F0E-8BF5-12382692B977}" type="pres">
      <dgm:prSet presAssocID="{096EB05E-E82C-4BD0-9B65-FBC1BC78BFB8}" presName="node" presStyleLbl="node1" presStyleIdx="0" presStyleCnt="8" custLinFactNeighborY="-81979">
        <dgm:presLayoutVars>
          <dgm:bulletEnabled val="1"/>
        </dgm:presLayoutVars>
      </dgm:prSet>
      <dgm:spPr>
        <a:prstGeom prst="roundRect">
          <a:avLst/>
        </a:prstGeom>
      </dgm:spPr>
      <dgm:t>
        <a:bodyPr/>
        <a:lstStyle/>
        <a:p>
          <a:endParaRPr lang="en-US"/>
        </a:p>
      </dgm:t>
    </dgm:pt>
    <dgm:pt modelId="{A850DE21-25A1-4347-B272-8712C24ABB1F}" type="pres">
      <dgm:prSet presAssocID="{1FFCEBCF-400A-45AC-8FC2-3099C0BE5B1E}" presName="sibTrans" presStyleLbl="sibTrans2D1" presStyleIdx="0" presStyleCnt="7"/>
      <dgm:spPr/>
      <dgm:t>
        <a:bodyPr/>
        <a:lstStyle/>
        <a:p>
          <a:endParaRPr lang="en-US"/>
        </a:p>
      </dgm:t>
    </dgm:pt>
    <dgm:pt modelId="{8E1571F0-97FB-465F-A981-B29035C32CC2}" type="pres">
      <dgm:prSet presAssocID="{1FFCEBCF-400A-45AC-8FC2-3099C0BE5B1E}" presName="connectorText" presStyleLbl="sibTrans2D1" presStyleIdx="0" presStyleCnt="7"/>
      <dgm:spPr/>
      <dgm:t>
        <a:bodyPr/>
        <a:lstStyle/>
        <a:p>
          <a:endParaRPr lang="en-US"/>
        </a:p>
      </dgm:t>
    </dgm:pt>
    <dgm:pt modelId="{D4893C09-078C-49FE-A466-246EB228B514}" type="pres">
      <dgm:prSet presAssocID="{8DA3C06F-B925-4D57-A046-47902D6248D2}" presName="node" presStyleLbl="node1" presStyleIdx="1" presStyleCnt="8" custLinFactNeighborY="-81979">
        <dgm:presLayoutVars>
          <dgm:bulletEnabled val="1"/>
        </dgm:presLayoutVars>
      </dgm:prSet>
      <dgm:spPr>
        <a:prstGeom prst="roundRect">
          <a:avLst/>
        </a:prstGeom>
      </dgm:spPr>
      <dgm:t>
        <a:bodyPr/>
        <a:lstStyle/>
        <a:p>
          <a:endParaRPr lang="en-US"/>
        </a:p>
      </dgm:t>
    </dgm:pt>
    <dgm:pt modelId="{72809A12-45F0-4FB8-8B68-77F0156833E5}" type="pres">
      <dgm:prSet presAssocID="{50F0A2DC-DA2E-4A94-8C7A-A82F43908E92}" presName="sibTrans" presStyleLbl="sibTrans2D1" presStyleIdx="1" presStyleCnt="7"/>
      <dgm:spPr/>
      <dgm:t>
        <a:bodyPr/>
        <a:lstStyle/>
        <a:p>
          <a:endParaRPr lang="en-US"/>
        </a:p>
      </dgm:t>
    </dgm:pt>
    <dgm:pt modelId="{1AB7A517-1403-4B77-B160-E15BEA6B49E2}" type="pres">
      <dgm:prSet presAssocID="{50F0A2DC-DA2E-4A94-8C7A-A82F43908E92}" presName="connectorText" presStyleLbl="sibTrans2D1" presStyleIdx="1" presStyleCnt="7"/>
      <dgm:spPr/>
      <dgm:t>
        <a:bodyPr/>
        <a:lstStyle/>
        <a:p>
          <a:endParaRPr lang="en-US"/>
        </a:p>
      </dgm:t>
    </dgm:pt>
    <dgm:pt modelId="{FB3B334E-19DE-4D07-AA81-A0CFD4A390F9}" type="pres">
      <dgm:prSet presAssocID="{077390B3-1B0D-46F4-8253-2B6B00A94C44}" presName="node" presStyleLbl="node1" presStyleIdx="2" presStyleCnt="8" custLinFactNeighborY="-81979">
        <dgm:presLayoutVars>
          <dgm:bulletEnabled val="1"/>
        </dgm:presLayoutVars>
      </dgm:prSet>
      <dgm:spPr>
        <a:prstGeom prst="roundRect">
          <a:avLst/>
        </a:prstGeom>
      </dgm:spPr>
      <dgm:t>
        <a:bodyPr/>
        <a:lstStyle/>
        <a:p>
          <a:endParaRPr lang="en-US"/>
        </a:p>
      </dgm:t>
    </dgm:pt>
    <dgm:pt modelId="{326424C2-29A7-4D22-BB26-772F89D273FA}" type="pres">
      <dgm:prSet presAssocID="{ECB4FB69-F7A7-43E9-84D7-A3F97D8E37D6}" presName="sibTrans" presStyleLbl="sibTrans2D1" presStyleIdx="2" presStyleCnt="7"/>
      <dgm:spPr/>
      <dgm:t>
        <a:bodyPr/>
        <a:lstStyle/>
        <a:p>
          <a:endParaRPr lang="en-US"/>
        </a:p>
      </dgm:t>
    </dgm:pt>
    <dgm:pt modelId="{FFE01CF5-74AB-4E8F-B5E6-AF660F62CAFB}" type="pres">
      <dgm:prSet presAssocID="{ECB4FB69-F7A7-43E9-84D7-A3F97D8E37D6}" presName="connectorText" presStyleLbl="sibTrans2D1" presStyleIdx="2" presStyleCnt="7"/>
      <dgm:spPr/>
      <dgm:t>
        <a:bodyPr/>
        <a:lstStyle/>
        <a:p>
          <a:endParaRPr lang="en-US"/>
        </a:p>
      </dgm:t>
    </dgm:pt>
    <dgm:pt modelId="{6F331493-9F20-40CF-94B0-0DB86E9FB8FC}" type="pres">
      <dgm:prSet presAssocID="{013C0335-6FC1-4F2A-AA8B-6FEF3F347830}" presName="node" presStyleLbl="node1" presStyleIdx="3" presStyleCnt="8" custLinFactNeighborY="-81979">
        <dgm:presLayoutVars>
          <dgm:bulletEnabled val="1"/>
        </dgm:presLayoutVars>
      </dgm:prSet>
      <dgm:spPr>
        <a:prstGeom prst="roundRect">
          <a:avLst/>
        </a:prstGeom>
      </dgm:spPr>
      <dgm:t>
        <a:bodyPr/>
        <a:lstStyle/>
        <a:p>
          <a:endParaRPr lang="en-US"/>
        </a:p>
      </dgm:t>
    </dgm:pt>
    <dgm:pt modelId="{C1EE6A16-4F9D-43F8-BB61-5462A9A9E99E}" type="pres">
      <dgm:prSet presAssocID="{25DB348A-EE2F-48AC-BA93-AA934A8D0B79}" presName="sibTrans" presStyleLbl="sibTrans2D1" presStyleIdx="3" presStyleCnt="7" custScaleX="41016" custLinFactY="69721" custLinFactNeighborX="3125" custLinFactNeighborY="100000"/>
      <dgm:spPr/>
      <dgm:t>
        <a:bodyPr/>
        <a:lstStyle/>
        <a:p>
          <a:endParaRPr lang="en-US"/>
        </a:p>
      </dgm:t>
    </dgm:pt>
    <dgm:pt modelId="{6DAC6ECE-3CEC-48DB-A082-135EC0C64E7E}" type="pres">
      <dgm:prSet presAssocID="{25DB348A-EE2F-48AC-BA93-AA934A8D0B79}" presName="connectorText" presStyleLbl="sibTrans2D1" presStyleIdx="3" presStyleCnt="7"/>
      <dgm:spPr/>
      <dgm:t>
        <a:bodyPr/>
        <a:lstStyle/>
        <a:p>
          <a:endParaRPr lang="en-US"/>
        </a:p>
      </dgm:t>
    </dgm:pt>
    <dgm:pt modelId="{DA79356E-C85D-43E7-BF8F-2FBE9076D5AC}" type="pres">
      <dgm:prSet presAssocID="{E993EAE6-6F2F-4217-BD28-EC9C530A85D7}" presName="node" presStyleLbl="node1" presStyleIdx="4" presStyleCnt="8" custLinFactNeighborY="43904">
        <dgm:presLayoutVars>
          <dgm:bulletEnabled val="1"/>
        </dgm:presLayoutVars>
      </dgm:prSet>
      <dgm:spPr>
        <a:prstGeom prst="roundRect">
          <a:avLst/>
        </a:prstGeom>
      </dgm:spPr>
      <dgm:t>
        <a:bodyPr/>
        <a:lstStyle/>
        <a:p>
          <a:endParaRPr lang="en-US"/>
        </a:p>
      </dgm:t>
    </dgm:pt>
    <dgm:pt modelId="{92317EF3-8275-4D8C-8D2B-43A4F350260C}" type="pres">
      <dgm:prSet presAssocID="{4191EF92-6E5C-4547-BD6A-C113CC0ED285}" presName="sibTrans" presStyleLbl="sibTrans2D1" presStyleIdx="4" presStyleCnt="7"/>
      <dgm:spPr/>
      <dgm:t>
        <a:bodyPr/>
        <a:lstStyle/>
        <a:p>
          <a:endParaRPr lang="en-US"/>
        </a:p>
      </dgm:t>
    </dgm:pt>
    <dgm:pt modelId="{9792CAAF-28E5-44C5-8B34-2DE9711AEEEA}" type="pres">
      <dgm:prSet presAssocID="{4191EF92-6E5C-4547-BD6A-C113CC0ED285}" presName="connectorText" presStyleLbl="sibTrans2D1" presStyleIdx="4" presStyleCnt="7"/>
      <dgm:spPr/>
      <dgm:t>
        <a:bodyPr/>
        <a:lstStyle/>
        <a:p>
          <a:endParaRPr lang="en-US"/>
        </a:p>
      </dgm:t>
    </dgm:pt>
    <dgm:pt modelId="{5B49583C-6A2C-4946-8A46-F18DDB433CD2}" type="pres">
      <dgm:prSet presAssocID="{FCD71351-B9D7-4A49-A526-9B72AC9EFBAE}" presName="node" presStyleLbl="node1" presStyleIdx="5" presStyleCnt="8" custLinFactNeighborY="43904">
        <dgm:presLayoutVars>
          <dgm:bulletEnabled val="1"/>
        </dgm:presLayoutVars>
      </dgm:prSet>
      <dgm:spPr>
        <a:prstGeom prst="roundRect">
          <a:avLst/>
        </a:prstGeom>
      </dgm:spPr>
      <dgm:t>
        <a:bodyPr/>
        <a:lstStyle/>
        <a:p>
          <a:endParaRPr lang="en-US"/>
        </a:p>
      </dgm:t>
    </dgm:pt>
    <dgm:pt modelId="{634B0081-5058-44F3-A34C-49197B3E3917}" type="pres">
      <dgm:prSet presAssocID="{909997AB-F962-4837-8A31-EF5028148320}" presName="sibTrans" presStyleLbl="sibTrans2D1" presStyleIdx="5" presStyleCnt="7"/>
      <dgm:spPr/>
      <dgm:t>
        <a:bodyPr/>
        <a:lstStyle/>
        <a:p>
          <a:endParaRPr lang="en-US"/>
        </a:p>
      </dgm:t>
    </dgm:pt>
    <dgm:pt modelId="{BADF6D5A-992B-4ADB-9553-38DC21EE9332}" type="pres">
      <dgm:prSet presAssocID="{909997AB-F962-4837-8A31-EF5028148320}" presName="connectorText" presStyleLbl="sibTrans2D1" presStyleIdx="5" presStyleCnt="7"/>
      <dgm:spPr/>
      <dgm:t>
        <a:bodyPr/>
        <a:lstStyle/>
        <a:p>
          <a:endParaRPr lang="en-US"/>
        </a:p>
      </dgm:t>
    </dgm:pt>
    <dgm:pt modelId="{AF61AA70-5C80-45E6-8FBC-83F75E06A16B}" type="pres">
      <dgm:prSet presAssocID="{A50B2481-F773-4239-847E-B621FFBC5B2A}" presName="node" presStyleLbl="node1" presStyleIdx="6" presStyleCnt="8" custLinFactNeighborY="43904">
        <dgm:presLayoutVars>
          <dgm:bulletEnabled val="1"/>
        </dgm:presLayoutVars>
      </dgm:prSet>
      <dgm:spPr>
        <a:prstGeom prst="roundRect">
          <a:avLst/>
        </a:prstGeom>
      </dgm:spPr>
      <dgm:t>
        <a:bodyPr/>
        <a:lstStyle/>
        <a:p>
          <a:endParaRPr lang="en-US"/>
        </a:p>
      </dgm:t>
    </dgm:pt>
    <dgm:pt modelId="{B9B8379F-E331-4E0D-9215-E2BA4CD5A06F}" type="pres">
      <dgm:prSet presAssocID="{0D48D65A-F2E4-470D-91C9-82218098884F}" presName="sibTrans" presStyleLbl="sibTrans2D1" presStyleIdx="6" presStyleCnt="7"/>
      <dgm:spPr/>
      <dgm:t>
        <a:bodyPr/>
        <a:lstStyle/>
        <a:p>
          <a:endParaRPr lang="en-US"/>
        </a:p>
      </dgm:t>
    </dgm:pt>
    <dgm:pt modelId="{2AC76946-50D6-4E69-B9C2-F8569138D7B6}" type="pres">
      <dgm:prSet presAssocID="{0D48D65A-F2E4-470D-91C9-82218098884F}" presName="connectorText" presStyleLbl="sibTrans2D1" presStyleIdx="6" presStyleCnt="7"/>
      <dgm:spPr/>
      <dgm:t>
        <a:bodyPr/>
        <a:lstStyle/>
        <a:p>
          <a:endParaRPr lang="en-US"/>
        </a:p>
      </dgm:t>
    </dgm:pt>
    <dgm:pt modelId="{EF54A6BF-42EF-4E90-B07C-1BDB641B5633}" type="pres">
      <dgm:prSet presAssocID="{C8BCED39-707B-48EE-B41A-9110469CF8B8}" presName="node" presStyleLbl="node1" presStyleIdx="7" presStyleCnt="8" custLinFactNeighborY="43904">
        <dgm:presLayoutVars>
          <dgm:bulletEnabled val="1"/>
        </dgm:presLayoutVars>
      </dgm:prSet>
      <dgm:spPr>
        <a:prstGeom prst="roundRect">
          <a:avLst/>
        </a:prstGeom>
      </dgm:spPr>
      <dgm:t>
        <a:bodyPr/>
        <a:lstStyle/>
        <a:p>
          <a:endParaRPr lang="en-US"/>
        </a:p>
      </dgm:t>
    </dgm:pt>
  </dgm:ptLst>
  <dgm:cxnLst>
    <dgm:cxn modelId="{9A983951-751B-4708-A0CC-9507B1D3F2D0}" type="presOf" srcId="{1FFCEBCF-400A-45AC-8FC2-3099C0BE5B1E}" destId="{A850DE21-25A1-4347-B272-8712C24ABB1F}" srcOrd="0" destOrd="0" presId="urn:microsoft.com/office/officeart/2005/8/layout/process5"/>
    <dgm:cxn modelId="{13BCABAD-9884-45B6-B1D6-02B67B33EAC8}" type="presOf" srcId="{0D48D65A-F2E4-470D-91C9-82218098884F}" destId="{B9B8379F-E331-4E0D-9215-E2BA4CD5A06F}" srcOrd="0" destOrd="0" presId="urn:microsoft.com/office/officeart/2005/8/layout/process5"/>
    <dgm:cxn modelId="{6D4DEDC6-6AE7-42C2-AE18-3465AB1FC88E}" type="presOf" srcId="{096EB05E-E82C-4BD0-9B65-FBC1BC78BFB8}" destId="{FB808C1A-1FA3-4F0E-8BF5-12382692B977}" srcOrd="0" destOrd="0" presId="urn:microsoft.com/office/officeart/2005/8/layout/process5"/>
    <dgm:cxn modelId="{2B83408A-9A16-489B-B224-539DCCAF5CD7}" srcId="{6C3E5B4D-7E3A-4FAB-A028-625F4423F857}" destId="{013C0335-6FC1-4F2A-AA8B-6FEF3F347830}" srcOrd="3" destOrd="0" parTransId="{9F710AE7-A534-4505-B199-DC05D21DC368}" sibTransId="{25DB348A-EE2F-48AC-BA93-AA934A8D0B79}"/>
    <dgm:cxn modelId="{AE3CD30A-2A8B-450A-A330-812E0E547225}" type="presOf" srcId="{C8BCED39-707B-48EE-B41A-9110469CF8B8}" destId="{EF54A6BF-42EF-4E90-B07C-1BDB641B5633}" srcOrd="0" destOrd="0" presId="urn:microsoft.com/office/officeart/2005/8/layout/process5"/>
    <dgm:cxn modelId="{C570FFA0-81E3-4C8E-9906-7A062F498FC5}" srcId="{6C3E5B4D-7E3A-4FAB-A028-625F4423F857}" destId="{A50B2481-F773-4239-847E-B621FFBC5B2A}" srcOrd="6" destOrd="0" parTransId="{CB2DBB1E-C080-4AC5-BC64-2AF8BE798F2B}" sibTransId="{0D48D65A-F2E4-470D-91C9-82218098884F}"/>
    <dgm:cxn modelId="{3AB699A5-85C1-4D3A-A0B9-DC1B1C1F59C5}" type="presOf" srcId="{E993EAE6-6F2F-4217-BD28-EC9C530A85D7}" destId="{DA79356E-C85D-43E7-BF8F-2FBE9076D5AC}" srcOrd="0" destOrd="0" presId="urn:microsoft.com/office/officeart/2005/8/layout/process5"/>
    <dgm:cxn modelId="{F089B73E-B067-45A2-A4B5-EF83DFE4875D}" type="presOf" srcId="{0D48D65A-F2E4-470D-91C9-82218098884F}" destId="{2AC76946-50D6-4E69-B9C2-F8569138D7B6}" srcOrd="1" destOrd="0" presId="urn:microsoft.com/office/officeart/2005/8/layout/process5"/>
    <dgm:cxn modelId="{0E47C010-6214-4B5B-BC24-F82D8C024C49}" type="presOf" srcId="{25DB348A-EE2F-48AC-BA93-AA934A8D0B79}" destId="{C1EE6A16-4F9D-43F8-BB61-5462A9A9E99E}" srcOrd="0" destOrd="0" presId="urn:microsoft.com/office/officeart/2005/8/layout/process5"/>
    <dgm:cxn modelId="{9F2828F9-F0AA-4C0E-9576-1E1B845433DC}" type="presOf" srcId="{FCD71351-B9D7-4A49-A526-9B72AC9EFBAE}" destId="{5B49583C-6A2C-4946-8A46-F18DDB433CD2}" srcOrd="0" destOrd="0" presId="urn:microsoft.com/office/officeart/2005/8/layout/process5"/>
    <dgm:cxn modelId="{B4271DF5-6821-4819-B553-2E8F6D7B2C41}" type="presOf" srcId="{4191EF92-6E5C-4547-BD6A-C113CC0ED285}" destId="{92317EF3-8275-4D8C-8D2B-43A4F350260C}" srcOrd="0" destOrd="0" presId="urn:microsoft.com/office/officeart/2005/8/layout/process5"/>
    <dgm:cxn modelId="{93F1FA5B-CFFD-4C81-BDA6-701B30849123}" type="presOf" srcId="{8DA3C06F-B925-4D57-A046-47902D6248D2}" destId="{D4893C09-078C-49FE-A466-246EB228B514}" srcOrd="0" destOrd="0" presId="urn:microsoft.com/office/officeart/2005/8/layout/process5"/>
    <dgm:cxn modelId="{0E2A4123-9B66-4BD6-B36A-634347710A19}" srcId="{6C3E5B4D-7E3A-4FAB-A028-625F4423F857}" destId="{8DA3C06F-B925-4D57-A046-47902D6248D2}" srcOrd="1" destOrd="0" parTransId="{B7BAF0E7-69D4-4A8A-A506-C712DC667273}" sibTransId="{50F0A2DC-DA2E-4A94-8C7A-A82F43908E92}"/>
    <dgm:cxn modelId="{682ECAFF-31C7-4639-AB7A-6FE6C3FDF597}" type="presOf" srcId="{077390B3-1B0D-46F4-8253-2B6B00A94C44}" destId="{FB3B334E-19DE-4D07-AA81-A0CFD4A390F9}" srcOrd="0" destOrd="0" presId="urn:microsoft.com/office/officeart/2005/8/layout/process5"/>
    <dgm:cxn modelId="{85430E31-B723-4762-B2DA-B01DFC051FF9}" srcId="{6C3E5B4D-7E3A-4FAB-A028-625F4423F857}" destId="{C8BCED39-707B-48EE-B41A-9110469CF8B8}" srcOrd="7" destOrd="0" parTransId="{B72A028E-807B-48D6-828B-B1CAE1152ABF}" sibTransId="{FE21044D-1C57-41E2-BD3E-4F35057A850D}"/>
    <dgm:cxn modelId="{D7B0C957-14F1-49A1-9484-3CCDB8FCAFBD}" type="presOf" srcId="{50F0A2DC-DA2E-4A94-8C7A-A82F43908E92}" destId="{72809A12-45F0-4FB8-8B68-77F0156833E5}" srcOrd="0" destOrd="0" presId="urn:microsoft.com/office/officeart/2005/8/layout/process5"/>
    <dgm:cxn modelId="{3BB46F90-193E-4A33-92C6-214028E0CB1B}" type="presOf" srcId="{909997AB-F962-4837-8A31-EF5028148320}" destId="{634B0081-5058-44F3-A34C-49197B3E3917}" srcOrd="0" destOrd="0" presId="urn:microsoft.com/office/officeart/2005/8/layout/process5"/>
    <dgm:cxn modelId="{02343DD6-BAA1-47FE-AE24-A43EBF0D6DF1}" srcId="{6C3E5B4D-7E3A-4FAB-A028-625F4423F857}" destId="{E993EAE6-6F2F-4217-BD28-EC9C530A85D7}" srcOrd="4" destOrd="0" parTransId="{D423F58B-C57B-4742-ACCA-E6E8BE51649F}" sibTransId="{4191EF92-6E5C-4547-BD6A-C113CC0ED285}"/>
    <dgm:cxn modelId="{D537AF4F-8E61-4787-988C-5DC400706CB8}" type="presOf" srcId="{ECB4FB69-F7A7-43E9-84D7-A3F97D8E37D6}" destId="{FFE01CF5-74AB-4E8F-B5E6-AF660F62CAFB}" srcOrd="1" destOrd="0" presId="urn:microsoft.com/office/officeart/2005/8/layout/process5"/>
    <dgm:cxn modelId="{BD77764F-1653-4173-82AD-E117B3D9F033}" type="presOf" srcId="{1FFCEBCF-400A-45AC-8FC2-3099C0BE5B1E}" destId="{8E1571F0-97FB-465F-A981-B29035C32CC2}" srcOrd="1" destOrd="0" presId="urn:microsoft.com/office/officeart/2005/8/layout/process5"/>
    <dgm:cxn modelId="{88C0D825-0FE2-48A5-B7DD-D388BE8C707E}" type="presOf" srcId="{6C3E5B4D-7E3A-4FAB-A028-625F4423F857}" destId="{528D0602-1731-43F1-A008-573D9E66EF50}" srcOrd="0" destOrd="0" presId="urn:microsoft.com/office/officeart/2005/8/layout/process5"/>
    <dgm:cxn modelId="{F1BF6AAC-0B84-4001-A7A3-4524AD50C92B}" type="presOf" srcId="{909997AB-F962-4837-8A31-EF5028148320}" destId="{BADF6D5A-992B-4ADB-9553-38DC21EE9332}" srcOrd="1" destOrd="0" presId="urn:microsoft.com/office/officeart/2005/8/layout/process5"/>
    <dgm:cxn modelId="{4367B83A-1E56-457F-8C1B-437715D72EBA}" srcId="{6C3E5B4D-7E3A-4FAB-A028-625F4423F857}" destId="{096EB05E-E82C-4BD0-9B65-FBC1BC78BFB8}" srcOrd="0" destOrd="0" parTransId="{05EA4C5A-76FC-4654-A85D-2B224DD37F71}" sibTransId="{1FFCEBCF-400A-45AC-8FC2-3099C0BE5B1E}"/>
    <dgm:cxn modelId="{F2936272-ACDF-426F-AD7D-417F24242C96}" type="presOf" srcId="{50F0A2DC-DA2E-4A94-8C7A-A82F43908E92}" destId="{1AB7A517-1403-4B77-B160-E15BEA6B49E2}" srcOrd="1" destOrd="0" presId="urn:microsoft.com/office/officeart/2005/8/layout/process5"/>
    <dgm:cxn modelId="{824C50BB-99FB-46BA-BD94-838488D2A8C0}" type="presOf" srcId="{25DB348A-EE2F-48AC-BA93-AA934A8D0B79}" destId="{6DAC6ECE-3CEC-48DB-A082-135EC0C64E7E}" srcOrd="1" destOrd="0" presId="urn:microsoft.com/office/officeart/2005/8/layout/process5"/>
    <dgm:cxn modelId="{2ED1009D-CA4B-4A7B-9B57-213B618F9CB3}" type="presOf" srcId="{ECB4FB69-F7A7-43E9-84D7-A3F97D8E37D6}" destId="{326424C2-29A7-4D22-BB26-772F89D273FA}" srcOrd="0" destOrd="0" presId="urn:microsoft.com/office/officeart/2005/8/layout/process5"/>
    <dgm:cxn modelId="{F1280269-17CC-4AF2-9873-1DEBC5FC3523}" type="presOf" srcId="{4191EF92-6E5C-4547-BD6A-C113CC0ED285}" destId="{9792CAAF-28E5-44C5-8B34-2DE9711AEEEA}" srcOrd="1" destOrd="0" presId="urn:microsoft.com/office/officeart/2005/8/layout/process5"/>
    <dgm:cxn modelId="{D0199D3D-7EFF-4D1F-8D93-F8CCCA0F6F3F}" type="presOf" srcId="{013C0335-6FC1-4F2A-AA8B-6FEF3F347830}" destId="{6F331493-9F20-40CF-94B0-0DB86E9FB8FC}" srcOrd="0" destOrd="0" presId="urn:microsoft.com/office/officeart/2005/8/layout/process5"/>
    <dgm:cxn modelId="{6FDB3509-2578-48CD-863F-B6F21DB6FCDD}" srcId="{6C3E5B4D-7E3A-4FAB-A028-625F4423F857}" destId="{077390B3-1B0D-46F4-8253-2B6B00A94C44}" srcOrd="2" destOrd="0" parTransId="{F2AD37E5-747E-4429-9250-5E99EF066C13}" sibTransId="{ECB4FB69-F7A7-43E9-84D7-A3F97D8E37D6}"/>
    <dgm:cxn modelId="{10473491-7D52-438B-AA86-5F83ECFB2B17}" type="presOf" srcId="{A50B2481-F773-4239-847E-B621FFBC5B2A}" destId="{AF61AA70-5C80-45E6-8FBC-83F75E06A16B}" srcOrd="0" destOrd="0" presId="urn:microsoft.com/office/officeart/2005/8/layout/process5"/>
    <dgm:cxn modelId="{AFCBD01A-AD90-465A-B851-C638312E3735}" srcId="{6C3E5B4D-7E3A-4FAB-A028-625F4423F857}" destId="{FCD71351-B9D7-4A49-A526-9B72AC9EFBAE}" srcOrd="5" destOrd="0" parTransId="{08589ABE-3311-4E6D-958F-E4C6C63A6104}" sibTransId="{909997AB-F962-4837-8A31-EF5028148320}"/>
    <dgm:cxn modelId="{40AF4C14-4FCA-4BC5-AB14-83543E4DB091}" type="presParOf" srcId="{528D0602-1731-43F1-A008-573D9E66EF50}" destId="{FB808C1A-1FA3-4F0E-8BF5-12382692B977}" srcOrd="0" destOrd="0" presId="urn:microsoft.com/office/officeart/2005/8/layout/process5"/>
    <dgm:cxn modelId="{D64A3628-F8BE-49F5-A485-42FAC0F02DB5}" type="presParOf" srcId="{528D0602-1731-43F1-A008-573D9E66EF50}" destId="{A850DE21-25A1-4347-B272-8712C24ABB1F}" srcOrd="1" destOrd="0" presId="urn:microsoft.com/office/officeart/2005/8/layout/process5"/>
    <dgm:cxn modelId="{255585C9-2108-420A-B3B0-A64BDBDD97AF}" type="presParOf" srcId="{A850DE21-25A1-4347-B272-8712C24ABB1F}" destId="{8E1571F0-97FB-465F-A981-B29035C32CC2}" srcOrd="0" destOrd="0" presId="urn:microsoft.com/office/officeart/2005/8/layout/process5"/>
    <dgm:cxn modelId="{5D44D840-1800-4DB0-856C-048C80FFD2B3}" type="presParOf" srcId="{528D0602-1731-43F1-A008-573D9E66EF50}" destId="{D4893C09-078C-49FE-A466-246EB228B514}" srcOrd="2" destOrd="0" presId="urn:microsoft.com/office/officeart/2005/8/layout/process5"/>
    <dgm:cxn modelId="{52D08BE1-0577-47E0-8C4F-7D261F514957}" type="presParOf" srcId="{528D0602-1731-43F1-A008-573D9E66EF50}" destId="{72809A12-45F0-4FB8-8B68-77F0156833E5}" srcOrd="3" destOrd="0" presId="urn:microsoft.com/office/officeart/2005/8/layout/process5"/>
    <dgm:cxn modelId="{ADED814F-4E9E-47F4-8139-A4E93F5DA66F}" type="presParOf" srcId="{72809A12-45F0-4FB8-8B68-77F0156833E5}" destId="{1AB7A517-1403-4B77-B160-E15BEA6B49E2}" srcOrd="0" destOrd="0" presId="urn:microsoft.com/office/officeart/2005/8/layout/process5"/>
    <dgm:cxn modelId="{0849F9D6-B9ED-4E96-97A6-235A96E59B28}" type="presParOf" srcId="{528D0602-1731-43F1-A008-573D9E66EF50}" destId="{FB3B334E-19DE-4D07-AA81-A0CFD4A390F9}" srcOrd="4" destOrd="0" presId="urn:microsoft.com/office/officeart/2005/8/layout/process5"/>
    <dgm:cxn modelId="{01B6D0F4-7E1E-48FB-BA90-03778E6DF5CD}" type="presParOf" srcId="{528D0602-1731-43F1-A008-573D9E66EF50}" destId="{326424C2-29A7-4D22-BB26-772F89D273FA}" srcOrd="5" destOrd="0" presId="urn:microsoft.com/office/officeart/2005/8/layout/process5"/>
    <dgm:cxn modelId="{00D87F25-8D29-4FD9-BFBB-497F775029F1}" type="presParOf" srcId="{326424C2-29A7-4D22-BB26-772F89D273FA}" destId="{FFE01CF5-74AB-4E8F-B5E6-AF660F62CAFB}" srcOrd="0" destOrd="0" presId="urn:microsoft.com/office/officeart/2005/8/layout/process5"/>
    <dgm:cxn modelId="{5F4B32D1-D852-45F5-9780-4335B53246B6}" type="presParOf" srcId="{528D0602-1731-43F1-A008-573D9E66EF50}" destId="{6F331493-9F20-40CF-94B0-0DB86E9FB8FC}" srcOrd="6" destOrd="0" presId="urn:microsoft.com/office/officeart/2005/8/layout/process5"/>
    <dgm:cxn modelId="{E989FE71-DF41-4F05-AC07-B6E0E70CDBC3}" type="presParOf" srcId="{528D0602-1731-43F1-A008-573D9E66EF50}" destId="{C1EE6A16-4F9D-43F8-BB61-5462A9A9E99E}" srcOrd="7" destOrd="0" presId="urn:microsoft.com/office/officeart/2005/8/layout/process5"/>
    <dgm:cxn modelId="{4DF7C27D-8CAE-45D2-8510-02A8221A4F91}" type="presParOf" srcId="{C1EE6A16-4F9D-43F8-BB61-5462A9A9E99E}" destId="{6DAC6ECE-3CEC-48DB-A082-135EC0C64E7E}" srcOrd="0" destOrd="0" presId="urn:microsoft.com/office/officeart/2005/8/layout/process5"/>
    <dgm:cxn modelId="{3AD9D96E-F344-4CFA-8C47-DD13284A47D2}" type="presParOf" srcId="{528D0602-1731-43F1-A008-573D9E66EF50}" destId="{DA79356E-C85D-43E7-BF8F-2FBE9076D5AC}" srcOrd="8" destOrd="0" presId="urn:microsoft.com/office/officeart/2005/8/layout/process5"/>
    <dgm:cxn modelId="{F42CCBBA-81B5-407D-87CA-35CDFA4ED355}" type="presParOf" srcId="{528D0602-1731-43F1-A008-573D9E66EF50}" destId="{92317EF3-8275-4D8C-8D2B-43A4F350260C}" srcOrd="9" destOrd="0" presId="urn:microsoft.com/office/officeart/2005/8/layout/process5"/>
    <dgm:cxn modelId="{712E2D8D-712A-4C73-942B-163F71E9A5AD}" type="presParOf" srcId="{92317EF3-8275-4D8C-8D2B-43A4F350260C}" destId="{9792CAAF-28E5-44C5-8B34-2DE9711AEEEA}" srcOrd="0" destOrd="0" presId="urn:microsoft.com/office/officeart/2005/8/layout/process5"/>
    <dgm:cxn modelId="{BC5524F1-9795-4553-BD6E-37E4F1DBF21A}" type="presParOf" srcId="{528D0602-1731-43F1-A008-573D9E66EF50}" destId="{5B49583C-6A2C-4946-8A46-F18DDB433CD2}" srcOrd="10" destOrd="0" presId="urn:microsoft.com/office/officeart/2005/8/layout/process5"/>
    <dgm:cxn modelId="{D41046F9-4065-41E5-9D5A-34C19E89DD0D}" type="presParOf" srcId="{528D0602-1731-43F1-A008-573D9E66EF50}" destId="{634B0081-5058-44F3-A34C-49197B3E3917}" srcOrd="11" destOrd="0" presId="urn:microsoft.com/office/officeart/2005/8/layout/process5"/>
    <dgm:cxn modelId="{AD6DD7DA-06E9-43F8-96A3-15701911B7FC}" type="presParOf" srcId="{634B0081-5058-44F3-A34C-49197B3E3917}" destId="{BADF6D5A-992B-4ADB-9553-38DC21EE9332}" srcOrd="0" destOrd="0" presId="urn:microsoft.com/office/officeart/2005/8/layout/process5"/>
    <dgm:cxn modelId="{1E19BEFD-BC59-4FDE-8F19-4B9E65152E59}" type="presParOf" srcId="{528D0602-1731-43F1-A008-573D9E66EF50}" destId="{AF61AA70-5C80-45E6-8FBC-83F75E06A16B}" srcOrd="12" destOrd="0" presId="urn:microsoft.com/office/officeart/2005/8/layout/process5"/>
    <dgm:cxn modelId="{F4750F5E-48AD-4D6E-A482-5BA55B8DC781}" type="presParOf" srcId="{528D0602-1731-43F1-A008-573D9E66EF50}" destId="{B9B8379F-E331-4E0D-9215-E2BA4CD5A06F}" srcOrd="13" destOrd="0" presId="urn:microsoft.com/office/officeart/2005/8/layout/process5"/>
    <dgm:cxn modelId="{671CA28B-7EDC-4BB5-890E-6229872ED5F2}" type="presParOf" srcId="{B9B8379F-E331-4E0D-9215-E2BA4CD5A06F}" destId="{2AC76946-50D6-4E69-B9C2-F8569138D7B6}" srcOrd="0" destOrd="0" presId="urn:microsoft.com/office/officeart/2005/8/layout/process5"/>
    <dgm:cxn modelId="{AC2C2537-D6B1-42E9-B052-C76C7CE8F8A6}" type="presParOf" srcId="{528D0602-1731-43F1-A008-573D9E66EF50}" destId="{EF54A6BF-42EF-4E90-B07C-1BDB641B5633}" srcOrd="14" destOrd="0" presId="urn:microsoft.com/office/officeart/2005/8/layout/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09B677-6E1F-4E2D-BA74-371AFAA51EAB}"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723C7375-9CD3-40AA-848D-5FF78F7317B0}">
      <dgm:prSet custT="1"/>
      <dgm:spPr/>
      <dgm:t>
        <a:bodyPr/>
        <a:lstStyle/>
        <a:p>
          <a:pPr rtl="0"/>
          <a:r>
            <a:rPr lang="en-US" sz="1600" dirty="0" smtClean="0"/>
            <a:t>a.  Line Type</a:t>
          </a:r>
          <a:endParaRPr lang="en-US" sz="1600" dirty="0"/>
        </a:p>
      </dgm:t>
    </dgm:pt>
    <dgm:pt modelId="{1411B33C-99E9-4E54-8FF3-8D36AB9EC792}" type="parTrans" cxnId="{B9023592-8463-46AA-99A7-06AB1DF48A94}">
      <dgm:prSet/>
      <dgm:spPr/>
      <dgm:t>
        <a:bodyPr/>
        <a:lstStyle/>
        <a:p>
          <a:endParaRPr lang="en-US" sz="1600"/>
        </a:p>
      </dgm:t>
    </dgm:pt>
    <dgm:pt modelId="{810684FB-4DDD-4C99-BA66-7EA4D97742A6}" type="sibTrans" cxnId="{B9023592-8463-46AA-99A7-06AB1DF48A94}">
      <dgm:prSet/>
      <dgm:spPr/>
      <dgm:t>
        <a:bodyPr/>
        <a:lstStyle/>
        <a:p>
          <a:endParaRPr lang="en-US" sz="1600"/>
        </a:p>
      </dgm:t>
    </dgm:pt>
    <dgm:pt modelId="{25355529-1BB1-4807-8E99-F2F20E8A9F02}">
      <dgm:prSet custT="1"/>
      <dgm:spPr/>
      <dgm:t>
        <a:bodyPr/>
        <a:lstStyle/>
        <a:p>
          <a:pPr rtl="0"/>
          <a:r>
            <a:rPr lang="en-US" sz="1600" dirty="0" smtClean="0"/>
            <a:t>b.  Transaction Type</a:t>
          </a:r>
          <a:endParaRPr lang="en-US" sz="1600" dirty="0"/>
        </a:p>
      </dgm:t>
    </dgm:pt>
    <dgm:pt modelId="{79CD5C3D-91C8-42C6-8FF9-DD6F8CD9981E}" type="parTrans" cxnId="{AA86E64B-4BE6-44D5-96B2-16ECB84CFCD3}">
      <dgm:prSet/>
      <dgm:spPr/>
      <dgm:t>
        <a:bodyPr/>
        <a:lstStyle/>
        <a:p>
          <a:endParaRPr lang="en-US" sz="1600"/>
        </a:p>
      </dgm:t>
    </dgm:pt>
    <dgm:pt modelId="{DE441D2E-8F50-406E-9550-F05306C3B829}" type="sibTrans" cxnId="{AA86E64B-4BE6-44D5-96B2-16ECB84CFCD3}">
      <dgm:prSet/>
      <dgm:spPr/>
      <dgm:t>
        <a:bodyPr/>
        <a:lstStyle/>
        <a:p>
          <a:endParaRPr lang="en-US" sz="1600"/>
        </a:p>
      </dgm:t>
    </dgm:pt>
    <dgm:pt modelId="{478DE301-2F2E-4506-BC80-B06BD67F26CF}">
      <dgm:prSet custT="1"/>
      <dgm:spPr/>
      <dgm:t>
        <a:bodyPr/>
        <a:lstStyle/>
        <a:p>
          <a:pPr rtl="0"/>
          <a:r>
            <a:rPr lang="en-US" sz="1600" dirty="0" smtClean="0"/>
            <a:t>d.  Business Line</a:t>
          </a:r>
          <a:endParaRPr lang="en-US" sz="1600" dirty="0"/>
        </a:p>
      </dgm:t>
    </dgm:pt>
    <dgm:pt modelId="{2EFCC21A-9B47-466B-A0C6-687674E18E28}" type="parTrans" cxnId="{56C4F705-08B9-4389-A64C-30FFCCAE648F}">
      <dgm:prSet/>
      <dgm:spPr/>
      <dgm:t>
        <a:bodyPr/>
        <a:lstStyle/>
        <a:p>
          <a:endParaRPr lang="en-US" sz="1600"/>
        </a:p>
      </dgm:t>
    </dgm:pt>
    <dgm:pt modelId="{DCDFE8D8-EE6A-4D78-809C-8073AF1B36D4}" type="sibTrans" cxnId="{56C4F705-08B9-4389-A64C-30FFCCAE648F}">
      <dgm:prSet/>
      <dgm:spPr/>
      <dgm:t>
        <a:bodyPr/>
        <a:lstStyle/>
        <a:p>
          <a:endParaRPr lang="en-US" sz="1600"/>
        </a:p>
      </dgm:t>
    </dgm:pt>
    <dgm:pt modelId="{8592CA73-B125-4A63-B455-275AFBB549F4}">
      <dgm:prSet custT="1"/>
      <dgm:spPr/>
      <dgm:t>
        <a:bodyPr/>
        <a:lstStyle/>
        <a:p>
          <a:pPr rtl="0"/>
          <a:r>
            <a:rPr lang="en-US" sz="1600" dirty="0" smtClean="0"/>
            <a:t>c.  Receivable Type</a:t>
          </a:r>
          <a:endParaRPr lang="en-US" sz="1600" dirty="0"/>
        </a:p>
      </dgm:t>
    </dgm:pt>
    <dgm:pt modelId="{AFF825D2-D56A-49FA-8E2A-A1493D5312A3}" type="parTrans" cxnId="{0AFEAD5B-431E-4139-BBD1-A17C6A4ADC11}">
      <dgm:prSet/>
      <dgm:spPr/>
      <dgm:t>
        <a:bodyPr/>
        <a:lstStyle/>
        <a:p>
          <a:endParaRPr lang="en-US" sz="1600"/>
        </a:p>
      </dgm:t>
    </dgm:pt>
    <dgm:pt modelId="{122794C3-6838-44BB-A8F9-0E696992F211}" type="sibTrans" cxnId="{0AFEAD5B-431E-4139-BBD1-A17C6A4ADC11}">
      <dgm:prSet/>
      <dgm:spPr/>
      <dgm:t>
        <a:bodyPr/>
        <a:lstStyle/>
        <a:p>
          <a:endParaRPr lang="en-US" sz="1600"/>
        </a:p>
      </dgm:t>
    </dgm:pt>
    <dgm:pt modelId="{9C63EE2B-5D07-4FB4-B26E-E485AD48B127}">
      <dgm:prSet custT="1"/>
      <dgm:spPr/>
      <dgm:t>
        <a:bodyPr/>
        <a:lstStyle/>
        <a:p>
          <a:pPr rtl="0"/>
          <a:r>
            <a:rPr lang="en-US" sz="1600" dirty="0" smtClean="0"/>
            <a:t>e.  Vendor Code</a:t>
          </a:r>
          <a:endParaRPr lang="en-US" sz="1600" dirty="0"/>
        </a:p>
      </dgm:t>
    </dgm:pt>
    <dgm:pt modelId="{2FD63FAF-E349-498B-A5F9-A2EB50B497A0}" type="parTrans" cxnId="{E234BEF7-DAD9-48F9-8571-7AA9F8C4DDC5}">
      <dgm:prSet/>
      <dgm:spPr/>
      <dgm:t>
        <a:bodyPr/>
        <a:lstStyle/>
        <a:p>
          <a:endParaRPr lang="en-US" sz="1600"/>
        </a:p>
      </dgm:t>
    </dgm:pt>
    <dgm:pt modelId="{F94526C6-A356-4B1E-9616-F42458566AC5}" type="sibTrans" cxnId="{E234BEF7-DAD9-48F9-8571-7AA9F8C4DDC5}">
      <dgm:prSet/>
      <dgm:spPr/>
      <dgm:t>
        <a:bodyPr/>
        <a:lstStyle/>
        <a:p>
          <a:endParaRPr lang="en-US" sz="1600"/>
        </a:p>
      </dgm:t>
    </dgm:pt>
    <dgm:pt modelId="{115E763C-37FC-498E-A9C8-AB1D18C70ADA}">
      <dgm:prSet custT="1"/>
      <dgm:spPr/>
      <dgm:t>
        <a:bodyPr/>
        <a:lstStyle/>
        <a:p>
          <a:pPr rtl="0"/>
          <a:r>
            <a:rPr lang="en-US" sz="1600" dirty="0" smtClean="0"/>
            <a:t>f.   Line Amount</a:t>
          </a:r>
          <a:endParaRPr lang="en-US" sz="1600" dirty="0"/>
        </a:p>
      </dgm:t>
    </dgm:pt>
    <dgm:pt modelId="{B52E965C-4539-44D5-BF12-C5F76A6A752A}" type="parTrans" cxnId="{AB11D2BF-04EB-4064-9ED8-42C1F1C88331}">
      <dgm:prSet/>
      <dgm:spPr/>
      <dgm:t>
        <a:bodyPr/>
        <a:lstStyle/>
        <a:p>
          <a:endParaRPr lang="en-US" sz="1600"/>
        </a:p>
      </dgm:t>
    </dgm:pt>
    <dgm:pt modelId="{97822DBF-1A60-4852-A9A4-95B9CD8F4EE0}" type="sibTrans" cxnId="{AB11D2BF-04EB-4064-9ED8-42C1F1C88331}">
      <dgm:prSet/>
      <dgm:spPr/>
      <dgm:t>
        <a:bodyPr/>
        <a:lstStyle/>
        <a:p>
          <a:endParaRPr lang="en-US" sz="1600"/>
        </a:p>
      </dgm:t>
    </dgm:pt>
    <dgm:pt modelId="{498EBC2F-AA1D-4E07-ABB6-606802841A05}" type="pres">
      <dgm:prSet presAssocID="{7309B677-6E1F-4E2D-BA74-371AFAA51EAB}" presName="Name0" presStyleCnt="0">
        <dgm:presLayoutVars>
          <dgm:dir/>
        </dgm:presLayoutVars>
      </dgm:prSet>
      <dgm:spPr/>
      <dgm:t>
        <a:bodyPr/>
        <a:lstStyle/>
        <a:p>
          <a:endParaRPr lang="en-US"/>
        </a:p>
      </dgm:t>
    </dgm:pt>
    <dgm:pt modelId="{6F502E5C-6B4F-4CA2-9AC5-EE2EC43EE9AA}" type="pres">
      <dgm:prSet presAssocID="{723C7375-9CD3-40AA-848D-5FF78F7317B0}" presName="noChildren" presStyleCnt="0"/>
      <dgm:spPr/>
    </dgm:pt>
    <dgm:pt modelId="{CB91CB01-AC2E-4B02-9678-330DCDC5201B}" type="pres">
      <dgm:prSet presAssocID="{723C7375-9CD3-40AA-848D-5FF78F7317B0}" presName="gap" presStyleCnt="0"/>
      <dgm:spPr/>
    </dgm:pt>
    <dgm:pt modelId="{16429547-B5D6-454B-884F-AFA90275DBFC}" type="pres">
      <dgm:prSet presAssocID="{723C7375-9CD3-40AA-848D-5FF78F7317B0}" presName="medCircle2" presStyleLbl="vennNode1" presStyleIdx="0" presStyleCnt="6"/>
      <dgm:spPr/>
    </dgm:pt>
    <dgm:pt modelId="{C1525051-0DE3-41FA-B84F-47199381E6A8}" type="pres">
      <dgm:prSet presAssocID="{723C7375-9CD3-40AA-848D-5FF78F7317B0}" presName="txLvlOnly1" presStyleLbl="revTx" presStyleIdx="0" presStyleCnt="6" custLinFactNeighborX="-2664"/>
      <dgm:spPr/>
      <dgm:t>
        <a:bodyPr/>
        <a:lstStyle/>
        <a:p>
          <a:endParaRPr lang="en-US"/>
        </a:p>
      </dgm:t>
    </dgm:pt>
    <dgm:pt modelId="{DD44F294-2C8B-4986-8298-CEBE0F36C2F7}" type="pres">
      <dgm:prSet presAssocID="{25355529-1BB1-4807-8E99-F2F20E8A9F02}" presName="noChildren" presStyleCnt="0"/>
      <dgm:spPr/>
    </dgm:pt>
    <dgm:pt modelId="{11778BFD-EFC3-41CD-9B66-AD251B1C45DD}" type="pres">
      <dgm:prSet presAssocID="{25355529-1BB1-4807-8E99-F2F20E8A9F02}" presName="gap" presStyleCnt="0"/>
      <dgm:spPr/>
    </dgm:pt>
    <dgm:pt modelId="{3F162BC6-D934-4866-B696-55DA9FB35C88}" type="pres">
      <dgm:prSet presAssocID="{25355529-1BB1-4807-8E99-F2F20E8A9F02}" presName="medCircle2" presStyleLbl="vennNode1" presStyleIdx="1" presStyleCnt="6"/>
      <dgm:spPr/>
    </dgm:pt>
    <dgm:pt modelId="{E9987D01-A46F-4825-A631-897E9D3152D4}" type="pres">
      <dgm:prSet presAssocID="{25355529-1BB1-4807-8E99-F2F20E8A9F02}" presName="txLvlOnly1" presStyleLbl="revTx" presStyleIdx="1" presStyleCnt="6" custLinFactNeighborX="-2220"/>
      <dgm:spPr/>
      <dgm:t>
        <a:bodyPr/>
        <a:lstStyle/>
        <a:p>
          <a:endParaRPr lang="en-US"/>
        </a:p>
      </dgm:t>
    </dgm:pt>
    <dgm:pt modelId="{114FEB6E-4F76-4CDD-830E-DB320281C663}" type="pres">
      <dgm:prSet presAssocID="{8592CA73-B125-4A63-B455-275AFBB549F4}" presName="noChildren" presStyleCnt="0"/>
      <dgm:spPr/>
    </dgm:pt>
    <dgm:pt modelId="{0CA7F974-2682-4213-BDAD-356FA3769798}" type="pres">
      <dgm:prSet presAssocID="{8592CA73-B125-4A63-B455-275AFBB549F4}" presName="gap" presStyleCnt="0"/>
      <dgm:spPr/>
    </dgm:pt>
    <dgm:pt modelId="{CCD29F5A-CBBE-4D2C-88E6-B4994ABC1DA2}" type="pres">
      <dgm:prSet presAssocID="{8592CA73-B125-4A63-B455-275AFBB549F4}" presName="medCircle2" presStyleLbl="vennNode1" presStyleIdx="2" presStyleCnt="6"/>
      <dgm:spPr/>
    </dgm:pt>
    <dgm:pt modelId="{F2ACE1AD-05F6-41DD-BCF8-8DB9F3EFA9B3}" type="pres">
      <dgm:prSet presAssocID="{8592CA73-B125-4A63-B455-275AFBB549F4}" presName="txLvlOnly1" presStyleLbl="revTx" presStyleIdx="2" presStyleCnt="6" custLinFactNeighborX="-2220"/>
      <dgm:spPr/>
      <dgm:t>
        <a:bodyPr/>
        <a:lstStyle/>
        <a:p>
          <a:endParaRPr lang="en-US"/>
        </a:p>
      </dgm:t>
    </dgm:pt>
    <dgm:pt modelId="{C3F24018-BDB0-410B-8FC6-FBE368BF663E}" type="pres">
      <dgm:prSet presAssocID="{478DE301-2F2E-4506-BC80-B06BD67F26CF}" presName="noChildren" presStyleCnt="0"/>
      <dgm:spPr/>
    </dgm:pt>
    <dgm:pt modelId="{253B1C03-6579-40AA-8770-E5818360A6E3}" type="pres">
      <dgm:prSet presAssocID="{478DE301-2F2E-4506-BC80-B06BD67F26CF}" presName="gap" presStyleCnt="0"/>
      <dgm:spPr/>
    </dgm:pt>
    <dgm:pt modelId="{83DD5FE2-B2B5-4FD7-ABDE-E66F49F31B33}" type="pres">
      <dgm:prSet presAssocID="{478DE301-2F2E-4506-BC80-B06BD67F26CF}" presName="medCircle2" presStyleLbl="vennNode1" presStyleIdx="3" presStyleCnt="6"/>
      <dgm:spPr/>
    </dgm:pt>
    <dgm:pt modelId="{34C94E35-FF1F-4B72-878F-2C39D9B52191}" type="pres">
      <dgm:prSet presAssocID="{478DE301-2F2E-4506-BC80-B06BD67F26CF}" presName="txLvlOnly1" presStyleLbl="revTx" presStyleIdx="3" presStyleCnt="6" custLinFactNeighborX="-2220"/>
      <dgm:spPr/>
      <dgm:t>
        <a:bodyPr/>
        <a:lstStyle/>
        <a:p>
          <a:endParaRPr lang="en-US"/>
        </a:p>
      </dgm:t>
    </dgm:pt>
    <dgm:pt modelId="{FDC0D909-6ADD-4E56-BCA8-33A6B4C2C56C}" type="pres">
      <dgm:prSet presAssocID="{9C63EE2B-5D07-4FB4-B26E-E485AD48B127}" presName="noChildren" presStyleCnt="0"/>
      <dgm:spPr/>
    </dgm:pt>
    <dgm:pt modelId="{1A96C8FE-0EB0-4177-909A-1A0522928E39}" type="pres">
      <dgm:prSet presAssocID="{9C63EE2B-5D07-4FB4-B26E-E485AD48B127}" presName="gap" presStyleCnt="0"/>
      <dgm:spPr/>
    </dgm:pt>
    <dgm:pt modelId="{D8371E04-E95B-461F-B8C3-1AB8F4E57446}" type="pres">
      <dgm:prSet presAssocID="{9C63EE2B-5D07-4FB4-B26E-E485AD48B127}" presName="medCircle2" presStyleLbl="vennNode1" presStyleIdx="4" presStyleCnt="6"/>
      <dgm:spPr/>
    </dgm:pt>
    <dgm:pt modelId="{A0973363-34DC-4F15-8A22-1A66CBAAA3F6}" type="pres">
      <dgm:prSet presAssocID="{9C63EE2B-5D07-4FB4-B26E-E485AD48B127}" presName="txLvlOnly1" presStyleLbl="revTx" presStyleIdx="4" presStyleCnt="6" custLinFactNeighborX="-1710"/>
      <dgm:spPr/>
      <dgm:t>
        <a:bodyPr/>
        <a:lstStyle/>
        <a:p>
          <a:endParaRPr lang="en-US"/>
        </a:p>
      </dgm:t>
    </dgm:pt>
    <dgm:pt modelId="{0DA9F845-AF6C-4B67-B419-A34E031004A7}" type="pres">
      <dgm:prSet presAssocID="{115E763C-37FC-498E-A9C8-AB1D18C70ADA}" presName="noChildren" presStyleCnt="0"/>
      <dgm:spPr/>
    </dgm:pt>
    <dgm:pt modelId="{36E15EE6-E523-429D-AA28-28B38FF50081}" type="pres">
      <dgm:prSet presAssocID="{115E763C-37FC-498E-A9C8-AB1D18C70ADA}" presName="gap" presStyleCnt="0"/>
      <dgm:spPr/>
    </dgm:pt>
    <dgm:pt modelId="{F937CB18-A4D5-485C-B914-04457EF1891B}" type="pres">
      <dgm:prSet presAssocID="{115E763C-37FC-498E-A9C8-AB1D18C70ADA}" presName="medCircle2" presStyleLbl="vennNode1" presStyleIdx="5" presStyleCnt="6"/>
      <dgm:spPr/>
    </dgm:pt>
    <dgm:pt modelId="{BE4A2C10-0382-4B7E-B766-59463AA5AF9E}" type="pres">
      <dgm:prSet presAssocID="{115E763C-37FC-498E-A9C8-AB1D18C70ADA}" presName="txLvlOnly1" presStyleLbl="revTx" presStyleIdx="5" presStyleCnt="6" custLinFactNeighborX="-570"/>
      <dgm:spPr/>
      <dgm:t>
        <a:bodyPr/>
        <a:lstStyle/>
        <a:p>
          <a:endParaRPr lang="en-US"/>
        </a:p>
      </dgm:t>
    </dgm:pt>
  </dgm:ptLst>
  <dgm:cxnLst>
    <dgm:cxn modelId="{18D72560-CFB7-463E-8BD7-67C35E57D72D}" type="presOf" srcId="{7309B677-6E1F-4E2D-BA74-371AFAA51EAB}" destId="{498EBC2F-AA1D-4E07-ABB6-606802841A05}" srcOrd="0" destOrd="0" presId="urn:microsoft.com/office/officeart/2008/layout/VerticalCircleList"/>
    <dgm:cxn modelId="{4F2BF91D-E0B9-4540-9DBF-A6B0AFB8B3CA}" type="presOf" srcId="{478DE301-2F2E-4506-BC80-B06BD67F26CF}" destId="{34C94E35-FF1F-4B72-878F-2C39D9B52191}" srcOrd="0" destOrd="0" presId="urn:microsoft.com/office/officeart/2008/layout/VerticalCircleList"/>
    <dgm:cxn modelId="{AB11D2BF-04EB-4064-9ED8-42C1F1C88331}" srcId="{7309B677-6E1F-4E2D-BA74-371AFAA51EAB}" destId="{115E763C-37FC-498E-A9C8-AB1D18C70ADA}" srcOrd="5" destOrd="0" parTransId="{B52E965C-4539-44D5-BF12-C5F76A6A752A}" sibTransId="{97822DBF-1A60-4852-A9A4-95B9CD8F4EE0}"/>
    <dgm:cxn modelId="{F6689B22-736C-449F-8D7F-F3D3B3E4B336}" type="presOf" srcId="{8592CA73-B125-4A63-B455-275AFBB549F4}" destId="{F2ACE1AD-05F6-41DD-BCF8-8DB9F3EFA9B3}" srcOrd="0" destOrd="0" presId="urn:microsoft.com/office/officeart/2008/layout/VerticalCircleList"/>
    <dgm:cxn modelId="{B9023592-8463-46AA-99A7-06AB1DF48A94}" srcId="{7309B677-6E1F-4E2D-BA74-371AFAA51EAB}" destId="{723C7375-9CD3-40AA-848D-5FF78F7317B0}" srcOrd="0" destOrd="0" parTransId="{1411B33C-99E9-4E54-8FF3-8D36AB9EC792}" sibTransId="{810684FB-4DDD-4C99-BA66-7EA4D97742A6}"/>
    <dgm:cxn modelId="{E234BEF7-DAD9-48F9-8571-7AA9F8C4DDC5}" srcId="{7309B677-6E1F-4E2D-BA74-371AFAA51EAB}" destId="{9C63EE2B-5D07-4FB4-B26E-E485AD48B127}" srcOrd="4" destOrd="0" parTransId="{2FD63FAF-E349-498B-A5F9-A2EB50B497A0}" sibTransId="{F94526C6-A356-4B1E-9616-F42458566AC5}"/>
    <dgm:cxn modelId="{EBFF0150-6415-499A-9C1D-9AE0E26945D7}" type="presOf" srcId="{25355529-1BB1-4807-8E99-F2F20E8A9F02}" destId="{E9987D01-A46F-4825-A631-897E9D3152D4}" srcOrd="0" destOrd="0" presId="urn:microsoft.com/office/officeart/2008/layout/VerticalCircleList"/>
    <dgm:cxn modelId="{0AFEAD5B-431E-4139-BBD1-A17C6A4ADC11}" srcId="{7309B677-6E1F-4E2D-BA74-371AFAA51EAB}" destId="{8592CA73-B125-4A63-B455-275AFBB549F4}" srcOrd="2" destOrd="0" parTransId="{AFF825D2-D56A-49FA-8E2A-A1493D5312A3}" sibTransId="{122794C3-6838-44BB-A8F9-0E696992F211}"/>
    <dgm:cxn modelId="{00F58AEC-86BA-47A5-A6A0-0E6DD6CDB938}" type="presOf" srcId="{723C7375-9CD3-40AA-848D-5FF78F7317B0}" destId="{C1525051-0DE3-41FA-B84F-47199381E6A8}" srcOrd="0" destOrd="0" presId="urn:microsoft.com/office/officeart/2008/layout/VerticalCircleList"/>
    <dgm:cxn modelId="{56C4F705-08B9-4389-A64C-30FFCCAE648F}" srcId="{7309B677-6E1F-4E2D-BA74-371AFAA51EAB}" destId="{478DE301-2F2E-4506-BC80-B06BD67F26CF}" srcOrd="3" destOrd="0" parTransId="{2EFCC21A-9B47-466B-A0C6-687674E18E28}" sibTransId="{DCDFE8D8-EE6A-4D78-809C-8073AF1B36D4}"/>
    <dgm:cxn modelId="{AA86E64B-4BE6-44D5-96B2-16ECB84CFCD3}" srcId="{7309B677-6E1F-4E2D-BA74-371AFAA51EAB}" destId="{25355529-1BB1-4807-8E99-F2F20E8A9F02}" srcOrd="1" destOrd="0" parTransId="{79CD5C3D-91C8-42C6-8FF9-DD6F8CD9981E}" sibTransId="{DE441D2E-8F50-406E-9550-F05306C3B829}"/>
    <dgm:cxn modelId="{EF22C669-65D3-4500-BBC8-DE07F8293CA4}" type="presOf" srcId="{115E763C-37FC-498E-A9C8-AB1D18C70ADA}" destId="{BE4A2C10-0382-4B7E-B766-59463AA5AF9E}" srcOrd="0" destOrd="0" presId="urn:microsoft.com/office/officeart/2008/layout/VerticalCircleList"/>
    <dgm:cxn modelId="{27B0E138-3FB8-4DCF-A66F-AFD83E3F9296}" type="presOf" srcId="{9C63EE2B-5D07-4FB4-B26E-E485AD48B127}" destId="{A0973363-34DC-4F15-8A22-1A66CBAAA3F6}" srcOrd="0" destOrd="0" presId="urn:microsoft.com/office/officeart/2008/layout/VerticalCircleList"/>
    <dgm:cxn modelId="{0DF748E6-ABF1-472D-85BA-E946AF02FA5C}" type="presParOf" srcId="{498EBC2F-AA1D-4E07-ABB6-606802841A05}" destId="{6F502E5C-6B4F-4CA2-9AC5-EE2EC43EE9AA}" srcOrd="0" destOrd="0" presId="urn:microsoft.com/office/officeart/2008/layout/VerticalCircleList"/>
    <dgm:cxn modelId="{D64DC70A-6BC1-4592-878F-41C2A54EC8A2}" type="presParOf" srcId="{6F502E5C-6B4F-4CA2-9AC5-EE2EC43EE9AA}" destId="{CB91CB01-AC2E-4B02-9678-330DCDC5201B}" srcOrd="0" destOrd="0" presId="urn:microsoft.com/office/officeart/2008/layout/VerticalCircleList"/>
    <dgm:cxn modelId="{E9DC9F10-D913-4297-A249-D4B67F8664B5}" type="presParOf" srcId="{6F502E5C-6B4F-4CA2-9AC5-EE2EC43EE9AA}" destId="{16429547-B5D6-454B-884F-AFA90275DBFC}" srcOrd="1" destOrd="0" presId="urn:microsoft.com/office/officeart/2008/layout/VerticalCircleList"/>
    <dgm:cxn modelId="{F4916CB5-7028-4361-BD20-CE12D8EE001D}" type="presParOf" srcId="{6F502E5C-6B4F-4CA2-9AC5-EE2EC43EE9AA}" destId="{C1525051-0DE3-41FA-B84F-47199381E6A8}" srcOrd="2" destOrd="0" presId="urn:microsoft.com/office/officeart/2008/layout/VerticalCircleList"/>
    <dgm:cxn modelId="{2A3E83AD-FA39-4B92-A9FD-4A1B62041D78}" type="presParOf" srcId="{498EBC2F-AA1D-4E07-ABB6-606802841A05}" destId="{DD44F294-2C8B-4986-8298-CEBE0F36C2F7}" srcOrd="1" destOrd="0" presId="urn:microsoft.com/office/officeart/2008/layout/VerticalCircleList"/>
    <dgm:cxn modelId="{F92B906C-E2DD-49C8-81F9-A4CBDF5B320A}" type="presParOf" srcId="{DD44F294-2C8B-4986-8298-CEBE0F36C2F7}" destId="{11778BFD-EFC3-41CD-9B66-AD251B1C45DD}" srcOrd="0" destOrd="0" presId="urn:microsoft.com/office/officeart/2008/layout/VerticalCircleList"/>
    <dgm:cxn modelId="{226E389F-BC4B-4C88-8DFC-D0E41968F4B9}" type="presParOf" srcId="{DD44F294-2C8B-4986-8298-CEBE0F36C2F7}" destId="{3F162BC6-D934-4866-B696-55DA9FB35C88}" srcOrd="1" destOrd="0" presId="urn:microsoft.com/office/officeart/2008/layout/VerticalCircleList"/>
    <dgm:cxn modelId="{13355218-203F-43AD-A896-CD26DF6C346F}" type="presParOf" srcId="{DD44F294-2C8B-4986-8298-CEBE0F36C2F7}" destId="{E9987D01-A46F-4825-A631-897E9D3152D4}" srcOrd="2" destOrd="0" presId="urn:microsoft.com/office/officeart/2008/layout/VerticalCircleList"/>
    <dgm:cxn modelId="{61099E38-45D0-4601-9B36-BB38912DBAEE}" type="presParOf" srcId="{498EBC2F-AA1D-4E07-ABB6-606802841A05}" destId="{114FEB6E-4F76-4CDD-830E-DB320281C663}" srcOrd="2" destOrd="0" presId="urn:microsoft.com/office/officeart/2008/layout/VerticalCircleList"/>
    <dgm:cxn modelId="{6DACDC74-8A42-4997-B24E-57DADAFE0690}" type="presParOf" srcId="{114FEB6E-4F76-4CDD-830E-DB320281C663}" destId="{0CA7F974-2682-4213-BDAD-356FA3769798}" srcOrd="0" destOrd="0" presId="urn:microsoft.com/office/officeart/2008/layout/VerticalCircleList"/>
    <dgm:cxn modelId="{3D99E9C8-DE1C-4BC3-91D7-4497E99CD540}" type="presParOf" srcId="{114FEB6E-4F76-4CDD-830E-DB320281C663}" destId="{CCD29F5A-CBBE-4D2C-88E6-B4994ABC1DA2}" srcOrd="1" destOrd="0" presId="urn:microsoft.com/office/officeart/2008/layout/VerticalCircleList"/>
    <dgm:cxn modelId="{8BC9B8EA-E7C2-423C-A569-A3DCFE19594E}" type="presParOf" srcId="{114FEB6E-4F76-4CDD-830E-DB320281C663}" destId="{F2ACE1AD-05F6-41DD-BCF8-8DB9F3EFA9B3}" srcOrd="2" destOrd="0" presId="urn:microsoft.com/office/officeart/2008/layout/VerticalCircleList"/>
    <dgm:cxn modelId="{B6F091EC-AE18-46B2-875A-37D3D864679D}" type="presParOf" srcId="{498EBC2F-AA1D-4E07-ABB6-606802841A05}" destId="{C3F24018-BDB0-410B-8FC6-FBE368BF663E}" srcOrd="3" destOrd="0" presId="urn:microsoft.com/office/officeart/2008/layout/VerticalCircleList"/>
    <dgm:cxn modelId="{4D6F798C-739F-4E2B-A60A-C127BCEE4E43}" type="presParOf" srcId="{C3F24018-BDB0-410B-8FC6-FBE368BF663E}" destId="{253B1C03-6579-40AA-8770-E5818360A6E3}" srcOrd="0" destOrd="0" presId="urn:microsoft.com/office/officeart/2008/layout/VerticalCircleList"/>
    <dgm:cxn modelId="{A3E48C6F-8A73-4C57-A707-ADB22F7FDD86}" type="presParOf" srcId="{C3F24018-BDB0-410B-8FC6-FBE368BF663E}" destId="{83DD5FE2-B2B5-4FD7-ABDE-E66F49F31B33}" srcOrd="1" destOrd="0" presId="urn:microsoft.com/office/officeart/2008/layout/VerticalCircleList"/>
    <dgm:cxn modelId="{BA84F51C-9FBE-46B6-9819-B7905299BFDF}" type="presParOf" srcId="{C3F24018-BDB0-410B-8FC6-FBE368BF663E}" destId="{34C94E35-FF1F-4B72-878F-2C39D9B52191}" srcOrd="2" destOrd="0" presId="urn:microsoft.com/office/officeart/2008/layout/VerticalCircleList"/>
    <dgm:cxn modelId="{2F649F8B-100B-4757-AD03-2C8ED0659011}" type="presParOf" srcId="{498EBC2F-AA1D-4E07-ABB6-606802841A05}" destId="{FDC0D909-6ADD-4E56-BCA8-33A6B4C2C56C}" srcOrd="4" destOrd="0" presId="urn:microsoft.com/office/officeart/2008/layout/VerticalCircleList"/>
    <dgm:cxn modelId="{27119335-E29B-42E8-81FC-82E7FDA98CDC}" type="presParOf" srcId="{FDC0D909-6ADD-4E56-BCA8-33A6B4C2C56C}" destId="{1A96C8FE-0EB0-4177-909A-1A0522928E39}" srcOrd="0" destOrd="0" presId="urn:microsoft.com/office/officeart/2008/layout/VerticalCircleList"/>
    <dgm:cxn modelId="{BBF8B54F-F7A6-47C2-AC31-88CDC359DD93}" type="presParOf" srcId="{FDC0D909-6ADD-4E56-BCA8-33A6B4C2C56C}" destId="{D8371E04-E95B-461F-B8C3-1AB8F4E57446}" srcOrd="1" destOrd="0" presId="urn:microsoft.com/office/officeart/2008/layout/VerticalCircleList"/>
    <dgm:cxn modelId="{B3FEE3B7-10CC-4DBF-A1F1-740D2F619E7F}" type="presParOf" srcId="{FDC0D909-6ADD-4E56-BCA8-33A6B4C2C56C}" destId="{A0973363-34DC-4F15-8A22-1A66CBAAA3F6}" srcOrd="2" destOrd="0" presId="urn:microsoft.com/office/officeart/2008/layout/VerticalCircleList"/>
    <dgm:cxn modelId="{BB60674E-07A6-47C8-9B2B-43BBCE6559AE}" type="presParOf" srcId="{498EBC2F-AA1D-4E07-ABB6-606802841A05}" destId="{0DA9F845-AF6C-4B67-B419-A34E031004A7}" srcOrd="5" destOrd="0" presId="urn:microsoft.com/office/officeart/2008/layout/VerticalCircleList"/>
    <dgm:cxn modelId="{FACFAE9E-6F34-41A5-B5F1-860AA535AC1D}" type="presParOf" srcId="{0DA9F845-AF6C-4B67-B419-A34E031004A7}" destId="{36E15EE6-E523-429D-AA28-28B38FF50081}" srcOrd="0" destOrd="0" presId="urn:microsoft.com/office/officeart/2008/layout/VerticalCircleList"/>
    <dgm:cxn modelId="{E196032C-FA6E-4340-89C2-B05DD706A824}" type="presParOf" srcId="{0DA9F845-AF6C-4B67-B419-A34E031004A7}" destId="{F937CB18-A4D5-485C-B914-04457EF1891B}" srcOrd="1" destOrd="0" presId="urn:microsoft.com/office/officeart/2008/layout/VerticalCircleList"/>
    <dgm:cxn modelId="{2ED8294E-8ED0-48C1-AA72-1B098B5C3933}" type="presParOf" srcId="{0DA9F845-AF6C-4B67-B419-A34E031004A7}" destId="{BE4A2C10-0382-4B7E-B766-59463AA5AF9E}" srcOrd="2" destOrd="0" presId="urn:microsoft.com/office/officeart/2008/layout/Vertical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9C60CB0-E04F-42BD-9AA4-8CA11C54B3E2}"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FE7F3162-84C2-456D-8769-081C836B6EDC}">
      <dgm:prSet custT="1"/>
      <dgm:spPr/>
      <dgm:t>
        <a:bodyPr/>
        <a:lstStyle/>
        <a:p>
          <a:pPr rtl="0"/>
          <a:r>
            <a:rPr lang="en-US" sz="1800" dirty="0" smtClean="0"/>
            <a:t>e.   Accomplished Date</a:t>
          </a:r>
          <a:endParaRPr lang="en-US" sz="1800" dirty="0"/>
        </a:p>
      </dgm:t>
    </dgm:pt>
    <dgm:pt modelId="{A45D9417-3D82-4811-A039-9E06C1AB60C5}" type="parTrans" cxnId="{E9E0C88D-91B4-4792-86B4-0BCCEA21C8B5}">
      <dgm:prSet/>
      <dgm:spPr/>
      <dgm:t>
        <a:bodyPr/>
        <a:lstStyle/>
        <a:p>
          <a:endParaRPr lang="en-US" sz="1800"/>
        </a:p>
      </dgm:t>
    </dgm:pt>
    <dgm:pt modelId="{97ACE20E-25ED-45BB-8339-25AF396C4348}" type="sibTrans" cxnId="{E9E0C88D-91B4-4792-86B4-0BCCEA21C8B5}">
      <dgm:prSet/>
      <dgm:spPr/>
      <dgm:t>
        <a:bodyPr/>
        <a:lstStyle/>
        <a:p>
          <a:endParaRPr lang="en-US" sz="1800"/>
        </a:p>
      </dgm:t>
    </dgm:pt>
    <dgm:pt modelId="{868BA852-9009-4543-8B74-1A94D2EB315F}">
      <dgm:prSet custT="1"/>
      <dgm:spPr/>
      <dgm:t>
        <a:bodyPr/>
        <a:lstStyle/>
        <a:p>
          <a:pPr rtl="0"/>
          <a:r>
            <a:rPr lang="en-US" sz="1800" dirty="0" smtClean="0"/>
            <a:t>f.   Disbursing Office</a:t>
          </a:r>
          <a:endParaRPr lang="en-US" sz="1800" dirty="0"/>
        </a:p>
      </dgm:t>
    </dgm:pt>
    <dgm:pt modelId="{7DB52906-6A80-4DB9-9669-C043BC54B424}" type="parTrans" cxnId="{8D1195BF-73DE-45F4-B9CC-AC6A8FD7D7EF}">
      <dgm:prSet/>
      <dgm:spPr/>
      <dgm:t>
        <a:bodyPr/>
        <a:lstStyle/>
        <a:p>
          <a:endParaRPr lang="en-US" sz="1800"/>
        </a:p>
      </dgm:t>
    </dgm:pt>
    <dgm:pt modelId="{D96CD6C1-D5B6-4469-BFE3-BE0621FE9217}" type="sibTrans" cxnId="{8D1195BF-73DE-45F4-B9CC-AC6A8FD7D7EF}">
      <dgm:prSet/>
      <dgm:spPr/>
      <dgm:t>
        <a:bodyPr/>
        <a:lstStyle/>
        <a:p>
          <a:endParaRPr lang="en-US" sz="1800"/>
        </a:p>
      </dgm:t>
    </dgm:pt>
    <dgm:pt modelId="{9A2E2DDC-5ACE-4146-890B-0912DFE5B828}">
      <dgm:prSet custT="1"/>
      <dgm:spPr/>
      <dgm:t>
        <a:bodyPr/>
        <a:lstStyle/>
        <a:p>
          <a:pPr rtl="0"/>
          <a:r>
            <a:rPr lang="en-US" sz="1800" dirty="0" smtClean="0"/>
            <a:t>g.  External System ID</a:t>
          </a:r>
          <a:endParaRPr lang="en-US" sz="1800" dirty="0"/>
        </a:p>
      </dgm:t>
    </dgm:pt>
    <dgm:pt modelId="{D55F385B-8F1B-4480-AFFB-158A9C9F402C}" type="parTrans" cxnId="{CC1412EB-0761-430C-A478-CED5084A854A}">
      <dgm:prSet/>
      <dgm:spPr/>
      <dgm:t>
        <a:bodyPr/>
        <a:lstStyle/>
        <a:p>
          <a:endParaRPr lang="en-US" sz="1800"/>
        </a:p>
      </dgm:t>
    </dgm:pt>
    <dgm:pt modelId="{08950AAA-1FF1-4E4F-930E-85F5697B76F8}" type="sibTrans" cxnId="{CC1412EB-0761-430C-A478-CED5084A854A}">
      <dgm:prSet/>
      <dgm:spPr/>
      <dgm:t>
        <a:bodyPr/>
        <a:lstStyle/>
        <a:p>
          <a:endParaRPr lang="en-US" sz="1800"/>
        </a:p>
      </dgm:t>
    </dgm:pt>
    <dgm:pt modelId="{14CE45A5-86D5-43CD-BB88-12FE755C9014}">
      <dgm:prSet custT="1"/>
      <dgm:spPr/>
      <dgm:t>
        <a:bodyPr/>
        <a:lstStyle/>
        <a:p>
          <a:pPr rtl="0"/>
          <a:r>
            <a:rPr lang="en-US" sz="1800" dirty="0" smtClean="0"/>
            <a:t>h.  </a:t>
          </a:r>
          <a:r>
            <a:rPr lang="en-US" sz="1800" baseline="0" dirty="0" smtClean="0">
              <a:solidFill>
                <a:schemeClr val="tx1"/>
              </a:solidFill>
              <a:latin typeface="Arial" charset="0"/>
              <a:ea typeface="+mn-ea"/>
              <a:cs typeface="+mn-cs"/>
            </a:rPr>
            <a:t>Assignment Code</a:t>
          </a:r>
          <a:endParaRPr lang="en-US" sz="1800" dirty="0"/>
        </a:p>
      </dgm:t>
    </dgm:pt>
    <dgm:pt modelId="{C4BEF806-2FD8-49D8-A6D8-64B237DF8E42}" type="parTrans" cxnId="{46CC1092-5CDF-41D8-82FF-0EE4A9D537ED}">
      <dgm:prSet/>
      <dgm:spPr/>
      <dgm:t>
        <a:bodyPr/>
        <a:lstStyle/>
        <a:p>
          <a:endParaRPr lang="en-US" sz="1800"/>
        </a:p>
      </dgm:t>
    </dgm:pt>
    <dgm:pt modelId="{07160436-CF5D-4F7C-832B-5088AB28C855}" type="sibTrans" cxnId="{46CC1092-5CDF-41D8-82FF-0EE4A9D537ED}">
      <dgm:prSet/>
      <dgm:spPr/>
      <dgm:t>
        <a:bodyPr/>
        <a:lstStyle/>
        <a:p>
          <a:endParaRPr lang="en-US" sz="1800"/>
        </a:p>
      </dgm:t>
    </dgm:pt>
    <dgm:pt modelId="{F4EC4548-B393-4F04-920D-8F20482387D9}" type="pres">
      <dgm:prSet presAssocID="{29C60CB0-E04F-42BD-9AA4-8CA11C54B3E2}" presName="Name0" presStyleCnt="0">
        <dgm:presLayoutVars>
          <dgm:dir/>
        </dgm:presLayoutVars>
      </dgm:prSet>
      <dgm:spPr/>
      <dgm:t>
        <a:bodyPr/>
        <a:lstStyle/>
        <a:p>
          <a:endParaRPr lang="en-US"/>
        </a:p>
      </dgm:t>
    </dgm:pt>
    <dgm:pt modelId="{A606C91E-736B-4039-8FED-9E55F8DAF2CA}" type="pres">
      <dgm:prSet presAssocID="{FE7F3162-84C2-456D-8769-081C836B6EDC}" presName="noChildren" presStyleCnt="0"/>
      <dgm:spPr/>
    </dgm:pt>
    <dgm:pt modelId="{DB76A99F-53D4-4423-BD2F-05351A2500A8}" type="pres">
      <dgm:prSet presAssocID="{FE7F3162-84C2-456D-8769-081C836B6EDC}" presName="gap" presStyleCnt="0"/>
      <dgm:spPr/>
    </dgm:pt>
    <dgm:pt modelId="{99ED9CF2-6239-47A4-AE59-B25AAA395C16}" type="pres">
      <dgm:prSet presAssocID="{FE7F3162-84C2-456D-8769-081C836B6EDC}" presName="medCircle2" presStyleLbl="vennNode1" presStyleIdx="0" presStyleCnt="4" custLinFactNeighborX="9636"/>
      <dgm:spPr/>
    </dgm:pt>
    <dgm:pt modelId="{543DC753-8C00-4F7C-B0FA-8D635E650DC1}" type="pres">
      <dgm:prSet presAssocID="{FE7F3162-84C2-456D-8769-081C836B6EDC}" presName="txLvlOnly1" presStyleLbl="revTx" presStyleIdx="0" presStyleCnt="4" custScaleX="107557" custLinFactNeighborX="2255"/>
      <dgm:spPr/>
      <dgm:t>
        <a:bodyPr/>
        <a:lstStyle/>
        <a:p>
          <a:endParaRPr lang="en-US"/>
        </a:p>
      </dgm:t>
    </dgm:pt>
    <dgm:pt modelId="{0CF744DD-84B7-4A0F-8794-A26D84DD4E8B}" type="pres">
      <dgm:prSet presAssocID="{868BA852-9009-4543-8B74-1A94D2EB315F}" presName="noChildren" presStyleCnt="0"/>
      <dgm:spPr/>
    </dgm:pt>
    <dgm:pt modelId="{459645E7-00B3-458F-B371-17B938B498C0}" type="pres">
      <dgm:prSet presAssocID="{868BA852-9009-4543-8B74-1A94D2EB315F}" presName="gap" presStyleCnt="0"/>
      <dgm:spPr/>
    </dgm:pt>
    <dgm:pt modelId="{3307F92B-960F-4904-B4A4-963EA3CEE514}" type="pres">
      <dgm:prSet presAssocID="{868BA852-9009-4543-8B74-1A94D2EB315F}" presName="medCircle2" presStyleLbl="vennNode1" presStyleIdx="1" presStyleCnt="4"/>
      <dgm:spPr/>
    </dgm:pt>
    <dgm:pt modelId="{F05AB1BD-475C-4052-99A3-07440E630E91}" type="pres">
      <dgm:prSet presAssocID="{868BA852-9009-4543-8B74-1A94D2EB315F}" presName="txLvlOnly1" presStyleLbl="revTx" presStyleIdx="1" presStyleCnt="4" custLinFactNeighborX="-1804"/>
      <dgm:spPr/>
      <dgm:t>
        <a:bodyPr/>
        <a:lstStyle/>
        <a:p>
          <a:endParaRPr lang="en-US"/>
        </a:p>
      </dgm:t>
    </dgm:pt>
    <dgm:pt modelId="{BFF99BB6-5BD6-41EF-916D-1C36A5C0DCBB}" type="pres">
      <dgm:prSet presAssocID="{9A2E2DDC-5ACE-4146-890B-0912DFE5B828}" presName="noChildren" presStyleCnt="0"/>
      <dgm:spPr/>
    </dgm:pt>
    <dgm:pt modelId="{54F96537-49E3-4509-8B4C-4CED68547802}" type="pres">
      <dgm:prSet presAssocID="{9A2E2DDC-5ACE-4146-890B-0912DFE5B828}" presName="gap" presStyleCnt="0"/>
      <dgm:spPr/>
    </dgm:pt>
    <dgm:pt modelId="{961C1E0B-6E70-4E5A-AAF3-8C994F9815D0}" type="pres">
      <dgm:prSet presAssocID="{9A2E2DDC-5ACE-4146-890B-0912DFE5B828}" presName="medCircle2" presStyleLbl="vennNode1" presStyleIdx="2" presStyleCnt="4"/>
      <dgm:spPr/>
    </dgm:pt>
    <dgm:pt modelId="{07C2FAAA-F4AB-47EC-BC7D-6C51BA7DC3B1}" type="pres">
      <dgm:prSet presAssocID="{9A2E2DDC-5ACE-4146-890B-0912DFE5B828}" presName="txLvlOnly1" presStyleLbl="revTx" presStyleIdx="2" presStyleCnt="4" custScaleX="101429" custLinFactNeighborX="-1353"/>
      <dgm:spPr/>
      <dgm:t>
        <a:bodyPr/>
        <a:lstStyle/>
        <a:p>
          <a:endParaRPr lang="en-US"/>
        </a:p>
      </dgm:t>
    </dgm:pt>
    <dgm:pt modelId="{21CE7D3F-41D6-4717-853B-C7EEED226284}" type="pres">
      <dgm:prSet presAssocID="{14CE45A5-86D5-43CD-BB88-12FE755C9014}" presName="noChildren" presStyleCnt="0"/>
      <dgm:spPr/>
    </dgm:pt>
    <dgm:pt modelId="{0948FBE1-4BEB-4647-80BA-F4EBAAD0CB28}" type="pres">
      <dgm:prSet presAssocID="{14CE45A5-86D5-43CD-BB88-12FE755C9014}" presName="gap" presStyleCnt="0"/>
      <dgm:spPr/>
    </dgm:pt>
    <dgm:pt modelId="{95E7B6EB-725F-4AC9-BDDD-4A9610BAF703}" type="pres">
      <dgm:prSet presAssocID="{14CE45A5-86D5-43CD-BB88-12FE755C9014}" presName="medCircle2" presStyleLbl="vennNode1" presStyleIdx="3" presStyleCnt="4" custLinFactNeighborX="26832"/>
      <dgm:spPr/>
    </dgm:pt>
    <dgm:pt modelId="{075A6F1F-6ECB-46B1-99EC-664C492C1707}" type="pres">
      <dgm:prSet presAssocID="{14CE45A5-86D5-43CD-BB88-12FE755C9014}" presName="txLvlOnly1" presStyleLbl="revTx" presStyleIdx="3" presStyleCnt="4" custScaleX="120009" custLinFactNeighborX="13572"/>
      <dgm:spPr/>
      <dgm:t>
        <a:bodyPr/>
        <a:lstStyle/>
        <a:p>
          <a:endParaRPr lang="en-US"/>
        </a:p>
      </dgm:t>
    </dgm:pt>
  </dgm:ptLst>
  <dgm:cxnLst>
    <dgm:cxn modelId="{2AED9E3A-A424-4084-9D94-B71CAB46E2E7}" type="presOf" srcId="{29C60CB0-E04F-42BD-9AA4-8CA11C54B3E2}" destId="{F4EC4548-B393-4F04-920D-8F20482387D9}" srcOrd="0" destOrd="0" presId="urn:microsoft.com/office/officeart/2008/layout/VerticalCircleList"/>
    <dgm:cxn modelId="{FFF9C1A8-FF22-45A8-BBDC-093F58040558}" type="presOf" srcId="{9A2E2DDC-5ACE-4146-890B-0912DFE5B828}" destId="{07C2FAAA-F4AB-47EC-BC7D-6C51BA7DC3B1}" srcOrd="0" destOrd="0" presId="urn:microsoft.com/office/officeart/2008/layout/VerticalCircleList"/>
    <dgm:cxn modelId="{3737641F-5743-47AC-8C02-F1778E547E9E}" type="presOf" srcId="{14CE45A5-86D5-43CD-BB88-12FE755C9014}" destId="{075A6F1F-6ECB-46B1-99EC-664C492C1707}" srcOrd="0" destOrd="0" presId="urn:microsoft.com/office/officeart/2008/layout/VerticalCircleList"/>
    <dgm:cxn modelId="{E9E0C88D-91B4-4792-86B4-0BCCEA21C8B5}" srcId="{29C60CB0-E04F-42BD-9AA4-8CA11C54B3E2}" destId="{FE7F3162-84C2-456D-8769-081C836B6EDC}" srcOrd="0" destOrd="0" parTransId="{A45D9417-3D82-4811-A039-9E06C1AB60C5}" sibTransId="{97ACE20E-25ED-45BB-8339-25AF396C4348}"/>
    <dgm:cxn modelId="{7A13346E-54D4-494A-AC45-B9E2523363DC}" type="presOf" srcId="{FE7F3162-84C2-456D-8769-081C836B6EDC}" destId="{543DC753-8C00-4F7C-B0FA-8D635E650DC1}" srcOrd="0" destOrd="0" presId="urn:microsoft.com/office/officeart/2008/layout/VerticalCircleList"/>
    <dgm:cxn modelId="{0745D87C-4502-4703-8581-E881DF44E97C}" type="presOf" srcId="{868BA852-9009-4543-8B74-1A94D2EB315F}" destId="{F05AB1BD-475C-4052-99A3-07440E630E91}" srcOrd="0" destOrd="0" presId="urn:microsoft.com/office/officeart/2008/layout/VerticalCircleList"/>
    <dgm:cxn modelId="{46CC1092-5CDF-41D8-82FF-0EE4A9D537ED}" srcId="{29C60CB0-E04F-42BD-9AA4-8CA11C54B3E2}" destId="{14CE45A5-86D5-43CD-BB88-12FE755C9014}" srcOrd="3" destOrd="0" parTransId="{C4BEF806-2FD8-49D8-A6D8-64B237DF8E42}" sibTransId="{07160436-CF5D-4F7C-832B-5088AB28C855}"/>
    <dgm:cxn modelId="{8D1195BF-73DE-45F4-B9CC-AC6A8FD7D7EF}" srcId="{29C60CB0-E04F-42BD-9AA4-8CA11C54B3E2}" destId="{868BA852-9009-4543-8B74-1A94D2EB315F}" srcOrd="1" destOrd="0" parTransId="{7DB52906-6A80-4DB9-9669-C043BC54B424}" sibTransId="{D96CD6C1-D5B6-4469-BFE3-BE0621FE9217}"/>
    <dgm:cxn modelId="{CC1412EB-0761-430C-A478-CED5084A854A}" srcId="{29C60CB0-E04F-42BD-9AA4-8CA11C54B3E2}" destId="{9A2E2DDC-5ACE-4146-890B-0912DFE5B828}" srcOrd="2" destOrd="0" parTransId="{D55F385B-8F1B-4480-AFFB-158A9C9F402C}" sibTransId="{08950AAA-1FF1-4E4F-930E-85F5697B76F8}"/>
    <dgm:cxn modelId="{44C9B20C-6CA0-4D4E-BA2F-53A6036B61A6}" type="presParOf" srcId="{F4EC4548-B393-4F04-920D-8F20482387D9}" destId="{A606C91E-736B-4039-8FED-9E55F8DAF2CA}" srcOrd="0" destOrd="0" presId="urn:microsoft.com/office/officeart/2008/layout/VerticalCircleList"/>
    <dgm:cxn modelId="{46DC69BC-7AF3-4F27-BBAF-534A256E0A05}" type="presParOf" srcId="{A606C91E-736B-4039-8FED-9E55F8DAF2CA}" destId="{DB76A99F-53D4-4423-BD2F-05351A2500A8}" srcOrd="0" destOrd="0" presId="urn:microsoft.com/office/officeart/2008/layout/VerticalCircleList"/>
    <dgm:cxn modelId="{9B2F8814-AA64-486C-B9C5-562C72930AD7}" type="presParOf" srcId="{A606C91E-736B-4039-8FED-9E55F8DAF2CA}" destId="{99ED9CF2-6239-47A4-AE59-B25AAA395C16}" srcOrd="1" destOrd="0" presId="urn:microsoft.com/office/officeart/2008/layout/VerticalCircleList"/>
    <dgm:cxn modelId="{BDAA7434-3B81-4E36-A16E-69D1624C7259}" type="presParOf" srcId="{A606C91E-736B-4039-8FED-9E55F8DAF2CA}" destId="{543DC753-8C00-4F7C-B0FA-8D635E650DC1}" srcOrd="2" destOrd="0" presId="urn:microsoft.com/office/officeart/2008/layout/VerticalCircleList"/>
    <dgm:cxn modelId="{49AF0990-CACC-4882-B8CA-103F75FA8AD6}" type="presParOf" srcId="{F4EC4548-B393-4F04-920D-8F20482387D9}" destId="{0CF744DD-84B7-4A0F-8794-A26D84DD4E8B}" srcOrd="1" destOrd="0" presId="urn:microsoft.com/office/officeart/2008/layout/VerticalCircleList"/>
    <dgm:cxn modelId="{549C4E21-1B69-43F2-9409-C889663DD4D2}" type="presParOf" srcId="{0CF744DD-84B7-4A0F-8794-A26D84DD4E8B}" destId="{459645E7-00B3-458F-B371-17B938B498C0}" srcOrd="0" destOrd="0" presId="urn:microsoft.com/office/officeart/2008/layout/VerticalCircleList"/>
    <dgm:cxn modelId="{3135066E-871E-4E3B-BDDC-7B2E088C38CB}" type="presParOf" srcId="{0CF744DD-84B7-4A0F-8794-A26D84DD4E8B}" destId="{3307F92B-960F-4904-B4A4-963EA3CEE514}" srcOrd="1" destOrd="0" presId="urn:microsoft.com/office/officeart/2008/layout/VerticalCircleList"/>
    <dgm:cxn modelId="{B911E0C7-70DB-4F87-91C1-93FB22ED5510}" type="presParOf" srcId="{0CF744DD-84B7-4A0F-8794-A26D84DD4E8B}" destId="{F05AB1BD-475C-4052-99A3-07440E630E91}" srcOrd="2" destOrd="0" presId="urn:microsoft.com/office/officeart/2008/layout/VerticalCircleList"/>
    <dgm:cxn modelId="{62DF9B2C-1472-4150-B697-2E9B82538095}" type="presParOf" srcId="{F4EC4548-B393-4F04-920D-8F20482387D9}" destId="{BFF99BB6-5BD6-41EF-916D-1C36A5C0DCBB}" srcOrd="2" destOrd="0" presId="urn:microsoft.com/office/officeart/2008/layout/VerticalCircleList"/>
    <dgm:cxn modelId="{29C4E5D8-7C3B-4F5B-A58E-979303D0E6BE}" type="presParOf" srcId="{BFF99BB6-5BD6-41EF-916D-1C36A5C0DCBB}" destId="{54F96537-49E3-4509-8B4C-4CED68547802}" srcOrd="0" destOrd="0" presId="urn:microsoft.com/office/officeart/2008/layout/VerticalCircleList"/>
    <dgm:cxn modelId="{BF880DF4-D47F-4E8F-8242-1AE7809F3285}" type="presParOf" srcId="{BFF99BB6-5BD6-41EF-916D-1C36A5C0DCBB}" destId="{961C1E0B-6E70-4E5A-AAF3-8C994F9815D0}" srcOrd="1" destOrd="0" presId="urn:microsoft.com/office/officeart/2008/layout/VerticalCircleList"/>
    <dgm:cxn modelId="{B8DE6CFF-1252-4DA3-B51E-C6F401F22562}" type="presParOf" srcId="{BFF99BB6-5BD6-41EF-916D-1C36A5C0DCBB}" destId="{07C2FAAA-F4AB-47EC-BC7D-6C51BA7DC3B1}" srcOrd="2" destOrd="0" presId="urn:microsoft.com/office/officeart/2008/layout/VerticalCircleList"/>
    <dgm:cxn modelId="{F7132A3D-DED7-4A6D-97EF-1DA5A58DF8E8}" type="presParOf" srcId="{F4EC4548-B393-4F04-920D-8F20482387D9}" destId="{21CE7D3F-41D6-4717-853B-C7EEED226284}" srcOrd="3" destOrd="0" presId="urn:microsoft.com/office/officeart/2008/layout/VerticalCircleList"/>
    <dgm:cxn modelId="{6779C09E-1322-4117-A782-2E3A32D839B3}" type="presParOf" srcId="{21CE7D3F-41D6-4717-853B-C7EEED226284}" destId="{0948FBE1-4BEB-4647-80BA-F4EBAAD0CB28}" srcOrd="0" destOrd="0" presId="urn:microsoft.com/office/officeart/2008/layout/VerticalCircleList"/>
    <dgm:cxn modelId="{67AC4E2B-0C61-4A1A-9844-6A29F9C442DF}" type="presParOf" srcId="{21CE7D3F-41D6-4717-853B-C7EEED226284}" destId="{95E7B6EB-725F-4AC9-BDDD-4A9610BAF703}" srcOrd="1" destOrd="0" presId="urn:microsoft.com/office/officeart/2008/layout/VerticalCircleList"/>
    <dgm:cxn modelId="{1B569972-DFE1-4599-AB3F-262ACFE58EB8}" type="presParOf" srcId="{21CE7D3F-41D6-4717-853B-C7EEED226284}" destId="{075A6F1F-6ECB-46B1-99EC-664C492C1707}" srcOrd="2" destOrd="0" presId="urn:microsoft.com/office/officeart/2008/layout/VerticalCircle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09B677-6E1F-4E2D-BA74-371AFAA51EAB}"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723C7375-9CD3-40AA-848D-5FF78F7317B0}">
      <dgm:prSet/>
      <dgm:spPr/>
      <dgm:t>
        <a:bodyPr/>
        <a:lstStyle/>
        <a:p>
          <a:pPr rtl="0"/>
          <a:r>
            <a:rPr lang="en-US" dirty="0" smtClean="0"/>
            <a:t>a.  Document Type</a:t>
          </a:r>
          <a:endParaRPr lang="en-US" dirty="0"/>
        </a:p>
      </dgm:t>
    </dgm:pt>
    <dgm:pt modelId="{1411B33C-99E9-4E54-8FF3-8D36AB9EC792}" type="parTrans" cxnId="{B9023592-8463-46AA-99A7-06AB1DF48A94}">
      <dgm:prSet/>
      <dgm:spPr/>
      <dgm:t>
        <a:bodyPr/>
        <a:lstStyle/>
        <a:p>
          <a:endParaRPr lang="en-US"/>
        </a:p>
      </dgm:t>
    </dgm:pt>
    <dgm:pt modelId="{810684FB-4DDD-4C99-BA66-7EA4D97742A6}" type="sibTrans" cxnId="{B9023592-8463-46AA-99A7-06AB1DF48A94}">
      <dgm:prSet/>
      <dgm:spPr/>
      <dgm:t>
        <a:bodyPr/>
        <a:lstStyle/>
        <a:p>
          <a:endParaRPr lang="en-US"/>
        </a:p>
      </dgm:t>
    </dgm:pt>
    <dgm:pt modelId="{25355529-1BB1-4807-8E99-F2F20E8A9F02}">
      <dgm:prSet/>
      <dgm:spPr/>
      <dgm:t>
        <a:bodyPr/>
        <a:lstStyle/>
        <a:p>
          <a:pPr rtl="0"/>
          <a:r>
            <a:rPr lang="en-US" dirty="0" smtClean="0"/>
            <a:t>b.  Document Number</a:t>
          </a:r>
          <a:endParaRPr lang="en-US" dirty="0"/>
        </a:p>
      </dgm:t>
    </dgm:pt>
    <dgm:pt modelId="{79CD5C3D-91C8-42C6-8FF9-DD6F8CD9981E}" type="parTrans" cxnId="{AA86E64B-4BE6-44D5-96B2-16ECB84CFCD3}">
      <dgm:prSet/>
      <dgm:spPr/>
      <dgm:t>
        <a:bodyPr/>
        <a:lstStyle/>
        <a:p>
          <a:endParaRPr lang="en-US"/>
        </a:p>
      </dgm:t>
    </dgm:pt>
    <dgm:pt modelId="{DE441D2E-8F50-406E-9550-F05306C3B829}" type="sibTrans" cxnId="{AA86E64B-4BE6-44D5-96B2-16ECB84CFCD3}">
      <dgm:prSet/>
      <dgm:spPr/>
      <dgm:t>
        <a:bodyPr/>
        <a:lstStyle/>
        <a:p>
          <a:endParaRPr lang="en-US"/>
        </a:p>
      </dgm:t>
    </dgm:pt>
    <dgm:pt modelId="{478DE301-2F2E-4506-BC80-B06BD67F26CF}">
      <dgm:prSet/>
      <dgm:spPr/>
      <dgm:t>
        <a:bodyPr/>
        <a:lstStyle/>
        <a:p>
          <a:pPr rtl="0"/>
          <a:r>
            <a:rPr lang="en-US" dirty="0" smtClean="0"/>
            <a:t>d.  Deposit Number</a:t>
          </a:r>
          <a:endParaRPr lang="en-US" dirty="0"/>
        </a:p>
      </dgm:t>
    </dgm:pt>
    <dgm:pt modelId="{2EFCC21A-9B47-466B-A0C6-687674E18E28}" type="parTrans" cxnId="{56C4F705-08B9-4389-A64C-30FFCCAE648F}">
      <dgm:prSet/>
      <dgm:spPr/>
      <dgm:t>
        <a:bodyPr/>
        <a:lstStyle/>
        <a:p>
          <a:endParaRPr lang="en-US"/>
        </a:p>
      </dgm:t>
    </dgm:pt>
    <dgm:pt modelId="{DCDFE8D8-EE6A-4D78-809C-8073AF1B36D4}" type="sibTrans" cxnId="{56C4F705-08B9-4389-A64C-30FFCCAE648F}">
      <dgm:prSet/>
      <dgm:spPr/>
      <dgm:t>
        <a:bodyPr/>
        <a:lstStyle/>
        <a:p>
          <a:endParaRPr lang="en-US"/>
        </a:p>
      </dgm:t>
    </dgm:pt>
    <dgm:pt modelId="{8592CA73-B125-4A63-B455-275AFBB549F4}">
      <dgm:prSet/>
      <dgm:spPr/>
      <dgm:t>
        <a:bodyPr/>
        <a:lstStyle/>
        <a:p>
          <a:pPr rtl="0"/>
          <a:r>
            <a:rPr lang="en-US" dirty="0" smtClean="0"/>
            <a:t>c.  Status</a:t>
          </a:r>
          <a:endParaRPr lang="en-US" dirty="0"/>
        </a:p>
      </dgm:t>
    </dgm:pt>
    <dgm:pt modelId="{AFF825D2-D56A-49FA-8E2A-A1493D5312A3}" type="parTrans" cxnId="{0AFEAD5B-431E-4139-BBD1-A17C6A4ADC11}">
      <dgm:prSet/>
      <dgm:spPr/>
      <dgm:t>
        <a:bodyPr/>
        <a:lstStyle/>
        <a:p>
          <a:endParaRPr lang="en-US"/>
        </a:p>
      </dgm:t>
    </dgm:pt>
    <dgm:pt modelId="{122794C3-6838-44BB-A8F9-0E696992F211}" type="sibTrans" cxnId="{0AFEAD5B-431E-4139-BBD1-A17C6A4ADC11}">
      <dgm:prSet/>
      <dgm:spPr/>
      <dgm:t>
        <a:bodyPr/>
        <a:lstStyle/>
        <a:p>
          <a:endParaRPr lang="en-US"/>
        </a:p>
      </dgm:t>
    </dgm:pt>
    <dgm:pt modelId="{498EBC2F-AA1D-4E07-ABB6-606802841A05}" type="pres">
      <dgm:prSet presAssocID="{7309B677-6E1F-4E2D-BA74-371AFAA51EAB}" presName="Name0" presStyleCnt="0">
        <dgm:presLayoutVars>
          <dgm:dir/>
        </dgm:presLayoutVars>
      </dgm:prSet>
      <dgm:spPr/>
      <dgm:t>
        <a:bodyPr/>
        <a:lstStyle/>
        <a:p>
          <a:endParaRPr lang="en-US"/>
        </a:p>
      </dgm:t>
    </dgm:pt>
    <dgm:pt modelId="{6F502E5C-6B4F-4CA2-9AC5-EE2EC43EE9AA}" type="pres">
      <dgm:prSet presAssocID="{723C7375-9CD3-40AA-848D-5FF78F7317B0}" presName="noChildren" presStyleCnt="0"/>
      <dgm:spPr/>
    </dgm:pt>
    <dgm:pt modelId="{CB91CB01-AC2E-4B02-9678-330DCDC5201B}" type="pres">
      <dgm:prSet presAssocID="{723C7375-9CD3-40AA-848D-5FF78F7317B0}" presName="gap" presStyleCnt="0"/>
      <dgm:spPr/>
    </dgm:pt>
    <dgm:pt modelId="{16429547-B5D6-454B-884F-AFA90275DBFC}" type="pres">
      <dgm:prSet presAssocID="{723C7375-9CD3-40AA-848D-5FF78F7317B0}" presName="medCircle2" presStyleLbl="vennNode1" presStyleIdx="0" presStyleCnt="4"/>
      <dgm:spPr/>
    </dgm:pt>
    <dgm:pt modelId="{C1525051-0DE3-41FA-B84F-47199381E6A8}" type="pres">
      <dgm:prSet presAssocID="{723C7375-9CD3-40AA-848D-5FF78F7317B0}" presName="txLvlOnly1" presStyleLbl="revTx" presStyleIdx="0" presStyleCnt="4" custLinFactNeighborX="-2664"/>
      <dgm:spPr/>
      <dgm:t>
        <a:bodyPr/>
        <a:lstStyle/>
        <a:p>
          <a:endParaRPr lang="en-US"/>
        </a:p>
      </dgm:t>
    </dgm:pt>
    <dgm:pt modelId="{DD44F294-2C8B-4986-8298-CEBE0F36C2F7}" type="pres">
      <dgm:prSet presAssocID="{25355529-1BB1-4807-8E99-F2F20E8A9F02}" presName="noChildren" presStyleCnt="0"/>
      <dgm:spPr/>
    </dgm:pt>
    <dgm:pt modelId="{11778BFD-EFC3-41CD-9B66-AD251B1C45DD}" type="pres">
      <dgm:prSet presAssocID="{25355529-1BB1-4807-8E99-F2F20E8A9F02}" presName="gap" presStyleCnt="0"/>
      <dgm:spPr/>
    </dgm:pt>
    <dgm:pt modelId="{3F162BC6-D934-4866-B696-55DA9FB35C88}" type="pres">
      <dgm:prSet presAssocID="{25355529-1BB1-4807-8E99-F2F20E8A9F02}" presName="medCircle2" presStyleLbl="vennNode1" presStyleIdx="1" presStyleCnt="4"/>
      <dgm:spPr/>
    </dgm:pt>
    <dgm:pt modelId="{E9987D01-A46F-4825-A631-897E9D3152D4}" type="pres">
      <dgm:prSet presAssocID="{25355529-1BB1-4807-8E99-F2F20E8A9F02}" presName="txLvlOnly1" presStyleLbl="revTx" presStyleIdx="1" presStyleCnt="4" custLinFactNeighborX="-2220"/>
      <dgm:spPr/>
      <dgm:t>
        <a:bodyPr/>
        <a:lstStyle/>
        <a:p>
          <a:endParaRPr lang="en-US"/>
        </a:p>
      </dgm:t>
    </dgm:pt>
    <dgm:pt modelId="{114FEB6E-4F76-4CDD-830E-DB320281C663}" type="pres">
      <dgm:prSet presAssocID="{8592CA73-B125-4A63-B455-275AFBB549F4}" presName="noChildren" presStyleCnt="0"/>
      <dgm:spPr/>
    </dgm:pt>
    <dgm:pt modelId="{0CA7F974-2682-4213-BDAD-356FA3769798}" type="pres">
      <dgm:prSet presAssocID="{8592CA73-B125-4A63-B455-275AFBB549F4}" presName="gap" presStyleCnt="0"/>
      <dgm:spPr/>
    </dgm:pt>
    <dgm:pt modelId="{CCD29F5A-CBBE-4D2C-88E6-B4994ABC1DA2}" type="pres">
      <dgm:prSet presAssocID="{8592CA73-B125-4A63-B455-275AFBB549F4}" presName="medCircle2" presStyleLbl="vennNode1" presStyleIdx="2" presStyleCnt="4"/>
      <dgm:spPr/>
    </dgm:pt>
    <dgm:pt modelId="{F2ACE1AD-05F6-41DD-BCF8-8DB9F3EFA9B3}" type="pres">
      <dgm:prSet presAssocID="{8592CA73-B125-4A63-B455-275AFBB549F4}" presName="txLvlOnly1" presStyleLbl="revTx" presStyleIdx="2" presStyleCnt="4" custLinFactNeighborX="-2220"/>
      <dgm:spPr/>
      <dgm:t>
        <a:bodyPr/>
        <a:lstStyle/>
        <a:p>
          <a:endParaRPr lang="en-US"/>
        </a:p>
      </dgm:t>
    </dgm:pt>
    <dgm:pt modelId="{C3F24018-BDB0-410B-8FC6-FBE368BF663E}" type="pres">
      <dgm:prSet presAssocID="{478DE301-2F2E-4506-BC80-B06BD67F26CF}" presName="noChildren" presStyleCnt="0"/>
      <dgm:spPr/>
    </dgm:pt>
    <dgm:pt modelId="{253B1C03-6579-40AA-8770-E5818360A6E3}" type="pres">
      <dgm:prSet presAssocID="{478DE301-2F2E-4506-BC80-B06BD67F26CF}" presName="gap" presStyleCnt="0"/>
      <dgm:spPr/>
    </dgm:pt>
    <dgm:pt modelId="{83DD5FE2-B2B5-4FD7-ABDE-E66F49F31B33}" type="pres">
      <dgm:prSet presAssocID="{478DE301-2F2E-4506-BC80-B06BD67F26CF}" presName="medCircle2" presStyleLbl="vennNode1" presStyleIdx="3" presStyleCnt="4"/>
      <dgm:spPr/>
    </dgm:pt>
    <dgm:pt modelId="{34C94E35-FF1F-4B72-878F-2C39D9B52191}" type="pres">
      <dgm:prSet presAssocID="{478DE301-2F2E-4506-BC80-B06BD67F26CF}" presName="txLvlOnly1" presStyleLbl="revTx" presStyleIdx="3" presStyleCnt="4" custLinFactNeighborX="-2220"/>
      <dgm:spPr/>
      <dgm:t>
        <a:bodyPr/>
        <a:lstStyle/>
        <a:p>
          <a:endParaRPr lang="en-US"/>
        </a:p>
      </dgm:t>
    </dgm:pt>
  </dgm:ptLst>
  <dgm:cxnLst>
    <dgm:cxn modelId="{52A425FB-81AE-4747-9856-9F4C1415BFC8}" type="presOf" srcId="{7309B677-6E1F-4E2D-BA74-371AFAA51EAB}" destId="{498EBC2F-AA1D-4E07-ABB6-606802841A05}" srcOrd="0" destOrd="0" presId="urn:microsoft.com/office/officeart/2008/layout/VerticalCircleList"/>
    <dgm:cxn modelId="{738C57A0-62D7-48CD-B154-CEA205F12201}" type="presOf" srcId="{8592CA73-B125-4A63-B455-275AFBB549F4}" destId="{F2ACE1AD-05F6-41DD-BCF8-8DB9F3EFA9B3}" srcOrd="0" destOrd="0" presId="urn:microsoft.com/office/officeart/2008/layout/VerticalCircleList"/>
    <dgm:cxn modelId="{23101EFB-EE25-4795-8919-9B06556B02A1}" type="presOf" srcId="{478DE301-2F2E-4506-BC80-B06BD67F26CF}" destId="{34C94E35-FF1F-4B72-878F-2C39D9B52191}" srcOrd="0" destOrd="0" presId="urn:microsoft.com/office/officeart/2008/layout/VerticalCircleList"/>
    <dgm:cxn modelId="{63E4CEBD-4DA9-420B-8BA8-24DAB29AC7C4}" type="presOf" srcId="{723C7375-9CD3-40AA-848D-5FF78F7317B0}" destId="{C1525051-0DE3-41FA-B84F-47199381E6A8}" srcOrd="0" destOrd="0" presId="urn:microsoft.com/office/officeart/2008/layout/VerticalCircleList"/>
    <dgm:cxn modelId="{B9023592-8463-46AA-99A7-06AB1DF48A94}" srcId="{7309B677-6E1F-4E2D-BA74-371AFAA51EAB}" destId="{723C7375-9CD3-40AA-848D-5FF78F7317B0}" srcOrd="0" destOrd="0" parTransId="{1411B33C-99E9-4E54-8FF3-8D36AB9EC792}" sibTransId="{810684FB-4DDD-4C99-BA66-7EA4D97742A6}"/>
    <dgm:cxn modelId="{0AFEAD5B-431E-4139-BBD1-A17C6A4ADC11}" srcId="{7309B677-6E1F-4E2D-BA74-371AFAA51EAB}" destId="{8592CA73-B125-4A63-B455-275AFBB549F4}" srcOrd="2" destOrd="0" parTransId="{AFF825D2-D56A-49FA-8E2A-A1493D5312A3}" sibTransId="{122794C3-6838-44BB-A8F9-0E696992F211}"/>
    <dgm:cxn modelId="{56C4F705-08B9-4389-A64C-30FFCCAE648F}" srcId="{7309B677-6E1F-4E2D-BA74-371AFAA51EAB}" destId="{478DE301-2F2E-4506-BC80-B06BD67F26CF}" srcOrd="3" destOrd="0" parTransId="{2EFCC21A-9B47-466B-A0C6-687674E18E28}" sibTransId="{DCDFE8D8-EE6A-4D78-809C-8073AF1B36D4}"/>
    <dgm:cxn modelId="{AA86E64B-4BE6-44D5-96B2-16ECB84CFCD3}" srcId="{7309B677-6E1F-4E2D-BA74-371AFAA51EAB}" destId="{25355529-1BB1-4807-8E99-F2F20E8A9F02}" srcOrd="1" destOrd="0" parTransId="{79CD5C3D-91C8-42C6-8FF9-DD6F8CD9981E}" sibTransId="{DE441D2E-8F50-406E-9550-F05306C3B829}"/>
    <dgm:cxn modelId="{CD9DD086-3F3B-4939-9FBC-84083D09F47C}" type="presOf" srcId="{25355529-1BB1-4807-8E99-F2F20E8A9F02}" destId="{E9987D01-A46F-4825-A631-897E9D3152D4}" srcOrd="0" destOrd="0" presId="urn:microsoft.com/office/officeart/2008/layout/VerticalCircleList"/>
    <dgm:cxn modelId="{355B4F16-9319-4191-BB95-175FF6309BA6}" type="presParOf" srcId="{498EBC2F-AA1D-4E07-ABB6-606802841A05}" destId="{6F502E5C-6B4F-4CA2-9AC5-EE2EC43EE9AA}" srcOrd="0" destOrd="0" presId="urn:microsoft.com/office/officeart/2008/layout/VerticalCircleList"/>
    <dgm:cxn modelId="{7E98990D-BB69-48A9-B868-6E3A7280CDAE}" type="presParOf" srcId="{6F502E5C-6B4F-4CA2-9AC5-EE2EC43EE9AA}" destId="{CB91CB01-AC2E-4B02-9678-330DCDC5201B}" srcOrd="0" destOrd="0" presId="urn:microsoft.com/office/officeart/2008/layout/VerticalCircleList"/>
    <dgm:cxn modelId="{EAE969A0-E570-434F-B71E-D2C3A37AF8B5}" type="presParOf" srcId="{6F502E5C-6B4F-4CA2-9AC5-EE2EC43EE9AA}" destId="{16429547-B5D6-454B-884F-AFA90275DBFC}" srcOrd="1" destOrd="0" presId="urn:microsoft.com/office/officeart/2008/layout/VerticalCircleList"/>
    <dgm:cxn modelId="{775250ED-3A4C-4632-B502-1175D4444963}" type="presParOf" srcId="{6F502E5C-6B4F-4CA2-9AC5-EE2EC43EE9AA}" destId="{C1525051-0DE3-41FA-B84F-47199381E6A8}" srcOrd="2" destOrd="0" presId="urn:microsoft.com/office/officeart/2008/layout/VerticalCircleList"/>
    <dgm:cxn modelId="{ECB31226-AD07-4D0B-A551-10FAE6C2CFBB}" type="presParOf" srcId="{498EBC2F-AA1D-4E07-ABB6-606802841A05}" destId="{DD44F294-2C8B-4986-8298-CEBE0F36C2F7}" srcOrd="1" destOrd="0" presId="urn:microsoft.com/office/officeart/2008/layout/VerticalCircleList"/>
    <dgm:cxn modelId="{DB2B9BD8-7EAA-4D89-BC16-D9AACE46A53F}" type="presParOf" srcId="{DD44F294-2C8B-4986-8298-CEBE0F36C2F7}" destId="{11778BFD-EFC3-41CD-9B66-AD251B1C45DD}" srcOrd="0" destOrd="0" presId="urn:microsoft.com/office/officeart/2008/layout/VerticalCircleList"/>
    <dgm:cxn modelId="{FBB6D269-42F8-4496-A5FE-DD769E3CF9C4}" type="presParOf" srcId="{DD44F294-2C8B-4986-8298-CEBE0F36C2F7}" destId="{3F162BC6-D934-4866-B696-55DA9FB35C88}" srcOrd="1" destOrd="0" presId="urn:microsoft.com/office/officeart/2008/layout/VerticalCircleList"/>
    <dgm:cxn modelId="{68838994-0282-4DF2-A8BA-B256DFF1E9F1}" type="presParOf" srcId="{DD44F294-2C8B-4986-8298-CEBE0F36C2F7}" destId="{E9987D01-A46F-4825-A631-897E9D3152D4}" srcOrd="2" destOrd="0" presId="urn:microsoft.com/office/officeart/2008/layout/VerticalCircleList"/>
    <dgm:cxn modelId="{F8FADEFB-E034-4316-90D8-391848728C30}" type="presParOf" srcId="{498EBC2F-AA1D-4E07-ABB6-606802841A05}" destId="{114FEB6E-4F76-4CDD-830E-DB320281C663}" srcOrd="2" destOrd="0" presId="urn:microsoft.com/office/officeart/2008/layout/VerticalCircleList"/>
    <dgm:cxn modelId="{4DB4C47A-0819-49C5-93ED-AEFFA16FDB99}" type="presParOf" srcId="{114FEB6E-4F76-4CDD-830E-DB320281C663}" destId="{0CA7F974-2682-4213-BDAD-356FA3769798}" srcOrd="0" destOrd="0" presId="urn:microsoft.com/office/officeart/2008/layout/VerticalCircleList"/>
    <dgm:cxn modelId="{F1108BA0-28E6-4FD5-92F6-100AD15AC851}" type="presParOf" srcId="{114FEB6E-4F76-4CDD-830E-DB320281C663}" destId="{CCD29F5A-CBBE-4D2C-88E6-B4994ABC1DA2}" srcOrd="1" destOrd="0" presId="urn:microsoft.com/office/officeart/2008/layout/VerticalCircleList"/>
    <dgm:cxn modelId="{DE41A3C2-80DA-4CBF-9E8D-4055662FBFF6}" type="presParOf" srcId="{114FEB6E-4F76-4CDD-830E-DB320281C663}" destId="{F2ACE1AD-05F6-41DD-BCF8-8DB9F3EFA9B3}" srcOrd="2" destOrd="0" presId="urn:microsoft.com/office/officeart/2008/layout/VerticalCircleList"/>
    <dgm:cxn modelId="{038817C7-D042-42CC-AF39-2FFFA2176150}" type="presParOf" srcId="{498EBC2F-AA1D-4E07-ABB6-606802841A05}" destId="{C3F24018-BDB0-410B-8FC6-FBE368BF663E}" srcOrd="3" destOrd="0" presId="urn:microsoft.com/office/officeart/2008/layout/VerticalCircleList"/>
    <dgm:cxn modelId="{C73AEB12-EAD4-43D9-A9FB-EDAFCE217445}" type="presParOf" srcId="{C3F24018-BDB0-410B-8FC6-FBE368BF663E}" destId="{253B1C03-6579-40AA-8770-E5818360A6E3}" srcOrd="0" destOrd="0" presId="urn:microsoft.com/office/officeart/2008/layout/VerticalCircleList"/>
    <dgm:cxn modelId="{73AB6170-ACB4-4897-A8D1-6EC1DBDFAF61}" type="presParOf" srcId="{C3F24018-BDB0-410B-8FC6-FBE368BF663E}" destId="{83DD5FE2-B2B5-4FD7-ABDE-E66F49F31B33}" srcOrd="1" destOrd="0" presId="urn:microsoft.com/office/officeart/2008/layout/VerticalCircleList"/>
    <dgm:cxn modelId="{CCF307ED-B76A-46FA-8C3A-DF0A50DD8FA6}" type="presParOf" srcId="{C3F24018-BDB0-410B-8FC6-FBE368BF663E}" destId="{34C94E35-FF1F-4B72-878F-2C39D9B52191}" srcOrd="2" destOrd="0" presId="urn:microsoft.com/office/officeart/2008/layout/VerticalCircle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9C60CB0-E04F-42BD-9AA4-8CA11C54B3E2}"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FE7F3162-84C2-456D-8769-081C836B6EDC}">
      <dgm:prSet custT="1"/>
      <dgm:spPr/>
      <dgm:t>
        <a:bodyPr/>
        <a:lstStyle/>
        <a:p>
          <a:pPr rtl="0"/>
          <a:r>
            <a:rPr lang="en-US" sz="2000" dirty="0" smtClean="0"/>
            <a:t>e.   Line Amount</a:t>
          </a:r>
          <a:endParaRPr lang="en-US" sz="2000" dirty="0"/>
        </a:p>
      </dgm:t>
    </dgm:pt>
    <dgm:pt modelId="{A45D9417-3D82-4811-A039-9E06C1AB60C5}" type="parTrans" cxnId="{E9E0C88D-91B4-4792-86B4-0BCCEA21C8B5}">
      <dgm:prSet/>
      <dgm:spPr/>
      <dgm:t>
        <a:bodyPr/>
        <a:lstStyle/>
        <a:p>
          <a:endParaRPr lang="en-US" sz="1800"/>
        </a:p>
      </dgm:t>
    </dgm:pt>
    <dgm:pt modelId="{97ACE20E-25ED-45BB-8339-25AF396C4348}" type="sibTrans" cxnId="{E9E0C88D-91B4-4792-86B4-0BCCEA21C8B5}">
      <dgm:prSet/>
      <dgm:spPr/>
      <dgm:t>
        <a:bodyPr/>
        <a:lstStyle/>
        <a:p>
          <a:endParaRPr lang="en-US" sz="1800"/>
        </a:p>
      </dgm:t>
    </dgm:pt>
    <dgm:pt modelId="{868BA852-9009-4543-8B74-1A94D2EB315F}">
      <dgm:prSet custT="1"/>
      <dgm:spPr/>
      <dgm:t>
        <a:bodyPr/>
        <a:lstStyle/>
        <a:p>
          <a:pPr rtl="0"/>
          <a:r>
            <a:rPr lang="en-US" sz="2000" dirty="0" smtClean="0"/>
            <a:t>f.   Accounting Template</a:t>
          </a:r>
          <a:endParaRPr lang="en-US" sz="2000" dirty="0"/>
        </a:p>
      </dgm:t>
    </dgm:pt>
    <dgm:pt modelId="{7DB52906-6A80-4DB9-9669-C043BC54B424}" type="parTrans" cxnId="{8D1195BF-73DE-45F4-B9CC-AC6A8FD7D7EF}">
      <dgm:prSet/>
      <dgm:spPr/>
      <dgm:t>
        <a:bodyPr/>
        <a:lstStyle/>
        <a:p>
          <a:endParaRPr lang="en-US" sz="1800"/>
        </a:p>
      </dgm:t>
    </dgm:pt>
    <dgm:pt modelId="{D96CD6C1-D5B6-4469-BFE3-BE0621FE9217}" type="sibTrans" cxnId="{8D1195BF-73DE-45F4-B9CC-AC6A8FD7D7EF}">
      <dgm:prSet/>
      <dgm:spPr/>
      <dgm:t>
        <a:bodyPr/>
        <a:lstStyle/>
        <a:p>
          <a:endParaRPr lang="en-US" sz="1800"/>
        </a:p>
      </dgm:t>
    </dgm:pt>
    <dgm:pt modelId="{F4EC4548-B393-4F04-920D-8F20482387D9}" type="pres">
      <dgm:prSet presAssocID="{29C60CB0-E04F-42BD-9AA4-8CA11C54B3E2}" presName="Name0" presStyleCnt="0">
        <dgm:presLayoutVars>
          <dgm:dir/>
        </dgm:presLayoutVars>
      </dgm:prSet>
      <dgm:spPr/>
      <dgm:t>
        <a:bodyPr/>
        <a:lstStyle/>
        <a:p>
          <a:endParaRPr lang="en-US"/>
        </a:p>
      </dgm:t>
    </dgm:pt>
    <dgm:pt modelId="{A606C91E-736B-4039-8FED-9E55F8DAF2CA}" type="pres">
      <dgm:prSet presAssocID="{FE7F3162-84C2-456D-8769-081C836B6EDC}" presName="noChildren" presStyleCnt="0"/>
      <dgm:spPr/>
    </dgm:pt>
    <dgm:pt modelId="{DB76A99F-53D4-4423-BD2F-05351A2500A8}" type="pres">
      <dgm:prSet presAssocID="{FE7F3162-84C2-456D-8769-081C836B6EDC}" presName="gap" presStyleCnt="0"/>
      <dgm:spPr/>
    </dgm:pt>
    <dgm:pt modelId="{99ED9CF2-6239-47A4-AE59-B25AAA395C16}" type="pres">
      <dgm:prSet presAssocID="{FE7F3162-84C2-456D-8769-081C836B6EDC}" presName="medCircle2" presStyleLbl="vennNode1" presStyleIdx="0" presStyleCnt="2" custScaleX="69110" custScaleY="69110" custLinFactNeighborX="9636"/>
      <dgm:spPr/>
    </dgm:pt>
    <dgm:pt modelId="{543DC753-8C00-4F7C-B0FA-8D635E650DC1}" type="pres">
      <dgm:prSet presAssocID="{FE7F3162-84C2-456D-8769-081C836B6EDC}" presName="txLvlOnly1" presStyleLbl="revTx" presStyleIdx="0" presStyleCnt="2" custScaleX="86806" custLinFactNeighborX="-7308" custLinFactNeighborY="-1276"/>
      <dgm:spPr/>
      <dgm:t>
        <a:bodyPr/>
        <a:lstStyle/>
        <a:p>
          <a:endParaRPr lang="en-US"/>
        </a:p>
      </dgm:t>
    </dgm:pt>
    <dgm:pt modelId="{0CF744DD-84B7-4A0F-8794-A26D84DD4E8B}" type="pres">
      <dgm:prSet presAssocID="{868BA852-9009-4543-8B74-1A94D2EB315F}" presName="noChildren" presStyleCnt="0"/>
      <dgm:spPr/>
    </dgm:pt>
    <dgm:pt modelId="{459645E7-00B3-458F-B371-17B938B498C0}" type="pres">
      <dgm:prSet presAssocID="{868BA852-9009-4543-8B74-1A94D2EB315F}" presName="gap" presStyleCnt="0"/>
      <dgm:spPr/>
    </dgm:pt>
    <dgm:pt modelId="{3307F92B-960F-4904-B4A4-963EA3CEE514}" type="pres">
      <dgm:prSet presAssocID="{868BA852-9009-4543-8B74-1A94D2EB315F}" presName="medCircle2" presStyleLbl="vennNode1" presStyleIdx="1" presStyleCnt="2" custScaleX="69110" custScaleY="69110" custLinFactNeighborX="22201" custLinFactNeighborY="-31773"/>
      <dgm:spPr/>
    </dgm:pt>
    <dgm:pt modelId="{F05AB1BD-475C-4052-99A3-07440E630E91}" type="pres">
      <dgm:prSet presAssocID="{868BA852-9009-4543-8B74-1A94D2EB315F}" presName="txLvlOnly1" presStyleLbl="revTx" presStyleIdx="1" presStyleCnt="2" custScaleX="96838" custLinFactNeighborX="791" custLinFactNeighborY="-32084"/>
      <dgm:spPr/>
      <dgm:t>
        <a:bodyPr/>
        <a:lstStyle/>
        <a:p>
          <a:endParaRPr lang="en-US"/>
        </a:p>
      </dgm:t>
    </dgm:pt>
  </dgm:ptLst>
  <dgm:cxnLst>
    <dgm:cxn modelId="{D48A257C-9F51-45D3-99C3-77E709D671A6}" type="presOf" srcId="{29C60CB0-E04F-42BD-9AA4-8CA11C54B3E2}" destId="{F4EC4548-B393-4F04-920D-8F20482387D9}" srcOrd="0" destOrd="0" presId="urn:microsoft.com/office/officeart/2008/layout/VerticalCircleList"/>
    <dgm:cxn modelId="{E9E0C88D-91B4-4792-86B4-0BCCEA21C8B5}" srcId="{29C60CB0-E04F-42BD-9AA4-8CA11C54B3E2}" destId="{FE7F3162-84C2-456D-8769-081C836B6EDC}" srcOrd="0" destOrd="0" parTransId="{A45D9417-3D82-4811-A039-9E06C1AB60C5}" sibTransId="{97ACE20E-25ED-45BB-8339-25AF396C4348}"/>
    <dgm:cxn modelId="{BDA8491E-EC5C-4413-8D12-52BCB3B5A5C6}" type="presOf" srcId="{FE7F3162-84C2-456D-8769-081C836B6EDC}" destId="{543DC753-8C00-4F7C-B0FA-8D635E650DC1}" srcOrd="0" destOrd="0" presId="urn:microsoft.com/office/officeart/2008/layout/VerticalCircleList"/>
    <dgm:cxn modelId="{8D1195BF-73DE-45F4-B9CC-AC6A8FD7D7EF}" srcId="{29C60CB0-E04F-42BD-9AA4-8CA11C54B3E2}" destId="{868BA852-9009-4543-8B74-1A94D2EB315F}" srcOrd="1" destOrd="0" parTransId="{7DB52906-6A80-4DB9-9669-C043BC54B424}" sibTransId="{D96CD6C1-D5B6-4469-BFE3-BE0621FE9217}"/>
    <dgm:cxn modelId="{58B84DFF-1A24-4ACB-AE4B-4FA9ADBA2B8A}" type="presOf" srcId="{868BA852-9009-4543-8B74-1A94D2EB315F}" destId="{F05AB1BD-475C-4052-99A3-07440E630E91}" srcOrd="0" destOrd="0" presId="urn:microsoft.com/office/officeart/2008/layout/VerticalCircleList"/>
    <dgm:cxn modelId="{09856E60-884A-42FF-825E-AF95837932FA}" type="presParOf" srcId="{F4EC4548-B393-4F04-920D-8F20482387D9}" destId="{A606C91E-736B-4039-8FED-9E55F8DAF2CA}" srcOrd="0" destOrd="0" presId="urn:microsoft.com/office/officeart/2008/layout/VerticalCircleList"/>
    <dgm:cxn modelId="{EE084AFA-0C19-42E3-8E20-2DDAA5F8C405}" type="presParOf" srcId="{A606C91E-736B-4039-8FED-9E55F8DAF2CA}" destId="{DB76A99F-53D4-4423-BD2F-05351A2500A8}" srcOrd="0" destOrd="0" presId="urn:microsoft.com/office/officeart/2008/layout/VerticalCircleList"/>
    <dgm:cxn modelId="{BD54D83E-19A3-4CB0-9C69-547513B7E591}" type="presParOf" srcId="{A606C91E-736B-4039-8FED-9E55F8DAF2CA}" destId="{99ED9CF2-6239-47A4-AE59-B25AAA395C16}" srcOrd="1" destOrd="0" presId="urn:microsoft.com/office/officeart/2008/layout/VerticalCircleList"/>
    <dgm:cxn modelId="{A792AB0F-B932-4091-B8A5-1161FB957E00}" type="presParOf" srcId="{A606C91E-736B-4039-8FED-9E55F8DAF2CA}" destId="{543DC753-8C00-4F7C-B0FA-8D635E650DC1}" srcOrd="2" destOrd="0" presId="urn:microsoft.com/office/officeart/2008/layout/VerticalCircleList"/>
    <dgm:cxn modelId="{606A5D8D-C453-4988-BCF3-167BFAD15753}" type="presParOf" srcId="{F4EC4548-B393-4F04-920D-8F20482387D9}" destId="{0CF744DD-84B7-4A0F-8794-A26D84DD4E8B}" srcOrd="1" destOrd="0" presId="urn:microsoft.com/office/officeart/2008/layout/VerticalCircleList"/>
    <dgm:cxn modelId="{A4EBB287-574F-4533-A2E7-954619668885}" type="presParOf" srcId="{0CF744DD-84B7-4A0F-8794-A26D84DD4E8B}" destId="{459645E7-00B3-458F-B371-17B938B498C0}" srcOrd="0" destOrd="0" presId="urn:microsoft.com/office/officeart/2008/layout/VerticalCircleList"/>
    <dgm:cxn modelId="{6525E794-6FE6-4371-8C24-A579BD2C49B8}" type="presParOf" srcId="{0CF744DD-84B7-4A0F-8794-A26D84DD4E8B}" destId="{3307F92B-960F-4904-B4A4-963EA3CEE514}" srcOrd="1" destOrd="0" presId="urn:microsoft.com/office/officeart/2008/layout/VerticalCircleList"/>
    <dgm:cxn modelId="{8D98ACE4-7550-4B83-AB62-DEE43ABA9D4E}" type="presParOf" srcId="{0CF744DD-84B7-4A0F-8794-A26D84DD4E8B}" destId="{F05AB1BD-475C-4052-99A3-07440E630E91}"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309B677-6E1F-4E2D-BA74-371AFAA51EAB}"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723C7375-9CD3-40AA-848D-5FF78F7317B0}">
      <dgm:prSet custT="1"/>
      <dgm:spPr/>
      <dgm:t>
        <a:bodyPr/>
        <a:lstStyle/>
        <a:p>
          <a:pPr rtl="0"/>
          <a:r>
            <a:rPr lang="en-US" sz="2000" dirty="0" smtClean="0"/>
            <a:t>a.  Record Type</a:t>
          </a:r>
          <a:endParaRPr lang="en-US" sz="2000" dirty="0"/>
        </a:p>
      </dgm:t>
    </dgm:pt>
    <dgm:pt modelId="{1411B33C-99E9-4E54-8FF3-8D36AB9EC792}" type="parTrans" cxnId="{B9023592-8463-46AA-99A7-06AB1DF48A94}">
      <dgm:prSet/>
      <dgm:spPr/>
      <dgm:t>
        <a:bodyPr/>
        <a:lstStyle/>
        <a:p>
          <a:endParaRPr lang="en-US"/>
        </a:p>
      </dgm:t>
    </dgm:pt>
    <dgm:pt modelId="{810684FB-4DDD-4C99-BA66-7EA4D97742A6}" type="sibTrans" cxnId="{B9023592-8463-46AA-99A7-06AB1DF48A94}">
      <dgm:prSet/>
      <dgm:spPr/>
      <dgm:t>
        <a:bodyPr/>
        <a:lstStyle/>
        <a:p>
          <a:endParaRPr lang="en-US"/>
        </a:p>
      </dgm:t>
    </dgm:pt>
    <dgm:pt modelId="{25355529-1BB1-4807-8E99-F2F20E8A9F02}">
      <dgm:prSet custT="1"/>
      <dgm:spPr/>
      <dgm:t>
        <a:bodyPr/>
        <a:lstStyle/>
        <a:p>
          <a:pPr rtl="0"/>
          <a:r>
            <a:rPr lang="en-US" sz="2000" dirty="0" smtClean="0"/>
            <a:t>b.  Line Number</a:t>
          </a:r>
          <a:endParaRPr lang="en-US" sz="2000" dirty="0"/>
        </a:p>
      </dgm:t>
    </dgm:pt>
    <dgm:pt modelId="{79CD5C3D-91C8-42C6-8FF9-DD6F8CD9981E}" type="parTrans" cxnId="{AA86E64B-4BE6-44D5-96B2-16ECB84CFCD3}">
      <dgm:prSet/>
      <dgm:spPr/>
      <dgm:t>
        <a:bodyPr/>
        <a:lstStyle/>
        <a:p>
          <a:endParaRPr lang="en-US"/>
        </a:p>
      </dgm:t>
    </dgm:pt>
    <dgm:pt modelId="{DE441D2E-8F50-406E-9550-F05306C3B829}" type="sibTrans" cxnId="{AA86E64B-4BE6-44D5-96B2-16ECB84CFCD3}">
      <dgm:prSet/>
      <dgm:spPr/>
      <dgm:t>
        <a:bodyPr/>
        <a:lstStyle/>
        <a:p>
          <a:endParaRPr lang="en-US"/>
        </a:p>
      </dgm:t>
    </dgm:pt>
    <dgm:pt modelId="{8592CA73-B125-4A63-B455-275AFBB549F4}">
      <dgm:prSet custT="1"/>
      <dgm:spPr/>
      <dgm:t>
        <a:bodyPr/>
        <a:lstStyle/>
        <a:p>
          <a:pPr rtl="0"/>
          <a:r>
            <a:rPr lang="en-US" sz="2000" dirty="0" smtClean="0"/>
            <a:t>c.  Transaction Type</a:t>
          </a:r>
          <a:endParaRPr lang="en-US" sz="2000" dirty="0"/>
        </a:p>
      </dgm:t>
    </dgm:pt>
    <dgm:pt modelId="{AFF825D2-D56A-49FA-8E2A-A1493D5312A3}" type="parTrans" cxnId="{0AFEAD5B-431E-4139-BBD1-A17C6A4ADC11}">
      <dgm:prSet/>
      <dgm:spPr/>
      <dgm:t>
        <a:bodyPr/>
        <a:lstStyle/>
        <a:p>
          <a:endParaRPr lang="en-US"/>
        </a:p>
      </dgm:t>
    </dgm:pt>
    <dgm:pt modelId="{122794C3-6838-44BB-A8F9-0E696992F211}" type="sibTrans" cxnId="{0AFEAD5B-431E-4139-BBD1-A17C6A4ADC11}">
      <dgm:prSet/>
      <dgm:spPr/>
      <dgm:t>
        <a:bodyPr/>
        <a:lstStyle/>
        <a:p>
          <a:endParaRPr lang="en-US"/>
        </a:p>
      </dgm:t>
    </dgm:pt>
    <dgm:pt modelId="{498EBC2F-AA1D-4E07-ABB6-606802841A05}" type="pres">
      <dgm:prSet presAssocID="{7309B677-6E1F-4E2D-BA74-371AFAA51EAB}" presName="Name0" presStyleCnt="0">
        <dgm:presLayoutVars>
          <dgm:dir/>
        </dgm:presLayoutVars>
      </dgm:prSet>
      <dgm:spPr/>
      <dgm:t>
        <a:bodyPr/>
        <a:lstStyle/>
        <a:p>
          <a:endParaRPr lang="en-US"/>
        </a:p>
      </dgm:t>
    </dgm:pt>
    <dgm:pt modelId="{6F502E5C-6B4F-4CA2-9AC5-EE2EC43EE9AA}" type="pres">
      <dgm:prSet presAssocID="{723C7375-9CD3-40AA-848D-5FF78F7317B0}" presName="noChildren" presStyleCnt="0"/>
      <dgm:spPr/>
    </dgm:pt>
    <dgm:pt modelId="{CB91CB01-AC2E-4B02-9678-330DCDC5201B}" type="pres">
      <dgm:prSet presAssocID="{723C7375-9CD3-40AA-848D-5FF78F7317B0}" presName="gap" presStyleCnt="0"/>
      <dgm:spPr/>
    </dgm:pt>
    <dgm:pt modelId="{16429547-B5D6-454B-884F-AFA90275DBFC}" type="pres">
      <dgm:prSet presAssocID="{723C7375-9CD3-40AA-848D-5FF78F7317B0}" presName="medCircle2" presStyleLbl="vennNode1" presStyleIdx="0" presStyleCnt="3"/>
      <dgm:spPr/>
    </dgm:pt>
    <dgm:pt modelId="{C1525051-0DE3-41FA-B84F-47199381E6A8}" type="pres">
      <dgm:prSet presAssocID="{723C7375-9CD3-40AA-848D-5FF78F7317B0}" presName="txLvlOnly1" presStyleLbl="revTx" presStyleIdx="0" presStyleCnt="3" custLinFactNeighborX="-2664"/>
      <dgm:spPr/>
      <dgm:t>
        <a:bodyPr/>
        <a:lstStyle/>
        <a:p>
          <a:endParaRPr lang="en-US"/>
        </a:p>
      </dgm:t>
    </dgm:pt>
    <dgm:pt modelId="{DD44F294-2C8B-4986-8298-CEBE0F36C2F7}" type="pres">
      <dgm:prSet presAssocID="{25355529-1BB1-4807-8E99-F2F20E8A9F02}" presName="noChildren" presStyleCnt="0"/>
      <dgm:spPr/>
    </dgm:pt>
    <dgm:pt modelId="{11778BFD-EFC3-41CD-9B66-AD251B1C45DD}" type="pres">
      <dgm:prSet presAssocID="{25355529-1BB1-4807-8E99-F2F20E8A9F02}" presName="gap" presStyleCnt="0"/>
      <dgm:spPr/>
    </dgm:pt>
    <dgm:pt modelId="{3F162BC6-D934-4866-B696-55DA9FB35C88}" type="pres">
      <dgm:prSet presAssocID="{25355529-1BB1-4807-8E99-F2F20E8A9F02}" presName="medCircle2" presStyleLbl="vennNode1" presStyleIdx="1" presStyleCnt="3"/>
      <dgm:spPr/>
    </dgm:pt>
    <dgm:pt modelId="{E9987D01-A46F-4825-A631-897E9D3152D4}" type="pres">
      <dgm:prSet presAssocID="{25355529-1BB1-4807-8E99-F2F20E8A9F02}" presName="txLvlOnly1" presStyleLbl="revTx" presStyleIdx="1" presStyleCnt="3" custLinFactNeighborX="-2220"/>
      <dgm:spPr/>
      <dgm:t>
        <a:bodyPr/>
        <a:lstStyle/>
        <a:p>
          <a:endParaRPr lang="en-US"/>
        </a:p>
      </dgm:t>
    </dgm:pt>
    <dgm:pt modelId="{114FEB6E-4F76-4CDD-830E-DB320281C663}" type="pres">
      <dgm:prSet presAssocID="{8592CA73-B125-4A63-B455-275AFBB549F4}" presName="noChildren" presStyleCnt="0"/>
      <dgm:spPr/>
    </dgm:pt>
    <dgm:pt modelId="{0CA7F974-2682-4213-BDAD-356FA3769798}" type="pres">
      <dgm:prSet presAssocID="{8592CA73-B125-4A63-B455-275AFBB549F4}" presName="gap" presStyleCnt="0"/>
      <dgm:spPr/>
    </dgm:pt>
    <dgm:pt modelId="{CCD29F5A-CBBE-4D2C-88E6-B4994ABC1DA2}" type="pres">
      <dgm:prSet presAssocID="{8592CA73-B125-4A63-B455-275AFBB549F4}" presName="medCircle2" presStyleLbl="vennNode1" presStyleIdx="2" presStyleCnt="3"/>
      <dgm:spPr/>
    </dgm:pt>
    <dgm:pt modelId="{F2ACE1AD-05F6-41DD-BCF8-8DB9F3EFA9B3}" type="pres">
      <dgm:prSet presAssocID="{8592CA73-B125-4A63-B455-275AFBB549F4}" presName="txLvlOnly1" presStyleLbl="revTx" presStyleIdx="2" presStyleCnt="3" custLinFactNeighborX="-2220"/>
      <dgm:spPr/>
      <dgm:t>
        <a:bodyPr/>
        <a:lstStyle/>
        <a:p>
          <a:endParaRPr lang="en-US"/>
        </a:p>
      </dgm:t>
    </dgm:pt>
  </dgm:ptLst>
  <dgm:cxnLst>
    <dgm:cxn modelId="{54A66733-77EC-4A48-83F9-F2B2092577A4}" type="presOf" srcId="{8592CA73-B125-4A63-B455-275AFBB549F4}" destId="{F2ACE1AD-05F6-41DD-BCF8-8DB9F3EFA9B3}" srcOrd="0" destOrd="0" presId="urn:microsoft.com/office/officeart/2008/layout/VerticalCircleList"/>
    <dgm:cxn modelId="{690BE2C5-AADC-41AD-ABDE-CD7C76B1F49A}" type="presOf" srcId="{25355529-1BB1-4807-8E99-F2F20E8A9F02}" destId="{E9987D01-A46F-4825-A631-897E9D3152D4}" srcOrd="0" destOrd="0" presId="urn:microsoft.com/office/officeart/2008/layout/VerticalCircleList"/>
    <dgm:cxn modelId="{E11EEA18-2768-4881-AA99-32A0D633EDCF}" type="presOf" srcId="{7309B677-6E1F-4E2D-BA74-371AFAA51EAB}" destId="{498EBC2F-AA1D-4E07-ABB6-606802841A05}" srcOrd="0" destOrd="0" presId="urn:microsoft.com/office/officeart/2008/layout/VerticalCircleList"/>
    <dgm:cxn modelId="{B9023592-8463-46AA-99A7-06AB1DF48A94}" srcId="{7309B677-6E1F-4E2D-BA74-371AFAA51EAB}" destId="{723C7375-9CD3-40AA-848D-5FF78F7317B0}" srcOrd="0" destOrd="0" parTransId="{1411B33C-99E9-4E54-8FF3-8D36AB9EC792}" sibTransId="{810684FB-4DDD-4C99-BA66-7EA4D97742A6}"/>
    <dgm:cxn modelId="{608CE230-7F8B-4EFD-8DF7-AD086678B43F}" type="presOf" srcId="{723C7375-9CD3-40AA-848D-5FF78F7317B0}" destId="{C1525051-0DE3-41FA-B84F-47199381E6A8}" srcOrd="0" destOrd="0" presId="urn:microsoft.com/office/officeart/2008/layout/VerticalCircleList"/>
    <dgm:cxn modelId="{0AFEAD5B-431E-4139-BBD1-A17C6A4ADC11}" srcId="{7309B677-6E1F-4E2D-BA74-371AFAA51EAB}" destId="{8592CA73-B125-4A63-B455-275AFBB549F4}" srcOrd="2" destOrd="0" parTransId="{AFF825D2-D56A-49FA-8E2A-A1493D5312A3}" sibTransId="{122794C3-6838-44BB-A8F9-0E696992F211}"/>
    <dgm:cxn modelId="{AA86E64B-4BE6-44D5-96B2-16ECB84CFCD3}" srcId="{7309B677-6E1F-4E2D-BA74-371AFAA51EAB}" destId="{25355529-1BB1-4807-8E99-F2F20E8A9F02}" srcOrd="1" destOrd="0" parTransId="{79CD5C3D-91C8-42C6-8FF9-DD6F8CD9981E}" sibTransId="{DE441D2E-8F50-406E-9550-F05306C3B829}"/>
    <dgm:cxn modelId="{D73E21F9-01E6-4041-A26E-98BC0BBD6BCF}" type="presParOf" srcId="{498EBC2F-AA1D-4E07-ABB6-606802841A05}" destId="{6F502E5C-6B4F-4CA2-9AC5-EE2EC43EE9AA}" srcOrd="0" destOrd="0" presId="urn:microsoft.com/office/officeart/2008/layout/VerticalCircleList"/>
    <dgm:cxn modelId="{EEEE3C16-C99F-4252-9B38-DF0C4BA6FA42}" type="presParOf" srcId="{6F502E5C-6B4F-4CA2-9AC5-EE2EC43EE9AA}" destId="{CB91CB01-AC2E-4B02-9678-330DCDC5201B}" srcOrd="0" destOrd="0" presId="urn:microsoft.com/office/officeart/2008/layout/VerticalCircleList"/>
    <dgm:cxn modelId="{4CAA19F1-865D-4AE4-8B29-B4CF442A3D22}" type="presParOf" srcId="{6F502E5C-6B4F-4CA2-9AC5-EE2EC43EE9AA}" destId="{16429547-B5D6-454B-884F-AFA90275DBFC}" srcOrd="1" destOrd="0" presId="urn:microsoft.com/office/officeart/2008/layout/VerticalCircleList"/>
    <dgm:cxn modelId="{C7B0C30C-D7AC-4E5E-9645-AE3266947798}" type="presParOf" srcId="{6F502E5C-6B4F-4CA2-9AC5-EE2EC43EE9AA}" destId="{C1525051-0DE3-41FA-B84F-47199381E6A8}" srcOrd="2" destOrd="0" presId="urn:microsoft.com/office/officeart/2008/layout/VerticalCircleList"/>
    <dgm:cxn modelId="{CA654364-0448-42C0-B7A3-A8EA377EA399}" type="presParOf" srcId="{498EBC2F-AA1D-4E07-ABB6-606802841A05}" destId="{DD44F294-2C8B-4986-8298-CEBE0F36C2F7}" srcOrd="1" destOrd="0" presId="urn:microsoft.com/office/officeart/2008/layout/VerticalCircleList"/>
    <dgm:cxn modelId="{DD236C06-9AAC-4DA8-92A8-323C798ECE37}" type="presParOf" srcId="{DD44F294-2C8B-4986-8298-CEBE0F36C2F7}" destId="{11778BFD-EFC3-41CD-9B66-AD251B1C45DD}" srcOrd="0" destOrd="0" presId="urn:microsoft.com/office/officeart/2008/layout/VerticalCircleList"/>
    <dgm:cxn modelId="{62D8BDE5-F706-49AF-A804-39565C7318BA}" type="presParOf" srcId="{DD44F294-2C8B-4986-8298-CEBE0F36C2F7}" destId="{3F162BC6-D934-4866-B696-55DA9FB35C88}" srcOrd="1" destOrd="0" presId="urn:microsoft.com/office/officeart/2008/layout/VerticalCircleList"/>
    <dgm:cxn modelId="{2410D630-137F-45B3-9BD1-A88F7860EF36}" type="presParOf" srcId="{DD44F294-2C8B-4986-8298-CEBE0F36C2F7}" destId="{E9987D01-A46F-4825-A631-897E9D3152D4}" srcOrd="2" destOrd="0" presId="urn:microsoft.com/office/officeart/2008/layout/VerticalCircleList"/>
    <dgm:cxn modelId="{26AD3A26-A695-4E9B-8DD8-BC358CD99ED8}" type="presParOf" srcId="{498EBC2F-AA1D-4E07-ABB6-606802841A05}" destId="{114FEB6E-4F76-4CDD-830E-DB320281C663}" srcOrd="2" destOrd="0" presId="urn:microsoft.com/office/officeart/2008/layout/VerticalCircleList"/>
    <dgm:cxn modelId="{7A0A9C4C-8CBF-4D61-BDC1-9F046C77E7EB}" type="presParOf" srcId="{114FEB6E-4F76-4CDD-830E-DB320281C663}" destId="{0CA7F974-2682-4213-BDAD-356FA3769798}" srcOrd="0" destOrd="0" presId="urn:microsoft.com/office/officeart/2008/layout/VerticalCircleList"/>
    <dgm:cxn modelId="{7BD034F7-10E3-4D35-B681-552AB3A9553C}" type="presParOf" srcId="{114FEB6E-4F76-4CDD-830E-DB320281C663}" destId="{CCD29F5A-CBBE-4D2C-88E6-B4994ABC1DA2}" srcOrd="1" destOrd="0" presId="urn:microsoft.com/office/officeart/2008/layout/VerticalCircleList"/>
    <dgm:cxn modelId="{3FA47841-EB84-4D2C-B5B2-7D4E3A9F3615}" type="presParOf" srcId="{114FEB6E-4F76-4CDD-830E-DB320281C663}" destId="{F2ACE1AD-05F6-41DD-BCF8-8DB9F3EFA9B3}" srcOrd="2" destOrd="0" presId="urn:microsoft.com/office/officeart/2008/layout/Vertical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805587C-0587-47C9-BE54-4727FFDB85D5}" type="doc">
      <dgm:prSet loTypeId="urn:microsoft.com/office/officeart/2005/8/layout/chevron1" loCatId="process" qsTypeId="urn:microsoft.com/office/officeart/2005/8/quickstyle/simple1" qsCatId="simple" csTypeId="urn:microsoft.com/office/officeart/2005/8/colors/accent1_2" csCatId="accent1" phldr="1"/>
      <dgm:spPr/>
    </dgm:pt>
    <dgm:pt modelId="{DE943209-A72C-43C9-925A-A9837C5F2699}">
      <dgm:prSet phldrT="[Text]" custT="1"/>
      <dgm:spPr>
        <a:solidFill>
          <a:schemeClr val="accent1"/>
        </a:solidFill>
      </dgm:spPr>
      <dgm:t>
        <a:bodyPr/>
        <a:lstStyle/>
        <a:p>
          <a:r>
            <a:rPr lang="en-US" sz="1400" dirty="0" smtClean="0">
              <a:solidFill>
                <a:schemeClr val="tx1"/>
              </a:solidFill>
            </a:rPr>
            <a:t>Agreement created in Pegasys</a:t>
          </a:r>
        </a:p>
        <a:p>
          <a:r>
            <a:rPr lang="en-US" sz="1200" b="1" dirty="0" smtClean="0">
              <a:solidFill>
                <a:schemeClr val="tx1"/>
              </a:solidFill>
            </a:rPr>
            <a:t>ED: External Agreement</a:t>
          </a:r>
          <a:endParaRPr lang="en-US" sz="1200" b="1" dirty="0">
            <a:solidFill>
              <a:schemeClr val="tx1"/>
            </a:solidFill>
          </a:endParaRPr>
        </a:p>
      </dgm:t>
    </dgm:pt>
    <dgm:pt modelId="{23D3040F-D191-4BEC-BF02-BD20E0725DFF}" type="parTrans" cxnId="{61FA111C-BFC6-4E0F-973E-FF24637D9E2E}">
      <dgm:prSet/>
      <dgm:spPr/>
      <dgm:t>
        <a:bodyPr/>
        <a:lstStyle/>
        <a:p>
          <a:endParaRPr lang="en-US"/>
        </a:p>
      </dgm:t>
    </dgm:pt>
    <dgm:pt modelId="{A35A7E39-AE64-4AD8-8EAF-B848CC0F2CED}" type="sibTrans" cxnId="{61FA111C-BFC6-4E0F-973E-FF24637D9E2E}">
      <dgm:prSet/>
      <dgm:spPr/>
      <dgm:t>
        <a:bodyPr/>
        <a:lstStyle/>
        <a:p>
          <a:endParaRPr lang="en-US"/>
        </a:p>
      </dgm:t>
    </dgm:pt>
    <dgm:pt modelId="{70F915A5-1F15-4E16-8219-CEFE7A31E72B}">
      <dgm:prSet phldrT="[Text]" custT="1"/>
      <dgm:spPr>
        <a:solidFill>
          <a:schemeClr val="accent1">
            <a:lumMod val="90000"/>
          </a:schemeClr>
        </a:solidFill>
      </dgm:spPr>
      <dgm:t>
        <a:bodyPr/>
        <a:lstStyle/>
        <a:p>
          <a:r>
            <a:rPr lang="en-US" sz="1400" dirty="0" smtClean="0">
              <a:solidFill>
                <a:schemeClr val="tx1"/>
              </a:solidFill>
            </a:rPr>
            <a:t>Bill generated from DBR</a:t>
          </a:r>
        </a:p>
        <a:p>
          <a:r>
            <a:rPr lang="en-US" sz="1200" b="1" dirty="0" smtClean="0">
              <a:solidFill>
                <a:schemeClr val="tx1"/>
              </a:solidFill>
            </a:rPr>
            <a:t>BD: Normal Line Type</a:t>
          </a:r>
          <a:endParaRPr lang="en-US" sz="1200" b="1" dirty="0">
            <a:solidFill>
              <a:schemeClr val="tx1"/>
            </a:solidFill>
          </a:endParaRPr>
        </a:p>
      </dgm:t>
    </dgm:pt>
    <dgm:pt modelId="{4CC4F217-91A7-4731-9026-B90BC3DE88BA}" type="parTrans" cxnId="{BA028EB6-1C95-4059-AF6C-3FE62E3BF060}">
      <dgm:prSet/>
      <dgm:spPr/>
      <dgm:t>
        <a:bodyPr/>
        <a:lstStyle/>
        <a:p>
          <a:endParaRPr lang="en-US"/>
        </a:p>
      </dgm:t>
    </dgm:pt>
    <dgm:pt modelId="{F54706DD-414A-408C-B7B7-5BBF34495CC1}" type="sibTrans" cxnId="{BA028EB6-1C95-4059-AF6C-3FE62E3BF060}">
      <dgm:prSet/>
      <dgm:spPr/>
      <dgm:t>
        <a:bodyPr/>
        <a:lstStyle/>
        <a:p>
          <a:endParaRPr lang="en-US"/>
        </a:p>
      </dgm:t>
    </dgm:pt>
    <dgm:pt modelId="{B1A66862-6E9C-4FF8-A470-283CC8E0D155}">
      <dgm:prSet phldrT="[Text]" custT="1"/>
      <dgm:spPr>
        <a:solidFill>
          <a:schemeClr val="accent1">
            <a:lumMod val="75000"/>
          </a:schemeClr>
        </a:solidFill>
      </dgm:spPr>
      <dgm:t>
        <a:bodyPr/>
        <a:lstStyle/>
        <a:p>
          <a:r>
            <a:rPr lang="en-US" sz="1400" dirty="0" smtClean="0">
              <a:solidFill>
                <a:schemeClr val="tx1"/>
              </a:solidFill>
            </a:rPr>
            <a:t>Collection received from customer</a:t>
          </a:r>
        </a:p>
        <a:p>
          <a:r>
            <a:rPr lang="en-US" sz="1200" b="1" dirty="0" smtClean="0">
              <a:solidFill>
                <a:schemeClr val="tx1"/>
              </a:solidFill>
            </a:rPr>
            <a:t>CR: Normal Line Type</a:t>
          </a:r>
          <a:endParaRPr lang="en-US" sz="1200" b="1" dirty="0">
            <a:solidFill>
              <a:schemeClr val="tx1"/>
            </a:solidFill>
          </a:endParaRPr>
        </a:p>
      </dgm:t>
    </dgm:pt>
    <dgm:pt modelId="{EEA05314-79DB-416B-914C-1A4CD9075DCF}" type="parTrans" cxnId="{F35C455B-A8C9-4858-BD00-5BA10C823165}">
      <dgm:prSet/>
      <dgm:spPr/>
      <dgm:t>
        <a:bodyPr/>
        <a:lstStyle/>
        <a:p>
          <a:endParaRPr lang="en-US"/>
        </a:p>
      </dgm:t>
    </dgm:pt>
    <dgm:pt modelId="{B6ABAF1D-CFDF-440D-92BD-D72BE67BE82F}" type="sibTrans" cxnId="{F35C455B-A8C9-4858-BD00-5BA10C823165}">
      <dgm:prSet/>
      <dgm:spPr/>
      <dgm:t>
        <a:bodyPr/>
        <a:lstStyle/>
        <a:p>
          <a:endParaRPr lang="en-US"/>
        </a:p>
      </dgm:t>
    </dgm:pt>
    <dgm:pt modelId="{0EA2DC5E-A575-4106-BD44-A1B2A714332B}" type="pres">
      <dgm:prSet presAssocID="{A805587C-0587-47C9-BE54-4727FFDB85D5}" presName="Name0" presStyleCnt="0">
        <dgm:presLayoutVars>
          <dgm:dir/>
          <dgm:animLvl val="lvl"/>
          <dgm:resizeHandles val="exact"/>
        </dgm:presLayoutVars>
      </dgm:prSet>
      <dgm:spPr/>
    </dgm:pt>
    <dgm:pt modelId="{8BA859DD-747E-4474-9FEE-B1957841EB2F}" type="pres">
      <dgm:prSet presAssocID="{DE943209-A72C-43C9-925A-A9837C5F2699}" presName="parTxOnly" presStyleLbl="node1" presStyleIdx="0" presStyleCnt="3" custLinFactNeighborX="84132" custLinFactNeighborY="819">
        <dgm:presLayoutVars>
          <dgm:chMax val="0"/>
          <dgm:chPref val="0"/>
          <dgm:bulletEnabled val="1"/>
        </dgm:presLayoutVars>
      </dgm:prSet>
      <dgm:spPr/>
      <dgm:t>
        <a:bodyPr/>
        <a:lstStyle/>
        <a:p>
          <a:endParaRPr lang="en-US"/>
        </a:p>
      </dgm:t>
    </dgm:pt>
    <dgm:pt modelId="{1D89FC28-B6D8-43C1-B441-C45E10829693}" type="pres">
      <dgm:prSet presAssocID="{A35A7E39-AE64-4AD8-8EAF-B848CC0F2CED}" presName="parTxOnlySpace" presStyleCnt="0"/>
      <dgm:spPr/>
    </dgm:pt>
    <dgm:pt modelId="{39725BD0-30D2-4821-A7B2-79554900A0B2}" type="pres">
      <dgm:prSet presAssocID="{70F915A5-1F15-4E16-8219-CEFE7A31E72B}" presName="parTxOnly" presStyleLbl="node1" presStyleIdx="1" presStyleCnt="3" custLinFactNeighborX="40792">
        <dgm:presLayoutVars>
          <dgm:chMax val="0"/>
          <dgm:chPref val="0"/>
          <dgm:bulletEnabled val="1"/>
        </dgm:presLayoutVars>
      </dgm:prSet>
      <dgm:spPr/>
      <dgm:t>
        <a:bodyPr/>
        <a:lstStyle/>
        <a:p>
          <a:endParaRPr lang="en-US"/>
        </a:p>
      </dgm:t>
    </dgm:pt>
    <dgm:pt modelId="{639E7260-E125-4B91-8319-06827F9F313A}" type="pres">
      <dgm:prSet presAssocID="{F54706DD-414A-408C-B7B7-5BBF34495CC1}" presName="parTxOnlySpace" presStyleCnt="0"/>
      <dgm:spPr/>
    </dgm:pt>
    <dgm:pt modelId="{471986B9-1417-4FB8-9495-0ED4DED7AC4B}" type="pres">
      <dgm:prSet presAssocID="{B1A66862-6E9C-4FF8-A470-283CC8E0D155}" presName="parTxOnly" presStyleLbl="node1" presStyleIdx="2" presStyleCnt="3">
        <dgm:presLayoutVars>
          <dgm:chMax val="0"/>
          <dgm:chPref val="0"/>
          <dgm:bulletEnabled val="1"/>
        </dgm:presLayoutVars>
      </dgm:prSet>
      <dgm:spPr/>
      <dgm:t>
        <a:bodyPr/>
        <a:lstStyle/>
        <a:p>
          <a:endParaRPr lang="en-US"/>
        </a:p>
      </dgm:t>
    </dgm:pt>
  </dgm:ptLst>
  <dgm:cxnLst>
    <dgm:cxn modelId="{61FA111C-BFC6-4E0F-973E-FF24637D9E2E}" srcId="{A805587C-0587-47C9-BE54-4727FFDB85D5}" destId="{DE943209-A72C-43C9-925A-A9837C5F2699}" srcOrd="0" destOrd="0" parTransId="{23D3040F-D191-4BEC-BF02-BD20E0725DFF}" sibTransId="{A35A7E39-AE64-4AD8-8EAF-B848CC0F2CED}"/>
    <dgm:cxn modelId="{2B4DD3DC-0BEE-47EB-A780-F884593BD35D}" type="presOf" srcId="{DE943209-A72C-43C9-925A-A9837C5F2699}" destId="{8BA859DD-747E-4474-9FEE-B1957841EB2F}" srcOrd="0" destOrd="0" presId="urn:microsoft.com/office/officeart/2005/8/layout/chevron1"/>
    <dgm:cxn modelId="{BA028EB6-1C95-4059-AF6C-3FE62E3BF060}" srcId="{A805587C-0587-47C9-BE54-4727FFDB85D5}" destId="{70F915A5-1F15-4E16-8219-CEFE7A31E72B}" srcOrd="1" destOrd="0" parTransId="{4CC4F217-91A7-4731-9026-B90BC3DE88BA}" sibTransId="{F54706DD-414A-408C-B7B7-5BBF34495CC1}"/>
    <dgm:cxn modelId="{F35C455B-A8C9-4858-BD00-5BA10C823165}" srcId="{A805587C-0587-47C9-BE54-4727FFDB85D5}" destId="{B1A66862-6E9C-4FF8-A470-283CC8E0D155}" srcOrd="2" destOrd="0" parTransId="{EEA05314-79DB-416B-914C-1A4CD9075DCF}" sibTransId="{B6ABAF1D-CFDF-440D-92BD-D72BE67BE82F}"/>
    <dgm:cxn modelId="{86E92A7C-6E98-48B5-89EC-1D4747BA4E1B}" type="presOf" srcId="{A805587C-0587-47C9-BE54-4727FFDB85D5}" destId="{0EA2DC5E-A575-4106-BD44-A1B2A714332B}" srcOrd="0" destOrd="0" presId="urn:microsoft.com/office/officeart/2005/8/layout/chevron1"/>
    <dgm:cxn modelId="{528E46CD-B320-4C1E-82B9-D8C83414F805}" type="presOf" srcId="{70F915A5-1F15-4E16-8219-CEFE7A31E72B}" destId="{39725BD0-30D2-4821-A7B2-79554900A0B2}" srcOrd="0" destOrd="0" presId="urn:microsoft.com/office/officeart/2005/8/layout/chevron1"/>
    <dgm:cxn modelId="{0A574BC1-EAD5-4111-B0CE-102AF53F9B10}" type="presOf" srcId="{B1A66862-6E9C-4FF8-A470-283CC8E0D155}" destId="{471986B9-1417-4FB8-9495-0ED4DED7AC4B}" srcOrd="0" destOrd="0" presId="urn:microsoft.com/office/officeart/2005/8/layout/chevron1"/>
    <dgm:cxn modelId="{9E8149B4-83CF-428F-84B3-E67862B66566}" type="presParOf" srcId="{0EA2DC5E-A575-4106-BD44-A1B2A714332B}" destId="{8BA859DD-747E-4474-9FEE-B1957841EB2F}" srcOrd="0" destOrd="0" presId="urn:microsoft.com/office/officeart/2005/8/layout/chevron1"/>
    <dgm:cxn modelId="{245F1EEE-D749-4A9D-AA63-68E05B0747BD}" type="presParOf" srcId="{0EA2DC5E-A575-4106-BD44-A1B2A714332B}" destId="{1D89FC28-B6D8-43C1-B441-C45E10829693}" srcOrd="1" destOrd="0" presId="urn:microsoft.com/office/officeart/2005/8/layout/chevron1"/>
    <dgm:cxn modelId="{8A33FC49-0C20-4526-93A0-EC2513819712}" type="presParOf" srcId="{0EA2DC5E-A575-4106-BD44-A1B2A714332B}" destId="{39725BD0-30D2-4821-A7B2-79554900A0B2}" srcOrd="2" destOrd="0" presId="urn:microsoft.com/office/officeart/2005/8/layout/chevron1"/>
    <dgm:cxn modelId="{109F5682-1668-448D-A2C0-293C1435FCDE}" type="presParOf" srcId="{0EA2DC5E-A575-4106-BD44-A1B2A714332B}" destId="{639E7260-E125-4B91-8319-06827F9F313A}" srcOrd="3" destOrd="0" presId="urn:microsoft.com/office/officeart/2005/8/layout/chevron1"/>
    <dgm:cxn modelId="{13762087-A00F-4298-AA5C-D6294BE0ADAD}" type="presParOf" srcId="{0EA2DC5E-A575-4106-BD44-A1B2A714332B}" destId="{471986B9-1417-4FB8-9495-0ED4DED7AC4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88F25D-9C85-4F81-AB7C-96E737F4EE22}" type="doc">
      <dgm:prSet loTypeId="urn:microsoft.com/office/officeart/2005/8/layout/hProcess9" loCatId="process" qsTypeId="urn:microsoft.com/office/officeart/2005/8/quickstyle/simple1" qsCatId="simple" csTypeId="urn:microsoft.com/office/officeart/2005/8/colors/accent2_2" csCatId="accent2" phldr="1"/>
      <dgm:spPr/>
    </dgm:pt>
    <dgm:pt modelId="{D202E7B8-32E7-4436-89C7-334B5AC0B27A}">
      <dgm:prSet phldrT="[Text]"/>
      <dgm:spPr/>
      <dgm:t>
        <a:bodyPr/>
        <a:lstStyle/>
        <a:p>
          <a:r>
            <a:rPr lang="en-US" b="1" dirty="0" smtClean="0"/>
            <a:t>Customer Remits Check to Designated Lockbox Location</a:t>
          </a:r>
          <a:endParaRPr lang="en-US" b="1" dirty="0"/>
        </a:p>
      </dgm:t>
    </dgm:pt>
    <dgm:pt modelId="{140F644C-BB31-4501-A5CA-D454A62FFDF5}" type="parTrans" cxnId="{20CA984A-1B0B-4D62-9A05-CFC9AC97039C}">
      <dgm:prSet/>
      <dgm:spPr/>
      <dgm:t>
        <a:bodyPr/>
        <a:lstStyle/>
        <a:p>
          <a:endParaRPr lang="en-US"/>
        </a:p>
      </dgm:t>
    </dgm:pt>
    <dgm:pt modelId="{A9D13ED2-F3D4-4EFB-83FB-CEE11249070C}" type="sibTrans" cxnId="{20CA984A-1B0B-4D62-9A05-CFC9AC97039C}">
      <dgm:prSet/>
      <dgm:spPr/>
      <dgm:t>
        <a:bodyPr/>
        <a:lstStyle/>
        <a:p>
          <a:endParaRPr lang="en-US"/>
        </a:p>
      </dgm:t>
    </dgm:pt>
    <dgm:pt modelId="{7F75C7E8-0606-4DAD-A2E1-3CBE6F7CB0FA}">
      <dgm:prSet phldrT="[Text]"/>
      <dgm:spPr/>
      <dgm:t>
        <a:bodyPr/>
        <a:lstStyle/>
        <a:p>
          <a:r>
            <a:rPr lang="en-US" b="1" dirty="0" smtClean="0"/>
            <a:t>Lockbox Bank transmits check to ECP for Settlement</a:t>
          </a:r>
          <a:endParaRPr lang="en-US" b="1" dirty="0"/>
        </a:p>
      </dgm:t>
    </dgm:pt>
    <dgm:pt modelId="{4C38E4B1-055D-4E11-80C1-215F532C530C}" type="parTrans" cxnId="{0CB37F46-E9CC-4B1B-AC02-C4D46E987B75}">
      <dgm:prSet/>
      <dgm:spPr/>
      <dgm:t>
        <a:bodyPr/>
        <a:lstStyle/>
        <a:p>
          <a:endParaRPr lang="en-US"/>
        </a:p>
      </dgm:t>
    </dgm:pt>
    <dgm:pt modelId="{F39692F0-0963-44FD-99CA-46B95269FE6D}" type="sibTrans" cxnId="{0CB37F46-E9CC-4B1B-AC02-C4D46E987B75}">
      <dgm:prSet/>
      <dgm:spPr/>
      <dgm:t>
        <a:bodyPr/>
        <a:lstStyle/>
        <a:p>
          <a:endParaRPr lang="en-US"/>
        </a:p>
      </dgm:t>
    </dgm:pt>
    <dgm:pt modelId="{7CE676F7-F348-45E8-A029-52F6E8B490C0}">
      <dgm:prSet phldrT="[Text]"/>
      <dgm:spPr/>
      <dgm:t>
        <a:bodyPr/>
        <a:lstStyle/>
        <a:p>
          <a:r>
            <a:rPr lang="en-US" b="1" dirty="0" smtClean="0"/>
            <a:t>Lockbox Interface transfers data file from the Lockbox Bank to Pegasys</a:t>
          </a:r>
          <a:endParaRPr lang="en-US" b="1" dirty="0"/>
        </a:p>
      </dgm:t>
    </dgm:pt>
    <dgm:pt modelId="{0D991D59-76C6-4CEA-A685-0F414EAB6A7F}" type="parTrans" cxnId="{F1C8ADD7-F908-438A-A03E-EBCF4C8F9C29}">
      <dgm:prSet/>
      <dgm:spPr/>
      <dgm:t>
        <a:bodyPr/>
        <a:lstStyle/>
        <a:p>
          <a:endParaRPr lang="en-US"/>
        </a:p>
      </dgm:t>
    </dgm:pt>
    <dgm:pt modelId="{FBD7D4AA-D2C1-46D1-A384-BB5E1FB1CBA9}" type="sibTrans" cxnId="{F1C8ADD7-F908-438A-A03E-EBCF4C8F9C29}">
      <dgm:prSet/>
      <dgm:spPr/>
      <dgm:t>
        <a:bodyPr/>
        <a:lstStyle/>
        <a:p>
          <a:endParaRPr lang="en-US"/>
        </a:p>
      </dgm:t>
    </dgm:pt>
    <dgm:pt modelId="{FAEF3FFB-3782-4F83-9AB7-139451CBF181}" type="pres">
      <dgm:prSet presAssocID="{0488F25D-9C85-4F81-AB7C-96E737F4EE22}" presName="CompostProcess" presStyleCnt="0">
        <dgm:presLayoutVars>
          <dgm:dir/>
          <dgm:resizeHandles val="exact"/>
        </dgm:presLayoutVars>
      </dgm:prSet>
      <dgm:spPr/>
    </dgm:pt>
    <dgm:pt modelId="{74A50C31-6DB3-46EE-8479-40F34D922903}" type="pres">
      <dgm:prSet presAssocID="{0488F25D-9C85-4F81-AB7C-96E737F4EE22}" presName="arrow" presStyleLbl="bgShp" presStyleIdx="0" presStyleCnt="1"/>
      <dgm:spPr/>
    </dgm:pt>
    <dgm:pt modelId="{AFAC6B70-F534-43D3-9E93-5790F16C97A3}" type="pres">
      <dgm:prSet presAssocID="{0488F25D-9C85-4F81-AB7C-96E737F4EE22}" presName="linearProcess" presStyleCnt="0"/>
      <dgm:spPr/>
    </dgm:pt>
    <dgm:pt modelId="{49EC79F7-39F9-4A52-BC49-F0BEC7510557}" type="pres">
      <dgm:prSet presAssocID="{D202E7B8-32E7-4436-89C7-334B5AC0B27A}" presName="textNode" presStyleLbl="node1" presStyleIdx="0" presStyleCnt="3">
        <dgm:presLayoutVars>
          <dgm:bulletEnabled val="1"/>
        </dgm:presLayoutVars>
      </dgm:prSet>
      <dgm:spPr/>
      <dgm:t>
        <a:bodyPr/>
        <a:lstStyle/>
        <a:p>
          <a:endParaRPr lang="en-US"/>
        </a:p>
      </dgm:t>
    </dgm:pt>
    <dgm:pt modelId="{1ACCA3E1-358E-4551-81E3-BAB9ECB1A2E4}" type="pres">
      <dgm:prSet presAssocID="{A9D13ED2-F3D4-4EFB-83FB-CEE11249070C}" presName="sibTrans" presStyleCnt="0"/>
      <dgm:spPr/>
    </dgm:pt>
    <dgm:pt modelId="{AFF9FCDA-9402-47B0-B032-4A562C8E7FB7}" type="pres">
      <dgm:prSet presAssocID="{7F75C7E8-0606-4DAD-A2E1-3CBE6F7CB0FA}" presName="textNode" presStyleLbl="node1" presStyleIdx="1" presStyleCnt="3">
        <dgm:presLayoutVars>
          <dgm:bulletEnabled val="1"/>
        </dgm:presLayoutVars>
      </dgm:prSet>
      <dgm:spPr/>
      <dgm:t>
        <a:bodyPr/>
        <a:lstStyle/>
        <a:p>
          <a:endParaRPr lang="en-US"/>
        </a:p>
      </dgm:t>
    </dgm:pt>
    <dgm:pt modelId="{1A82D8AF-9869-4EF5-88DA-1C817060C0CC}" type="pres">
      <dgm:prSet presAssocID="{F39692F0-0963-44FD-99CA-46B95269FE6D}" presName="sibTrans" presStyleCnt="0"/>
      <dgm:spPr/>
    </dgm:pt>
    <dgm:pt modelId="{C27F04B5-528A-49D0-B593-2EE9C888D857}" type="pres">
      <dgm:prSet presAssocID="{7CE676F7-F348-45E8-A029-52F6E8B490C0}" presName="textNode" presStyleLbl="node1" presStyleIdx="2" presStyleCnt="3">
        <dgm:presLayoutVars>
          <dgm:bulletEnabled val="1"/>
        </dgm:presLayoutVars>
      </dgm:prSet>
      <dgm:spPr/>
      <dgm:t>
        <a:bodyPr/>
        <a:lstStyle/>
        <a:p>
          <a:endParaRPr lang="en-US"/>
        </a:p>
      </dgm:t>
    </dgm:pt>
  </dgm:ptLst>
  <dgm:cxnLst>
    <dgm:cxn modelId="{8E3C2ABF-660A-4EA7-9CFE-8FEF537AEC50}" type="presOf" srcId="{D202E7B8-32E7-4436-89C7-334B5AC0B27A}" destId="{49EC79F7-39F9-4A52-BC49-F0BEC7510557}" srcOrd="0" destOrd="0" presId="urn:microsoft.com/office/officeart/2005/8/layout/hProcess9"/>
    <dgm:cxn modelId="{0CB37F46-E9CC-4B1B-AC02-C4D46E987B75}" srcId="{0488F25D-9C85-4F81-AB7C-96E737F4EE22}" destId="{7F75C7E8-0606-4DAD-A2E1-3CBE6F7CB0FA}" srcOrd="1" destOrd="0" parTransId="{4C38E4B1-055D-4E11-80C1-215F532C530C}" sibTransId="{F39692F0-0963-44FD-99CA-46B95269FE6D}"/>
    <dgm:cxn modelId="{F1C8ADD7-F908-438A-A03E-EBCF4C8F9C29}" srcId="{0488F25D-9C85-4F81-AB7C-96E737F4EE22}" destId="{7CE676F7-F348-45E8-A029-52F6E8B490C0}" srcOrd="2" destOrd="0" parTransId="{0D991D59-76C6-4CEA-A685-0F414EAB6A7F}" sibTransId="{FBD7D4AA-D2C1-46D1-A384-BB5E1FB1CBA9}"/>
    <dgm:cxn modelId="{20CA984A-1B0B-4D62-9A05-CFC9AC97039C}" srcId="{0488F25D-9C85-4F81-AB7C-96E737F4EE22}" destId="{D202E7B8-32E7-4436-89C7-334B5AC0B27A}" srcOrd="0" destOrd="0" parTransId="{140F644C-BB31-4501-A5CA-D454A62FFDF5}" sibTransId="{A9D13ED2-F3D4-4EFB-83FB-CEE11249070C}"/>
    <dgm:cxn modelId="{A9F5FAC9-697E-4EF4-80F7-090CEB86302D}" type="presOf" srcId="{7CE676F7-F348-45E8-A029-52F6E8B490C0}" destId="{C27F04B5-528A-49D0-B593-2EE9C888D857}" srcOrd="0" destOrd="0" presId="urn:microsoft.com/office/officeart/2005/8/layout/hProcess9"/>
    <dgm:cxn modelId="{8FC0BAC1-B42C-4087-8786-54002568FF96}" type="presOf" srcId="{7F75C7E8-0606-4DAD-A2E1-3CBE6F7CB0FA}" destId="{AFF9FCDA-9402-47B0-B032-4A562C8E7FB7}" srcOrd="0" destOrd="0" presId="urn:microsoft.com/office/officeart/2005/8/layout/hProcess9"/>
    <dgm:cxn modelId="{BA240272-26F2-4103-B1D1-6E35F7D839D7}" type="presOf" srcId="{0488F25D-9C85-4F81-AB7C-96E737F4EE22}" destId="{FAEF3FFB-3782-4F83-9AB7-139451CBF181}" srcOrd="0" destOrd="0" presId="urn:microsoft.com/office/officeart/2005/8/layout/hProcess9"/>
    <dgm:cxn modelId="{E30AA184-7D61-4DBD-8276-A0C4EEAD2E59}" type="presParOf" srcId="{FAEF3FFB-3782-4F83-9AB7-139451CBF181}" destId="{74A50C31-6DB3-46EE-8479-40F34D922903}" srcOrd="0" destOrd="0" presId="urn:microsoft.com/office/officeart/2005/8/layout/hProcess9"/>
    <dgm:cxn modelId="{2A374CE8-A6B4-4581-89D6-C55A1E3C378E}" type="presParOf" srcId="{FAEF3FFB-3782-4F83-9AB7-139451CBF181}" destId="{AFAC6B70-F534-43D3-9E93-5790F16C97A3}" srcOrd="1" destOrd="0" presId="urn:microsoft.com/office/officeart/2005/8/layout/hProcess9"/>
    <dgm:cxn modelId="{24240657-6EDD-4126-AA94-9FC7AD8251C0}" type="presParOf" srcId="{AFAC6B70-F534-43D3-9E93-5790F16C97A3}" destId="{49EC79F7-39F9-4A52-BC49-F0BEC7510557}" srcOrd="0" destOrd="0" presId="urn:microsoft.com/office/officeart/2005/8/layout/hProcess9"/>
    <dgm:cxn modelId="{70A877F8-E8D1-48E1-B471-3FC4369D0D00}" type="presParOf" srcId="{AFAC6B70-F534-43D3-9E93-5790F16C97A3}" destId="{1ACCA3E1-358E-4551-81E3-BAB9ECB1A2E4}" srcOrd="1" destOrd="0" presId="urn:microsoft.com/office/officeart/2005/8/layout/hProcess9"/>
    <dgm:cxn modelId="{8EB3C1BF-A801-4C35-A514-7410DD1B3AAF}" type="presParOf" srcId="{AFAC6B70-F534-43D3-9E93-5790F16C97A3}" destId="{AFF9FCDA-9402-47B0-B032-4A562C8E7FB7}" srcOrd="2" destOrd="0" presId="urn:microsoft.com/office/officeart/2005/8/layout/hProcess9"/>
    <dgm:cxn modelId="{2D8893A0-D8E4-49B0-B0D4-95871C3C9F3F}" type="presParOf" srcId="{AFAC6B70-F534-43D3-9E93-5790F16C97A3}" destId="{1A82D8AF-9869-4EF5-88DA-1C817060C0CC}" srcOrd="3" destOrd="0" presId="urn:microsoft.com/office/officeart/2005/8/layout/hProcess9"/>
    <dgm:cxn modelId="{BD9860A2-BC2C-4F02-8838-7C8E9AD3477D}" type="presParOf" srcId="{AFAC6B70-F534-43D3-9E93-5790F16C97A3}" destId="{C27F04B5-528A-49D0-B593-2EE9C888D85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3509E00-D20A-40BB-AEEF-C4C87628A730}"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2E5D14B7-D141-4B94-87A6-C8CEDF5319C5}">
      <dgm:prSet phldrT="[Text]" custT="1"/>
      <dgm:spPr>
        <a:solidFill>
          <a:srgbClr val="C00000"/>
        </a:solidFill>
      </dgm:spPr>
      <dgm:t>
        <a:bodyPr/>
        <a:lstStyle/>
        <a:p>
          <a:r>
            <a:rPr lang="en-US" sz="1600" b="1" dirty="0" smtClean="0"/>
            <a:t>Lockbox Batch Process</a:t>
          </a:r>
          <a:endParaRPr lang="en-US" sz="1600" b="1" dirty="0"/>
        </a:p>
      </dgm:t>
    </dgm:pt>
    <dgm:pt modelId="{09E222B2-06D7-4B46-885F-3F884DB2043D}" type="parTrans" cxnId="{AF8E3550-12CD-46AB-9488-F57FD7872C6F}">
      <dgm:prSet/>
      <dgm:spPr/>
      <dgm:t>
        <a:bodyPr/>
        <a:lstStyle/>
        <a:p>
          <a:endParaRPr lang="en-US"/>
        </a:p>
      </dgm:t>
    </dgm:pt>
    <dgm:pt modelId="{2052798E-1C10-4648-B5F4-52BDC9E3D4F4}" type="sibTrans" cxnId="{AF8E3550-12CD-46AB-9488-F57FD7872C6F}">
      <dgm:prSet/>
      <dgm:spPr/>
      <dgm:t>
        <a:bodyPr/>
        <a:lstStyle/>
        <a:p>
          <a:endParaRPr lang="en-US"/>
        </a:p>
      </dgm:t>
    </dgm:pt>
    <dgm:pt modelId="{E9336B85-8B3C-4FF3-BA80-E49E3185D741}">
      <dgm:prSet phldrT="[Text]" custT="1"/>
      <dgm:spPr/>
      <dgm:t>
        <a:bodyPr/>
        <a:lstStyle/>
        <a:p>
          <a:r>
            <a:rPr lang="en-US" sz="1200" b="1" dirty="0" smtClean="0"/>
            <a:t>Cash Receipt Generated</a:t>
          </a:r>
          <a:endParaRPr lang="en-US" sz="1200" b="1" dirty="0"/>
        </a:p>
      </dgm:t>
    </dgm:pt>
    <dgm:pt modelId="{A9C3FD5C-3503-4B64-AF38-B2C5FA3F1859}" type="parTrans" cxnId="{FF15A21E-A941-4B7A-B658-05FB45F32999}">
      <dgm:prSet/>
      <dgm:spPr/>
      <dgm:t>
        <a:bodyPr/>
        <a:lstStyle/>
        <a:p>
          <a:endParaRPr lang="en-US"/>
        </a:p>
      </dgm:t>
    </dgm:pt>
    <dgm:pt modelId="{1E737817-F3AD-4F8D-8E68-D38B3046DE33}" type="sibTrans" cxnId="{FF15A21E-A941-4B7A-B658-05FB45F32999}">
      <dgm:prSet/>
      <dgm:spPr/>
      <dgm:t>
        <a:bodyPr/>
        <a:lstStyle/>
        <a:p>
          <a:endParaRPr lang="en-US"/>
        </a:p>
      </dgm:t>
    </dgm:pt>
    <dgm:pt modelId="{D4C19F70-E17B-44B3-9937-F09416FD65B9}" type="pres">
      <dgm:prSet presAssocID="{D3509E00-D20A-40BB-AEEF-C4C87628A730}" presName="Name0" presStyleCnt="0">
        <dgm:presLayoutVars>
          <dgm:chPref val="1"/>
          <dgm:dir/>
          <dgm:animOne val="branch"/>
          <dgm:animLvl val="lvl"/>
          <dgm:resizeHandles val="exact"/>
        </dgm:presLayoutVars>
      </dgm:prSet>
      <dgm:spPr/>
      <dgm:t>
        <a:bodyPr/>
        <a:lstStyle/>
        <a:p>
          <a:endParaRPr lang="en-US"/>
        </a:p>
      </dgm:t>
    </dgm:pt>
    <dgm:pt modelId="{DC5E3AC6-AA0A-4566-B8AC-8F42D1C9F009}" type="pres">
      <dgm:prSet presAssocID="{2E5D14B7-D141-4B94-87A6-C8CEDF5319C5}" presName="root1" presStyleCnt="0"/>
      <dgm:spPr/>
    </dgm:pt>
    <dgm:pt modelId="{A2BE92D3-2A5E-480D-91D6-7C7EFE3E65F4}" type="pres">
      <dgm:prSet presAssocID="{2E5D14B7-D141-4B94-87A6-C8CEDF5319C5}" presName="LevelOneTextNode" presStyleLbl="node0" presStyleIdx="0" presStyleCnt="1">
        <dgm:presLayoutVars>
          <dgm:chPref val="3"/>
        </dgm:presLayoutVars>
      </dgm:prSet>
      <dgm:spPr/>
      <dgm:t>
        <a:bodyPr/>
        <a:lstStyle/>
        <a:p>
          <a:endParaRPr lang="en-US"/>
        </a:p>
      </dgm:t>
    </dgm:pt>
    <dgm:pt modelId="{EC30B46F-56D0-455F-BD09-17B4071D5C7C}" type="pres">
      <dgm:prSet presAssocID="{2E5D14B7-D141-4B94-87A6-C8CEDF5319C5}" presName="level2hierChild" presStyleCnt="0"/>
      <dgm:spPr/>
    </dgm:pt>
    <dgm:pt modelId="{1EB75A5B-9ADF-471D-A14F-96AFAB512FEF}" type="pres">
      <dgm:prSet presAssocID="{A9C3FD5C-3503-4B64-AF38-B2C5FA3F1859}" presName="conn2-1" presStyleLbl="parChTrans1D2" presStyleIdx="0" presStyleCnt="1"/>
      <dgm:spPr/>
      <dgm:t>
        <a:bodyPr/>
        <a:lstStyle/>
        <a:p>
          <a:endParaRPr lang="en-US"/>
        </a:p>
      </dgm:t>
    </dgm:pt>
    <dgm:pt modelId="{7F865FBE-0650-4CC2-B266-D04483BF4870}" type="pres">
      <dgm:prSet presAssocID="{A9C3FD5C-3503-4B64-AF38-B2C5FA3F1859}" presName="connTx" presStyleLbl="parChTrans1D2" presStyleIdx="0" presStyleCnt="1"/>
      <dgm:spPr/>
      <dgm:t>
        <a:bodyPr/>
        <a:lstStyle/>
        <a:p>
          <a:endParaRPr lang="en-US"/>
        </a:p>
      </dgm:t>
    </dgm:pt>
    <dgm:pt modelId="{686F1EC6-41F5-437B-9C9D-09D1B518EC15}" type="pres">
      <dgm:prSet presAssocID="{E9336B85-8B3C-4FF3-BA80-E49E3185D741}" presName="root2" presStyleCnt="0"/>
      <dgm:spPr/>
    </dgm:pt>
    <dgm:pt modelId="{4D6EF70E-CA13-4155-B58F-B7779398CDE0}" type="pres">
      <dgm:prSet presAssocID="{E9336B85-8B3C-4FF3-BA80-E49E3185D741}" presName="LevelTwoTextNode" presStyleLbl="node2" presStyleIdx="0" presStyleCnt="1" custScaleX="74666" custScaleY="161486">
        <dgm:presLayoutVars>
          <dgm:chPref val="3"/>
        </dgm:presLayoutVars>
      </dgm:prSet>
      <dgm:spPr>
        <a:prstGeom prst="roundRect">
          <a:avLst/>
        </a:prstGeom>
      </dgm:spPr>
      <dgm:t>
        <a:bodyPr/>
        <a:lstStyle/>
        <a:p>
          <a:endParaRPr lang="en-US"/>
        </a:p>
      </dgm:t>
    </dgm:pt>
    <dgm:pt modelId="{2040D9AE-C0DC-455B-8F1C-A09318D626A1}" type="pres">
      <dgm:prSet presAssocID="{E9336B85-8B3C-4FF3-BA80-E49E3185D741}" presName="level3hierChild" presStyleCnt="0"/>
      <dgm:spPr/>
    </dgm:pt>
  </dgm:ptLst>
  <dgm:cxnLst>
    <dgm:cxn modelId="{8610A88D-BC8F-4A52-901D-3703B82B62B5}" type="presOf" srcId="{D3509E00-D20A-40BB-AEEF-C4C87628A730}" destId="{D4C19F70-E17B-44B3-9937-F09416FD65B9}" srcOrd="0" destOrd="0" presId="urn:microsoft.com/office/officeart/2008/layout/HorizontalMultiLevelHierarchy"/>
    <dgm:cxn modelId="{AF8E3550-12CD-46AB-9488-F57FD7872C6F}" srcId="{D3509E00-D20A-40BB-AEEF-C4C87628A730}" destId="{2E5D14B7-D141-4B94-87A6-C8CEDF5319C5}" srcOrd="0" destOrd="0" parTransId="{09E222B2-06D7-4B46-885F-3F884DB2043D}" sibTransId="{2052798E-1C10-4648-B5F4-52BDC9E3D4F4}"/>
    <dgm:cxn modelId="{98D5F961-1811-4BA4-B769-FBA73CE9B4DC}" type="presOf" srcId="{E9336B85-8B3C-4FF3-BA80-E49E3185D741}" destId="{4D6EF70E-CA13-4155-B58F-B7779398CDE0}" srcOrd="0" destOrd="0" presId="urn:microsoft.com/office/officeart/2008/layout/HorizontalMultiLevelHierarchy"/>
    <dgm:cxn modelId="{CF6FF1CB-DB1C-4884-AB01-6E46A6F23083}" type="presOf" srcId="{2E5D14B7-D141-4B94-87A6-C8CEDF5319C5}" destId="{A2BE92D3-2A5E-480D-91D6-7C7EFE3E65F4}" srcOrd="0" destOrd="0" presId="urn:microsoft.com/office/officeart/2008/layout/HorizontalMultiLevelHierarchy"/>
    <dgm:cxn modelId="{2B2BBC65-4F11-4AAA-8E1C-0BC8583222DD}" type="presOf" srcId="{A9C3FD5C-3503-4B64-AF38-B2C5FA3F1859}" destId="{7F865FBE-0650-4CC2-B266-D04483BF4870}" srcOrd="1" destOrd="0" presId="urn:microsoft.com/office/officeart/2008/layout/HorizontalMultiLevelHierarchy"/>
    <dgm:cxn modelId="{FF15A21E-A941-4B7A-B658-05FB45F32999}" srcId="{2E5D14B7-D141-4B94-87A6-C8CEDF5319C5}" destId="{E9336B85-8B3C-4FF3-BA80-E49E3185D741}" srcOrd="0" destOrd="0" parTransId="{A9C3FD5C-3503-4B64-AF38-B2C5FA3F1859}" sibTransId="{1E737817-F3AD-4F8D-8E68-D38B3046DE33}"/>
    <dgm:cxn modelId="{99699540-1E19-4E53-A46E-428BA3DB6E34}" type="presOf" srcId="{A9C3FD5C-3503-4B64-AF38-B2C5FA3F1859}" destId="{1EB75A5B-9ADF-471D-A14F-96AFAB512FEF}" srcOrd="0" destOrd="0" presId="urn:microsoft.com/office/officeart/2008/layout/HorizontalMultiLevelHierarchy"/>
    <dgm:cxn modelId="{97D192F1-F4C9-475D-A766-301943322162}" type="presParOf" srcId="{D4C19F70-E17B-44B3-9937-F09416FD65B9}" destId="{DC5E3AC6-AA0A-4566-B8AC-8F42D1C9F009}" srcOrd="0" destOrd="0" presId="urn:microsoft.com/office/officeart/2008/layout/HorizontalMultiLevelHierarchy"/>
    <dgm:cxn modelId="{81BA88BC-F3A7-4E54-8A9A-21AB639041CB}" type="presParOf" srcId="{DC5E3AC6-AA0A-4566-B8AC-8F42D1C9F009}" destId="{A2BE92D3-2A5E-480D-91D6-7C7EFE3E65F4}" srcOrd="0" destOrd="0" presId="urn:microsoft.com/office/officeart/2008/layout/HorizontalMultiLevelHierarchy"/>
    <dgm:cxn modelId="{13277548-B9D3-4A65-BA3E-2417751A0CA2}" type="presParOf" srcId="{DC5E3AC6-AA0A-4566-B8AC-8F42D1C9F009}" destId="{EC30B46F-56D0-455F-BD09-17B4071D5C7C}" srcOrd="1" destOrd="0" presId="urn:microsoft.com/office/officeart/2008/layout/HorizontalMultiLevelHierarchy"/>
    <dgm:cxn modelId="{C6E4B681-B4E6-451C-A44F-47C1A5833CD9}" type="presParOf" srcId="{EC30B46F-56D0-455F-BD09-17B4071D5C7C}" destId="{1EB75A5B-9ADF-471D-A14F-96AFAB512FEF}" srcOrd="0" destOrd="0" presId="urn:microsoft.com/office/officeart/2008/layout/HorizontalMultiLevelHierarchy"/>
    <dgm:cxn modelId="{2F03E7C9-CA6C-4A59-BF7E-61A7F9A2CC50}" type="presParOf" srcId="{1EB75A5B-9ADF-471D-A14F-96AFAB512FEF}" destId="{7F865FBE-0650-4CC2-B266-D04483BF4870}" srcOrd="0" destOrd="0" presId="urn:microsoft.com/office/officeart/2008/layout/HorizontalMultiLevelHierarchy"/>
    <dgm:cxn modelId="{F191A97F-623D-4B7B-A990-B63E988CBA57}" type="presParOf" srcId="{EC30B46F-56D0-455F-BD09-17B4071D5C7C}" destId="{686F1EC6-41F5-437B-9C9D-09D1B518EC15}" srcOrd="1" destOrd="0" presId="urn:microsoft.com/office/officeart/2008/layout/HorizontalMultiLevelHierarchy"/>
    <dgm:cxn modelId="{E4B387C8-A3BF-4541-8BB7-AB5E3179F53B}" type="presParOf" srcId="{686F1EC6-41F5-437B-9C9D-09D1B518EC15}" destId="{4D6EF70E-CA13-4155-B58F-B7779398CDE0}" srcOrd="0" destOrd="0" presId="urn:microsoft.com/office/officeart/2008/layout/HorizontalMultiLevelHierarchy"/>
    <dgm:cxn modelId="{E6DA0190-82EF-46D5-A6E1-CD99599B9A11}" type="presParOf" srcId="{686F1EC6-41F5-437B-9C9D-09D1B518EC15}" destId="{2040D9AE-C0DC-455B-8F1C-A09318D626A1}"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3509E00-D20A-40BB-AEEF-C4C87628A730}" type="doc">
      <dgm:prSet loTypeId="urn:microsoft.com/office/officeart/2008/layout/HorizontalMultiLevelHierarchy" loCatId="hierarchy" qsTypeId="urn:microsoft.com/office/officeart/2005/8/quickstyle/simple1" qsCatId="simple" csTypeId="urn:microsoft.com/office/officeart/2005/8/colors/accent2_2" csCatId="accent2" phldr="1"/>
      <dgm:spPr/>
      <dgm:t>
        <a:bodyPr/>
        <a:lstStyle/>
        <a:p>
          <a:endParaRPr lang="en-US"/>
        </a:p>
      </dgm:t>
    </dgm:pt>
    <dgm:pt modelId="{E9336B85-8B3C-4FF3-BA80-E49E3185D741}">
      <dgm:prSet phldrT="[Text]" custT="1"/>
      <dgm:spPr/>
      <dgm:t>
        <a:bodyPr/>
        <a:lstStyle/>
        <a:p>
          <a:r>
            <a:rPr lang="en-US" sz="1100" b="1" dirty="0" smtClean="0"/>
            <a:t>CIR Inbound</a:t>
          </a:r>
          <a:endParaRPr lang="en-US" sz="1100" b="1" dirty="0"/>
        </a:p>
      </dgm:t>
    </dgm:pt>
    <dgm:pt modelId="{A9C3FD5C-3503-4B64-AF38-B2C5FA3F1859}" type="parTrans" cxnId="{FF15A21E-A941-4B7A-B658-05FB45F32999}">
      <dgm:prSet/>
      <dgm:spPr/>
      <dgm:t>
        <a:bodyPr/>
        <a:lstStyle/>
        <a:p>
          <a:endParaRPr lang="en-US"/>
        </a:p>
      </dgm:t>
    </dgm:pt>
    <dgm:pt modelId="{1E737817-F3AD-4F8D-8E68-D38B3046DE33}" type="sibTrans" cxnId="{FF15A21E-A941-4B7A-B658-05FB45F32999}">
      <dgm:prSet/>
      <dgm:spPr/>
      <dgm:t>
        <a:bodyPr/>
        <a:lstStyle/>
        <a:p>
          <a:endParaRPr lang="en-US"/>
        </a:p>
      </dgm:t>
    </dgm:pt>
    <dgm:pt modelId="{98B7A79A-234C-4C74-9C2D-67F22A544F67}">
      <dgm:prSet phldrT="[Text]" custT="1"/>
      <dgm:spPr/>
      <dgm:t>
        <a:bodyPr/>
        <a:lstStyle/>
        <a:p>
          <a:r>
            <a:rPr lang="en-US" sz="1100" b="1" smtClean="0"/>
            <a:t>CIR Detail</a:t>
          </a:r>
          <a:endParaRPr lang="en-US" sz="1100" b="1" dirty="0"/>
        </a:p>
      </dgm:t>
    </dgm:pt>
    <dgm:pt modelId="{D682DD08-7B54-4A0F-B454-A155503DE815}" type="parTrans" cxnId="{F5CB9900-9643-4139-92E1-B2CA6A26A665}">
      <dgm:prSet/>
      <dgm:spPr/>
      <dgm:t>
        <a:bodyPr/>
        <a:lstStyle/>
        <a:p>
          <a:endParaRPr lang="en-US"/>
        </a:p>
      </dgm:t>
    </dgm:pt>
    <dgm:pt modelId="{644B18B2-1C96-4702-AE27-7ECAEF8161F7}" type="sibTrans" cxnId="{F5CB9900-9643-4139-92E1-B2CA6A26A665}">
      <dgm:prSet/>
      <dgm:spPr/>
      <dgm:t>
        <a:bodyPr/>
        <a:lstStyle/>
        <a:p>
          <a:endParaRPr lang="en-US"/>
        </a:p>
      </dgm:t>
    </dgm:pt>
    <dgm:pt modelId="{2E5D14B7-D141-4B94-87A6-C8CEDF5319C5}">
      <dgm:prSet phldrT="[Text]" custT="1"/>
      <dgm:spPr/>
      <dgm:t>
        <a:bodyPr/>
        <a:lstStyle/>
        <a:p>
          <a:endParaRPr lang="en-US" sz="1100" b="1" dirty="0"/>
        </a:p>
      </dgm:t>
    </dgm:pt>
    <dgm:pt modelId="{2052798E-1C10-4648-B5F4-52BDC9E3D4F4}" type="sibTrans" cxnId="{AF8E3550-12CD-46AB-9488-F57FD7872C6F}">
      <dgm:prSet/>
      <dgm:spPr/>
      <dgm:t>
        <a:bodyPr/>
        <a:lstStyle/>
        <a:p>
          <a:endParaRPr lang="en-US"/>
        </a:p>
      </dgm:t>
    </dgm:pt>
    <dgm:pt modelId="{09E222B2-06D7-4B46-885F-3F884DB2043D}" type="parTrans" cxnId="{AF8E3550-12CD-46AB-9488-F57FD7872C6F}">
      <dgm:prSet/>
      <dgm:spPr/>
      <dgm:t>
        <a:bodyPr/>
        <a:lstStyle/>
        <a:p>
          <a:endParaRPr lang="en-US"/>
        </a:p>
      </dgm:t>
    </dgm:pt>
    <dgm:pt modelId="{D4C19F70-E17B-44B3-9937-F09416FD65B9}" type="pres">
      <dgm:prSet presAssocID="{D3509E00-D20A-40BB-AEEF-C4C87628A730}" presName="Name0" presStyleCnt="0">
        <dgm:presLayoutVars>
          <dgm:chPref val="1"/>
          <dgm:dir/>
          <dgm:animOne val="branch"/>
          <dgm:animLvl val="lvl"/>
          <dgm:resizeHandles val="exact"/>
        </dgm:presLayoutVars>
      </dgm:prSet>
      <dgm:spPr/>
      <dgm:t>
        <a:bodyPr/>
        <a:lstStyle/>
        <a:p>
          <a:endParaRPr lang="en-US"/>
        </a:p>
      </dgm:t>
    </dgm:pt>
    <dgm:pt modelId="{DC5E3AC6-AA0A-4566-B8AC-8F42D1C9F009}" type="pres">
      <dgm:prSet presAssocID="{2E5D14B7-D141-4B94-87A6-C8CEDF5319C5}" presName="root1" presStyleCnt="0"/>
      <dgm:spPr/>
    </dgm:pt>
    <dgm:pt modelId="{A2BE92D3-2A5E-480D-91D6-7C7EFE3E65F4}" type="pres">
      <dgm:prSet presAssocID="{2E5D14B7-D141-4B94-87A6-C8CEDF5319C5}" presName="LevelOneTextNode" presStyleLbl="node0" presStyleIdx="0" presStyleCnt="1">
        <dgm:presLayoutVars>
          <dgm:chPref val="3"/>
        </dgm:presLayoutVars>
      </dgm:prSet>
      <dgm:spPr/>
      <dgm:t>
        <a:bodyPr/>
        <a:lstStyle/>
        <a:p>
          <a:endParaRPr lang="en-US"/>
        </a:p>
      </dgm:t>
    </dgm:pt>
    <dgm:pt modelId="{EC30B46F-56D0-455F-BD09-17B4071D5C7C}" type="pres">
      <dgm:prSet presAssocID="{2E5D14B7-D141-4B94-87A6-C8CEDF5319C5}" presName="level2hierChild" presStyleCnt="0"/>
      <dgm:spPr/>
    </dgm:pt>
    <dgm:pt modelId="{1EB75A5B-9ADF-471D-A14F-96AFAB512FEF}" type="pres">
      <dgm:prSet presAssocID="{A9C3FD5C-3503-4B64-AF38-B2C5FA3F1859}" presName="conn2-1" presStyleLbl="parChTrans1D2" presStyleIdx="0" presStyleCnt="1"/>
      <dgm:spPr/>
      <dgm:t>
        <a:bodyPr/>
        <a:lstStyle/>
        <a:p>
          <a:endParaRPr lang="en-US"/>
        </a:p>
      </dgm:t>
    </dgm:pt>
    <dgm:pt modelId="{7F865FBE-0650-4CC2-B266-D04483BF4870}" type="pres">
      <dgm:prSet presAssocID="{A9C3FD5C-3503-4B64-AF38-B2C5FA3F1859}" presName="connTx" presStyleLbl="parChTrans1D2" presStyleIdx="0" presStyleCnt="1"/>
      <dgm:spPr/>
      <dgm:t>
        <a:bodyPr/>
        <a:lstStyle/>
        <a:p>
          <a:endParaRPr lang="en-US"/>
        </a:p>
      </dgm:t>
    </dgm:pt>
    <dgm:pt modelId="{686F1EC6-41F5-437B-9C9D-09D1B518EC15}" type="pres">
      <dgm:prSet presAssocID="{E9336B85-8B3C-4FF3-BA80-E49E3185D741}" presName="root2" presStyleCnt="0"/>
      <dgm:spPr/>
    </dgm:pt>
    <dgm:pt modelId="{4D6EF70E-CA13-4155-B58F-B7779398CDE0}" type="pres">
      <dgm:prSet presAssocID="{E9336B85-8B3C-4FF3-BA80-E49E3185D741}" presName="LevelTwoTextNode" presStyleLbl="node2" presStyleIdx="0" presStyleCnt="1" custScaleX="57020" custScaleY="138657">
        <dgm:presLayoutVars>
          <dgm:chPref val="3"/>
        </dgm:presLayoutVars>
      </dgm:prSet>
      <dgm:spPr>
        <a:prstGeom prst="roundRect">
          <a:avLst/>
        </a:prstGeom>
      </dgm:spPr>
      <dgm:t>
        <a:bodyPr/>
        <a:lstStyle/>
        <a:p>
          <a:endParaRPr lang="en-US"/>
        </a:p>
      </dgm:t>
    </dgm:pt>
    <dgm:pt modelId="{2040D9AE-C0DC-455B-8F1C-A09318D626A1}" type="pres">
      <dgm:prSet presAssocID="{E9336B85-8B3C-4FF3-BA80-E49E3185D741}" presName="level3hierChild" presStyleCnt="0"/>
      <dgm:spPr/>
    </dgm:pt>
    <dgm:pt modelId="{A0A2CE9F-E724-4182-B6F4-460454FAF302}" type="pres">
      <dgm:prSet presAssocID="{D682DD08-7B54-4A0F-B454-A155503DE815}" presName="conn2-1" presStyleLbl="parChTrans1D3" presStyleIdx="0" presStyleCnt="1"/>
      <dgm:spPr/>
      <dgm:t>
        <a:bodyPr/>
        <a:lstStyle/>
        <a:p>
          <a:endParaRPr lang="en-US"/>
        </a:p>
      </dgm:t>
    </dgm:pt>
    <dgm:pt modelId="{F5A869E7-169A-44ED-B085-CF0FB2C988AB}" type="pres">
      <dgm:prSet presAssocID="{D682DD08-7B54-4A0F-B454-A155503DE815}" presName="connTx" presStyleLbl="parChTrans1D3" presStyleIdx="0" presStyleCnt="1"/>
      <dgm:spPr/>
      <dgm:t>
        <a:bodyPr/>
        <a:lstStyle/>
        <a:p>
          <a:endParaRPr lang="en-US"/>
        </a:p>
      </dgm:t>
    </dgm:pt>
    <dgm:pt modelId="{F783735C-6586-41C9-AF45-6B115EA53AC0}" type="pres">
      <dgm:prSet presAssocID="{98B7A79A-234C-4C74-9C2D-67F22A544F67}" presName="root2" presStyleCnt="0"/>
      <dgm:spPr/>
    </dgm:pt>
    <dgm:pt modelId="{4A26FA5D-370B-4EAA-855D-C8D03846C2FE}" type="pres">
      <dgm:prSet presAssocID="{98B7A79A-234C-4C74-9C2D-67F22A544F67}" presName="LevelTwoTextNode" presStyleLbl="node3" presStyleIdx="0" presStyleCnt="1" custScaleY="143032">
        <dgm:presLayoutVars>
          <dgm:chPref val="3"/>
        </dgm:presLayoutVars>
      </dgm:prSet>
      <dgm:spPr>
        <a:prstGeom prst="roundRect">
          <a:avLst/>
        </a:prstGeom>
      </dgm:spPr>
      <dgm:t>
        <a:bodyPr/>
        <a:lstStyle/>
        <a:p>
          <a:endParaRPr lang="en-US"/>
        </a:p>
      </dgm:t>
    </dgm:pt>
    <dgm:pt modelId="{68F1882F-B912-4E50-8AA5-2F0407A4309E}" type="pres">
      <dgm:prSet presAssocID="{98B7A79A-234C-4C74-9C2D-67F22A544F67}" presName="level3hierChild" presStyleCnt="0"/>
      <dgm:spPr/>
    </dgm:pt>
  </dgm:ptLst>
  <dgm:cxnLst>
    <dgm:cxn modelId="{2FF7CE10-D705-47B3-AB7B-F486B5D241F1}" type="presOf" srcId="{E9336B85-8B3C-4FF3-BA80-E49E3185D741}" destId="{4D6EF70E-CA13-4155-B58F-B7779398CDE0}" srcOrd="0" destOrd="0" presId="urn:microsoft.com/office/officeart/2008/layout/HorizontalMultiLevelHierarchy"/>
    <dgm:cxn modelId="{AF8E3550-12CD-46AB-9488-F57FD7872C6F}" srcId="{D3509E00-D20A-40BB-AEEF-C4C87628A730}" destId="{2E5D14B7-D141-4B94-87A6-C8CEDF5319C5}" srcOrd="0" destOrd="0" parTransId="{09E222B2-06D7-4B46-885F-3F884DB2043D}" sibTransId="{2052798E-1C10-4648-B5F4-52BDC9E3D4F4}"/>
    <dgm:cxn modelId="{2400CE3A-3EB0-43DF-8551-45A1EAE53AC2}" type="presOf" srcId="{2E5D14B7-D141-4B94-87A6-C8CEDF5319C5}" destId="{A2BE92D3-2A5E-480D-91D6-7C7EFE3E65F4}" srcOrd="0" destOrd="0" presId="urn:microsoft.com/office/officeart/2008/layout/HorizontalMultiLevelHierarchy"/>
    <dgm:cxn modelId="{F5CB9900-9643-4139-92E1-B2CA6A26A665}" srcId="{E9336B85-8B3C-4FF3-BA80-E49E3185D741}" destId="{98B7A79A-234C-4C74-9C2D-67F22A544F67}" srcOrd="0" destOrd="0" parTransId="{D682DD08-7B54-4A0F-B454-A155503DE815}" sibTransId="{644B18B2-1C96-4702-AE27-7ECAEF8161F7}"/>
    <dgm:cxn modelId="{A53C2B69-6E15-4D3C-80F7-A169249286AD}" type="presOf" srcId="{98B7A79A-234C-4C74-9C2D-67F22A544F67}" destId="{4A26FA5D-370B-4EAA-855D-C8D03846C2FE}" srcOrd="0" destOrd="0" presId="urn:microsoft.com/office/officeart/2008/layout/HorizontalMultiLevelHierarchy"/>
    <dgm:cxn modelId="{C3182389-17B6-449B-8ADA-C2DE69F331C3}" type="presOf" srcId="{A9C3FD5C-3503-4B64-AF38-B2C5FA3F1859}" destId="{7F865FBE-0650-4CC2-B266-D04483BF4870}" srcOrd="1" destOrd="0" presId="urn:microsoft.com/office/officeart/2008/layout/HorizontalMultiLevelHierarchy"/>
    <dgm:cxn modelId="{FF15A21E-A941-4B7A-B658-05FB45F32999}" srcId="{2E5D14B7-D141-4B94-87A6-C8CEDF5319C5}" destId="{E9336B85-8B3C-4FF3-BA80-E49E3185D741}" srcOrd="0" destOrd="0" parTransId="{A9C3FD5C-3503-4B64-AF38-B2C5FA3F1859}" sibTransId="{1E737817-F3AD-4F8D-8E68-D38B3046DE33}"/>
    <dgm:cxn modelId="{A51DC3CD-E109-48E2-8A14-D51C0B6A8798}" type="presOf" srcId="{D3509E00-D20A-40BB-AEEF-C4C87628A730}" destId="{D4C19F70-E17B-44B3-9937-F09416FD65B9}" srcOrd="0" destOrd="0" presId="urn:microsoft.com/office/officeart/2008/layout/HorizontalMultiLevelHierarchy"/>
    <dgm:cxn modelId="{8E5883DD-793E-4303-BD07-52AA429F1027}" type="presOf" srcId="{D682DD08-7B54-4A0F-B454-A155503DE815}" destId="{F5A869E7-169A-44ED-B085-CF0FB2C988AB}" srcOrd="1" destOrd="0" presId="urn:microsoft.com/office/officeart/2008/layout/HorizontalMultiLevelHierarchy"/>
    <dgm:cxn modelId="{AA942CF9-66BA-4720-92F2-11D4DBF1BAC9}" type="presOf" srcId="{D682DD08-7B54-4A0F-B454-A155503DE815}" destId="{A0A2CE9F-E724-4182-B6F4-460454FAF302}" srcOrd="0" destOrd="0" presId="urn:microsoft.com/office/officeart/2008/layout/HorizontalMultiLevelHierarchy"/>
    <dgm:cxn modelId="{E24D63C0-A93E-480A-9B7D-479A26EBBDF5}" type="presOf" srcId="{A9C3FD5C-3503-4B64-AF38-B2C5FA3F1859}" destId="{1EB75A5B-9ADF-471D-A14F-96AFAB512FEF}" srcOrd="0" destOrd="0" presId="urn:microsoft.com/office/officeart/2008/layout/HorizontalMultiLevelHierarchy"/>
    <dgm:cxn modelId="{594F7B96-0E05-4D78-B970-EA27E2EBD923}" type="presParOf" srcId="{D4C19F70-E17B-44B3-9937-F09416FD65B9}" destId="{DC5E3AC6-AA0A-4566-B8AC-8F42D1C9F009}" srcOrd="0" destOrd="0" presId="urn:microsoft.com/office/officeart/2008/layout/HorizontalMultiLevelHierarchy"/>
    <dgm:cxn modelId="{96F46ABF-49FB-4F64-A610-3349B7080C09}" type="presParOf" srcId="{DC5E3AC6-AA0A-4566-B8AC-8F42D1C9F009}" destId="{A2BE92D3-2A5E-480D-91D6-7C7EFE3E65F4}" srcOrd="0" destOrd="0" presId="urn:microsoft.com/office/officeart/2008/layout/HorizontalMultiLevelHierarchy"/>
    <dgm:cxn modelId="{60C44356-E0BD-4201-8B1F-50556AC4A2CA}" type="presParOf" srcId="{DC5E3AC6-AA0A-4566-B8AC-8F42D1C9F009}" destId="{EC30B46F-56D0-455F-BD09-17B4071D5C7C}" srcOrd="1" destOrd="0" presId="urn:microsoft.com/office/officeart/2008/layout/HorizontalMultiLevelHierarchy"/>
    <dgm:cxn modelId="{AE736D2B-6285-4C98-94E1-5D67DCF7218B}" type="presParOf" srcId="{EC30B46F-56D0-455F-BD09-17B4071D5C7C}" destId="{1EB75A5B-9ADF-471D-A14F-96AFAB512FEF}" srcOrd="0" destOrd="0" presId="urn:microsoft.com/office/officeart/2008/layout/HorizontalMultiLevelHierarchy"/>
    <dgm:cxn modelId="{47F7D97D-1F2D-4E36-BC74-2BCB58FE4DF3}" type="presParOf" srcId="{1EB75A5B-9ADF-471D-A14F-96AFAB512FEF}" destId="{7F865FBE-0650-4CC2-B266-D04483BF4870}" srcOrd="0" destOrd="0" presId="urn:microsoft.com/office/officeart/2008/layout/HorizontalMultiLevelHierarchy"/>
    <dgm:cxn modelId="{D0235696-27D0-48A5-A531-23BA677BAF68}" type="presParOf" srcId="{EC30B46F-56D0-455F-BD09-17B4071D5C7C}" destId="{686F1EC6-41F5-437B-9C9D-09D1B518EC15}" srcOrd="1" destOrd="0" presId="urn:microsoft.com/office/officeart/2008/layout/HorizontalMultiLevelHierarchy"/>
    <dgm:cxn modelId="{F944E68F-7E92-4A5B-A9C3-1007DC5A6F59}" type="presParOf" srcId="{686F1EC6-41F5-437B-9C9D-09D1B518EC15}" destId="{4D6EF70E-CA13-4155-B58F-B7779398CDE0}" srcOrd="0" destOrd="0" presId="urn:microsoft.com/office/officeart/2008/layout/HorizontalMultiLevelHierarchy"/>
    <dgm:cxn modelId="{3E4F0F38-6958-40A3-8E1B-C57176E5EA9F}" type="presParOf" srcId="{686F1EC6-41F5-437B-9C9D-09D1B518EC15}" destId="{2040D9AE-C0DC-455B-8F1C-A09318D626A1}" srcOrd="1" destOrd="0" presId="urn:microsoft.com/office/officeart/2008/layout/HorizontalMultiLevelHierarchy"/>
    <dgm:cxn modelId="{44B28624-B5AB-4FE3-98FE-EF4EF38084ED}" type="presParOf" srcId="{2040D9AE-C0DC-455B-8F1C-A09318D626A1}" destId="{A0A2CE9F-E724-4182-B6F4-460454FAF302}" srcOrd="0" destOrd="0" presId="urn:microsoft.com/office/officeart/2008/layout/HorizontalMultiLevelHierarchy"/>
    <dgm:cxn modelId="{00BD78C4-AEC1-4E21-8937-187E4B335B75}" type="presParOf" srcId="{A0A2CE9F-E724-4182-B6F4-460454FAF302}" destId="{F5A869E7-169A-44ED-B085-CF0FB2C988AB}" srcOrd="0" destOrd="0" presId="urn:microsoft.com/office/officeart/2008/layout/HorizontalMultiLevelHierarchy"/>
    <dgm:cxn modelId="{4C4E1FDC-1EA6-4C47-A828-7B3610AAC840}" type="presParOf" srcId="{2040D9AE-C0DC-455B-8F1C-A09318D626A1}" destId="{F783735C-6586-41C9-AF45-6B115EA53AC0}" srcOrd="1" destOrd="0" presId="urn:microsoft.com/office/officeart/2008/layout/HorizontalMultiLevelHierarchy"/>
    <dgm:cxn modelId="{A54E38D3-094F-4272-AAD0-B61140A82885}" type="presParOf" srcId="{F783735C-6586-41C9-AF45-6B115EA53AC0}" destId="{4A26FA5D-370B-4EAA-855D-C8D03846C2FE}" srcOrd="0" destOrd="0" presId="urn:microsoft.com/office/officeart/2008/layout/HorizontalMultiLevelHierarchy"/>
    <dgm:cxn modelId="{FF0FC87A-CB4C-4937-ACDD-DC2CCCA69408}" type="presParOf" srcId="{F783735C-6586-41C9-AF45-6B115EA53AC0}" destId="{68F1882F-B912-4E50-8AA5-2F0407A4309E}"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488F25D-9C85-4F81-AB7C-96E737F4EE22}" type="doc">
      <dgm:prSet loTypeId="urn:microsoft.com/office/officeart/2005/8/layout/hProcess9" loCatId="process" qsTypeId="urn:microsoft.com/office/officeart/2005/8/quickstyle/simple1" qsCatId="simple" csTypeId="urn:microsoft.com/office/officeart/2005/8/colors/accent2_2" csCatId="accent2" phldr="1"/>
      <dgm:spPr/>
    </dgm:pt>
    <dgm:pt modelId="{D202E7B8-32E7-4436-89C7-334B5AC0B27A}">
      <dgm:prSet phldrT="[Text]" custT="1"/>
      <dgm:spPr/>
      <dgm:t>
        <a:bodyPr/>
        <a:lstStyle/>
        <a:p>
          <a:r>
            <a:rPr lang="en-US" sz="1100" b="1" dirty="0" smtClean="0"/>
            <a:t>Pay.gov sends customer Credit Card payments to Vantiv for settlement</a:t>
          </a:r>
          <a:endParaRPr lang="en-US" sz="1100" b="1" dirty="0"/>
        </a:p>
      </dgm:t>
    </dgm:pt>
    <dgm:pt modelId="{140F644C-BB31-4501-A5CA-D454A62FFDF5}" type="parTrans" cxnId="{20CA984A-1B0B-4D62-9A05-CFC9AC97039C}">
      <dgm:prSet/>
      <dgm:spPr/>
      <dgm:t>
        <a:bodyPr/>
        <a:lstStyle/>
        <a:p>
          <a:endParaRPr lang="en-US"/>
        </a:p>
      </dgm:t>
    </dgm:pt>
    <dgm:pt modelId="{A9D13ED2-F3D4-4EFB-83FB-CEE11249070C}" type="sibTrans" cxnId="{20CA984A-1B0B-4D62-9A05-CFC9AC97039C}">
      <dgm:prSet/>
      <dgm:spPr/>
      <dgm:t>
        <a:bodyPr/>
        <a:lstStyle/>
        <a:p>
          <a:endParaRPr lang="en-US"/>
        </a:p>
      </dgm:t>
    </dgm:pt>
    <dgm:pt modelId="{7F75C7E8-0606-4DAD-A2E1-3CBE6F7CB0FA}">
      <dgm:prSet phldrT="[Text]" custT="1"/>
      <dgm:spPr/>
      <dgm:t>
        <a:bodyPr/>
        <a:lstStyle/>
        <a:p>
          <a:r>
            <a:rPr lang="en-US" sz="1100" b="1" dirty="0" smtClean="0"/>
            <a:t>Vantiv sends collection funds to Treasury/CIR</a:t>
          </a:r>
          <a:endParaRPr lang="en-US" sz="1100" b="1" dirty="0"/>
        </a:p>
      </dgm:t>
    </dgm:pt>
    <dgm:pt modelId="{4C38E4B1-055D-4E11-80C1-215F532C530C}" type="parTrans" cxnId="{0CB37F46-E9CC-4B1B-AC02-C4D46E987B75}">
      <dgm:prSet/>
      <dgm:spPr/>
      <dgm:t>
        <a:bodyPr/>
        <a:lstStyle/>
        <a:p>
          <a:endParaRPr lang="en-US"/>
        </a:p>
      </dgm:t>
    </dgm:pt>
    <dgm:pt modelId="{F39692F0-0963-44FD-99CA-46B95269FE6D}" type="sibTrans" cxnId="{0CB37F46-E9CC-4B1B-AC02-C4D46E987B75}">
      <dgm:prSet/>
      <dgm:spPr/>
      <dgm:t>
        <a:bodyPr/>
        <a:lstStyle/>
        <a:p>
          <a:endParaRPr lang="en-US"/>
        </a:p>
      </dgm:t>
    </dgm:pt>
    <dgm:pt modelId="{7CE676F7-F348-45E8-A029-52F6E8B490C0}">
      <dgm:prSet phldrT="[Text]" custT="1"/>
      <dgm:spPr/>
      <dgm:t>
        <a:bodyPr/>
        <a:lstStyle/>
        <a:p>
          <a:r>
            <a:rPr lang="en-US" sz="1100" b="1" dirty="0" smtClean="0"/>
            <a:t>CIR notifies GSA of collection and settlement information </a:t>
          </a:r>
          <a:endParaRPr lang="en-US" sz="1100" b="1" dirty="0"/>
        </a:p>
      </dgm:t>
    </dgm:pt>
    <dgm:pt modelId="{0D991D59-76C6-4CEA-A685-0F414EAB6A7F}" type="parTrans" cxnId="{F1C8ADD7-F908-438A-A03E-EBCF4C8F9C29}">
      <dgm:prSet/>
      <dgm:spPr/>
      <dgm:t>
        <a:bodyPr/>
        <a:lstStyle/>
        <a:p>
          <a:endParaRPr lang="en-US"/>
        </a:p>
      </dgm:t>
    </dgm:pt>
    <dgm:pt modelId="{FBD7D4AA-D2C1-46D1-A384-BB5E1FB1CBA9}" type="sibTrans" cxnId="{F1C8ADD7-F908-438A-A03E-EBCF4C8F9C29}">
      <dgm:prSet/>
      <dgm:spPr/>
      <dgm:t>
        <a:bodyPr/>
        <a:lstStyle/>
        <a:p>
          <a:endParaRPr lang="en-US"/>
        </a:p>
      </dgm:t>
    </dgm:pt>
    <dgm:pt modelId="{FAEF3FFB-3782-4F83-9AB7-139451CBF181}" type="pres">
      <dgm:prSet presAssocID="{0488F25D-9C85-4F81-AB7C-96E737F4EE22}" presName="CompostProcess" presStyleCnt="0">
        <dgm:presLayoutVars>
          <dgm:dir/>
          <dgm:resizeHandles val="exact"/>
        </dgm:presLayoutVars>
      </dgm:prSet>
      <dgm:spPr/>
    </dgm:pt>
    <dgm:pt modelId="{74A50C31-6DB3-46EE-8479-40F34D922903}" type="pres">
      <dgm:prSet presAssocID="{0488F25D-9C85-4F81-AB7C-96E737F4EE22}" presName="arrow" presStyleLbl="bgShp" presStyleIdx="0" presStyleCnt="1" custScaleX="117647" custLinFactNeighborX="6039" custLinFactNeighborY="39500"/>
      <dgm:spPr/>
      <dgm:t>
        <a:bodyPr/>
        <a:lstStyle/>
        <a:p>
          <a:endParaRPr lang="en-US"/>
        </a:p>
      </dgm:t>
    </dgm:pt>
    <dgm:pt modelId="{AFAC6B70-F534-43D3-9E93-5790F16C97A3}" type="pres">
      <dgm:prSet presAssocID="{0488F25D-9C85-4F81-AB7C-96E737F4EE22}" presName="linearProcess" presStyleCnt="0"/>
      <dgm:spPr/>
    </dgm:pt>
    <dgm:pt modelId="{49EC79F7-39F9-4A52-BC49-F0BEC7510557}" type="pres">
      <dgm:prSet presAssocID="{D202E7B8-32E7-4436-89C7-334B5AC0B27A}" presName="textNode" presStyleLbl="node1" presStyleIdx="0" presStyleCnt="3">
        <dgm:presLayoutVars>
          <dgm:bulletEnabled val="1"/>
        </dgm:presLayoutVars>
      </dgm:prSet>
      <dgm:spPr/>
      <dgm:t>
        <a:bodyPr/>
        <a:lstStyle/>
        <a:p>
          <a:endParaRPr lang="en-US"/>
        </a:p>
      </dgm:t>
    </dgm:pt>
    <dgm:pt modelId="{1ACCA3E1-358E-4551-81E3-BAB9ECB1A2E4}" type="pres">
      <dgm:prSet presAssocID="{A9D13ED2-F3D4-4EFB-83FB-CEE11249070C}" presName="sibTrans" presStyleCnt="0"/>
      <dgm:spPr/>
    </dgm:pt>
    <dgm:pt modelId="{AFF9FCDA-9402-47B0-B032-4A562C8E7FB7}" type="pres">
      <dgm:prSet presAssocID="{7F75C7E8-0606-4DAD-A2E1-3CBE6F7CB0FA}" presName="textNode" presStyleLbl="node1" presStyleIdx="1" presStyleCnt="3">
        <dgm:presLayoutVars>
          <dgm:bulletEnabled val="1"/>
        </dgm:presLayoutVars>
      </dgm:prSet>
      <dgm:spPr/>
      <dgm:t>
        <a:bodyPr/>
        <a:lstStyle/>
        <a:p>
          <a:endParaRPr lang="en-US"/>
        </a:p>
      </dgm:t>
    </dgm:pt>
    <dgm:pt modelId="{1A82D8AF-9869-4EF5-88DA-1C817060C0CC}" type="pres">
      <dgm:prSet presAssocID="{F39692F0-0963-44FD-99CA-46B95269FE6D}" presName="sibTrans" presStyleCnt="0"/>
      <dgm:spPr/>
    </dgm:pt>
    <dgm:pt modelId="{C27F04B5-528A-49D0-B593-2EE9C888D857}" type="pres">
      <dgm:prSet presAssocID="{7CE676F7-F348-45E8-A029-52F6E8B490C0}" presName="textNode" presStyleLbl="node1" presStyleIdx="2" presStyleCnt="3">
        <dgm:presLayoutVars>
          <dgm:bulletEnabled val="1"/>
        </dgm:presLayoutVars>
      </dgm:prSet>
      <dgm:spPr/>
      <dgm:t>
        <a:bodyPr/>
        <a:lstStyle/>
        <a:p>
          <a:endParaRPr lang="en-US"/>
        </a:p>
      </dgm:t>
    </dgm:pt>
  </dgm:ptLst>
  <dgm:cxnLst>
    <dgm:cxn modelId="{C3487A84-7A59-4766-91EC-C69BABAB8ED1}" type="presOf" srcId="{7CE676F7-F348-45E8-A029-52F6E8B490C0}" destId="{C27F04B5-528A-49D0-B593-2EE9C888D857}" srcOrd="0" destOrd="0" presId="urn:microsoft.com/office/officeart/2005/8/layout/hProcess9"/>
    <dgm:cxn modelId="{0CB37F46-E9CC-4B1B-AC02-C4D46E987B75}" srcId="{0488F25D-9C85-4F81-AB7C-96E737F4EE22}" destId="{7F75C7E8-0606-4DAD-A2E1-3CBE6F7CB0FA}" srcOrd="1" destOrd="0" parTransId="{4C38E4B1-055D-4E11-80C1-215F532C530C}" sibTransId="{F39692F0-0963-44FD-99CA-46B95269FE6D}"/>
    <dgm:cxn modelId="{F1C8ADD7-F908-438A-A03E-EBCF4C8F9C29}" srcId="{0488F25D-9C85-4F81-AB7C-96E737F4EE22}" destId="{7CE676F7-F348-45E8-A029-52F6E8B490C0}" srcOrd="2" destOrd="0" parTransId="{0D991D59-76C6-4CEA-A685-0F414EAB6A7F}" sibTransId="{FBD7D4AA-D2C1-46D1-A384-BB5E1FB1CBA9}"/>
    <dgm:cxn modelId="{20CA984A-1B0B-4D62-9A05-CFC9AC97039C}" srcId="{0488F25D-9C85-4F81-AB7C-96E737F4EE22}" destId="{D202E7B8-32E7-4436-89C7-334B5AC0B27A}" srcOrd="0" destOrd="0" parTransId="{140F644C-BB31-4501-A5CA-D454A62FFDF5}" sibTransId="{A9D13ED2-F3D4-4EFB-83FB-CEE11249070C}"/>
    <dgm:cxn modelId="{6B5D1D4C-61EC-4591-9215-91814460BF87}" type="presOf" srcId="{D202E7B8-32E7-4436-89C7-334B5AC0B27A}" destId="{49EC79F7-39F9-4A52-BC49-F0BEC7510557}" srcOrd="0" destOrd="0" presId="urn:microsoft.com/office/officeart/2005/8/layout/hProcess9"/>
    <dgm:cxn modelId="{D0A3ADA1-A0CB-41AE-BE61-F345FBD2B069}" type="presOf" srcId="{0488F25D-9C85-4F81-AB7C-96E737F4EE22}" destId="{FAEF3FFB-3782-4F83-9AB7-139451CBF181}" srcOrd="0" destOrd="0" presId="urn:microsoft.com/office/officeart/2005/8/layout/hProcess9"/>
    <dgm:cxn modelId="{3F707454-317A-4FB4-BCC0-04C865A50328}" type="presOf" srcId="{7F75C7E8-0606-4DAD-A2E1-3CBE6F7CB0FA}" destId="{AFF9FCDA-9402-47B0-B032-4A562C8E7FB7}" srcOrd="0" destOrd="0" presId="urn:microsoft.com/office/officeart/2005/8/layout/hProcess9"/>
    <dgm:cxn modelId="{861D399D-8016-492E-AAFE-122275E13F44}" type="presParOf" srcId="{FAEF3FFB-3782-4F83-9AB7-139451CBF181}" destId="{74A50C31-6DB3-46EE-8479-40F34D922903}" srcOrd="0" destOrd="0" presId="urn:microsoft.com/office/officeart/2005/8/layout/hProcess9"/>
    <dgm:cxn modelId="{B7CF2F6F-1C75-43CB-950C-EF5BBFBD657D}" type="presParOf" srcId="{FAEF3FFB-3782-4F83-9AB7-139451CBF181}" destId="{AFAC6B70-F534-43D3-9E93-5790F16C97A3}" srcOrd="1" destOrd="0" presId="urn:microsoft.com/office/officeart/2005/8/layout/hProcess9"/>
    <dgm:cxn modelId="{AB353C93-7CB9-4EE2-9F23-7BB922083ED2}" type="presParOf" srcId="{AFAC6B70-F534-43D3-9E93-5790F16C97A3}" destId="{49EC79F7-39F9-4A52-BC49-F0BEC7510557}" srcOrd="0" destOrd="0" presId="urn:microsoft.com/office/officeart/2005/8/layout/hProcess9"/>
    <dgm:cxn modelId="{91914B3A-FAFD-4581-8168-A3E11DB67CAC}" type="presParOf" srcId="{AFAC6B70-F534-43D3-9E93-5790F16C97A3}" destId="{1ACCA3E1-358E-4551-81E3-BAB9ECB1A2E4}" srcOrd="1" destOrd="0" presId="urn:microsoft.com/office/officeart/2005/8/layout/hProcess9"/>
    <dgm:cxn modelId="{D911F6FE-063A-4FF1-8748-4897686DD2F5}" type="presParOf" srcId="{AFAC6B70-F534-43D3-9E93-5790F16C97A3}" destId="{AFF9FCDA-9402-47B0-B032-4A562C8E7FB7}" srcOrd="2" destOrd="0" presId="urn:microsoft.com/office/officeart/2005/8/layout/hProcess9"/>
    <dgm:cxn modelId="{8CD8A410-7B2E-43A0-B502-2EB3F0061F89}" type="presParOf" srcId="{AFAC6B70-F534-43D3-9E93-5790F16C97A3}" destId="{1A82D8AF-9869-4EF5-88DA-1C817060C0CC}" srcOrd="3" destOrd="0" presId="urn:microsoft.com/office/officeart/2005/8/layout/hProcess9"/>
    <dgm:cxn modelId="{D70AE5ED-68B4-4695-A95F-A947507A1A4E}" type="presParOf" srcId="{AFAC6B70-F534-43D3-9E93-5790F16C97A3}" destId="{C27F04B5-528A-49D0-B593-2EE9C888D857}" srcOrd="4"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3E5B4D-7E3A-4FAB-A028-625F4423F8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96EB05E-E82C-4BD0-9B65-FBC1BC78BFB8}">
      <dgm:prSet phldrT="[Tex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400" b="1" dirty="0" smtClean="0">
              <a:solidFill>
                <a:schemeClr val="bg1"/>
              </a:solidFill>
            </a:rPr>
            <a:t>Agreement</a:t>
          </a:r>
          <a:endParaRPr lang="en-US" sz="1400" b="1" dirty="0">
            <a:solidFill>
              <a:schemeClr val="bg1"/>
            </a:solidFill>
          </a:endParaRPr>
        </a:p>
      </dgm:t>
    </dgm:pt>
    <dgm:pt modelId="{05EA4C5A-76FC-4654-A85D-2B224DD37F71}" type="parTrans" cxnId="{4367B83A-1E56-457F-8C1B-437715D72EBA}">
      <dgm:prSet/>
      <dgm:spPr/>
      <dgm:t>
        <a:bodyPr/>
        <a:lstStyle/>
        <a:p>
          <a:endParaRPr lang="en-US" sz="1100">
            <a:solidFill>
              <a:schemeClr val="tx1"/>
            </a:solidFill>
          </a:endParaRPr>
        </a:p>
      </dgm:t>
    </dgm:pt>
    <dgm:pt modelId="{1FFCEBCF-400A-45AC-8FC2-3099C0BE5B1E}" type="sibTrans" cxnId="{4367B83A-1E56-457F-8C1B-437715D72EBA}">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DCB06214-911A-4C7B-9ABD-0DAB978C7C7C}">
      <dgm:prSet phldrT="[Tex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400" b="1" dirty="0" smtClean="0">
              <a:solidFill>
                <a:schemeClr val="bg1"/>
              </a:solidFill>
            </a:rPr>
            <a:t>Record Pre-Billing Transactions</a:t>
          </a:r>
          <a:endParaRPr lang="en-US" sz="1400" b="1" dirty="0">
            <a:solidFill>
              <a:schemeClr val="bg1"/>
            </a:solidFill>
          </a:endParaRPr>
        </a:p>
      </dgm:t>
    </dgm:pt>
    <dgm:pt modelId="{45A7658E-2AAC-4B6F-96C5-058E7BF93DB2}" type="parTrans" cxnId="{EAE28D92-D8E5-4CE1-AAEC-05E9CA482014}">
      <dgm:prSet/>
      <dgm:spPr/>
      <dgm:t>
        <a:bodyPr/>
        <a:lstStyle/>
        <a:p>
          <a:endParaRPr lang="en-US"/>
        </a:p>
      </dgm:t>
    </dgm:pt>
    <dgm:pt modelId="{906E9CFE-1F6D-4ADB-A0F6-6F63C68A2601}" type="sibTrans" cxnId="{EAE28D92-D8E5-4CE1-AAEC-05E9CA482014}">
      <dgm:prSet>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0CCDD8BC-DFF2-41DC-A96C-325083F2E694}">
      <dgm:prSet phldrT="[Tex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400" b="1" dirty="0" smtClean="0">
              <a:solidFill>
                <a:schemeClr val="bg1"/>
              </a:solidFill>
            </a:rPr>
            <a:t>Receivable - Advance Offset</a:t>
          </a:r>
          <a:endParaRPr lang="en-US" sz="1400" b="1" dirty="0">
            <a:solidFill>
              <a:schemeClr val="bg1"/>
            </a:solidFill>
          </a:endParaRPr>
        </a:p>
      </dgm:t>
    </dgm:pt>
    <dgm:pt modelId="{D1A15131-AD0E-496C-AA11-3FB3D3BE5034}" type="parTrans" cxnId="{152071A5-3649-4B85-B4B7-AC99CB44A98B}">
      <dgm:prSet/>
      <dgm:spPr/>
      <dgm:t>
        <a:bodyPr/>
        <a:lstStyle/>
        <a:p>
          <a:endParaRPr lang="en-US"/>
        </a:p>
      </dgm:t>
    </dgm:pt>
    <dgm:pt modelId="{B5581C6A-87D0-411A-93D8-873F6FA6B2F4}" type="sibTrans" cxnId="{152071A5-3649-4B85-B4B7-AC99CB44A98B}">
      <dgm:prSet>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41C88E28-BA36-423B-8275-9295687351E1}" type="pres">
      <dgm:prSet presAssocID="{6C3E5B4D-7E3A-4FAB-A028-625F4423F857}" presName="diagram" presStyleCnt="0">
        <dgm:presLayoutVars>
          <dgm:dir/>
          <dgm:resizeHandles val="exact"/>
        </dgm:presLayoutVars>
      </dgm:prSet>
      <dgm:spPr/>
      <dgm:t>
        <a:bodyPr/>
        <a:lstStyle/>
        <a:p>
          <a:endParaRPr lang="en-US"/>
        </a:p>
      </dgm:t>
    </dgm:pt>
    <dgm:pt modelId="{1672B428-408F-4EE9-BC6B-47C5C0588079}" type="pres">
      <dgm:prSet presAssocID="{096EB05E-E82C-4BD0-9B65-FBC1BC78BFB8}" presName="node" presStyleLbl="node1" presStyleIdx="0" presStyleCnt="3" custScaleY="86073" custLinFactNeighborX="3773" custLinFactNeighborY="19">
        <dgm:presLayoutVars>
          <dgm:bulletEnabled val="1"/>
        </dgm:presLayoutVars>
      </dgm:prSet>
      <dgm:spPr>
        <a:prstGeom prst="roundRect">
          <a:avLst/>
        </a:prstGeom>
      </dgm:spPr>
      <dgm:t>
        <a:bodyPr/>
        <a:lstStyle/>
        <a:p>
          <a:endParaRPr lang="en-US"/>
        </a:p>
      </dgm:t>
    </dgm:pt>
    <dgm:pt modelId="{DECB5C80-22A2-486E-BC4C-4046C528C5BF}" type="pres">
      <dgm:prSet presAssocID="{1FFCEBCF-400A-45AC-8FC2-3099C0BE5B1E}" presName="sibTrans" presStyleLbl="sibTrans2D1" presStyleIdx="0" presStyleCnt="2"/>
      <dgm:spPr/>
      <dgm:t>
        <a:bodyPr/>
        <a:lstStyle/>
        <a:p>
          <a:endParaRPr lang="en-US"/>
        </a:p>
      </dgm:t>
    </dgm:pt>
    <dgm:pt modelId="{E508D122-CA87-4847-B998-BE54CBEF385F}" type="pres">
      <dgm:prSet presAssocID="{1FFCEBCF-400A-45AC-8FC2-3099C0BE5B1E}" presName="connectorText" presStyleLbl="sibTrans2D1" presStyleIdx="0" presStyleCnt="2"/>
      <dgm:spPr/>
      <dgm:t>
        <a:bodyPr/>
        <a:lstStyle/>
        <a:p>
          <a:endParaRPr lang="en-US"/>
        </a:p>
      </dgm:t>
    </dgm:pt>
    <dgm:pt modelId="{951EDCA7-884D-4B10-9A5A-88D6CBCDD637}" type="pres">
      <dgm:prSet presAssocID="{DCB06214-911A-4C7B-9ABD-0DAB978C7C7C}" presName="node" presStyleLbl="node1" presStyleIdx="1" presStyleCnt="3" custScaleY="86073" custLinFactNeighborX="3773" custLinFactNeighborY="19">
        <dgm:presLayoutVars>
          <dgm:bulletEnabled val="1"/>
        </dgm:presLayoutVars>
      </dgm:prSet>
      <dgm:spPr>
        <a:prstGeom prst="roundRect">
          <a:avLst/>
        </a:prstGeom>
      </dgm:spPr>
      <dgm:t>
        <a:bodyPr/>
        <a:lstStyle/>
        <a:p>
          <a:endParaRPr lang="en-US"/>
        </a:p>
      </dgm:t>
    </dgm:pt>
    <dgm:pt modelId="{CD03F46F-16A8-4662-87E1-6165A028C307}" type="pres">
      <dgm:prSet presAssocID="{906E9CFE-1F6D-4ADB-A0F6-6F63C68A2601}" presName="sibTrans" presStyleLbl="sibTrans2D1" presStyleIdx="1" presStyleCnt="2"/>
      <dgm:spPr/>
      <dgm:t>
        <a:bodyPr/>
        <a:lstStyle/>
        <a:p>
          <a:endParaRPr lang="en-US"/>
        </a:p>
      </dgm:t>
    </dgm:pt>
    <dgm:pt modelId="{5C74E7AC-7F7E-4559-A1AD-77406891ED74}" type="pres">
      <dgm:prSet presAssocID="{906E9CFE-1F6D-4ADB-A0F6-6F63C68A2601}" presName="connectorText" presStyleLbl="sibTrans2D1" presStyleIdx="1" presStyleCnt="2"/>
      <dgm:spPr/>
      <dgm:t>
        <a:bodyPr/>
        <a:lstStyle/>
        <a:p>
          <a:endParaRPr lang="en-US"/>
        </a:p>
      </dgm:t>
    </dgm:pt>
    <dgm:pt modelId="{8063028E-A164-4233-B8CC-BD977D7EE51B}" type="pres">
      <dgm:prSet presAssocID="{0CCDD8BC-DFF2-41DC-A96C-325083F2E694}" presName="node" presStyleLbl="node1" presStyleIdx="2" presStyleCnt="3" custScaleY="86073">
        <dgm:presLayoutVars>
          <dgm:bulletEnabled val="1"/>
        </dgm:presLayoutVars>
      </dgm:prSet>
      <dgm:spPr>
        <a:prstGeom prst="roundRect">
          <a:avLst/>
        </a:prstGeom>
      </dgm:spPr>
      <dgm:t>
        <a:bodyPr/>
        <a:lstStyle/>
        <a:p>
          <a:endParaRPr lang="en-US"/>
        </a:p>
      </dgm:t>
    </dgm:pt>
  </dgm:ptLst>
  <dgm:cxnLst>
    <dgm:cxn modelId="{D0131E6D-88FC-4CDD-AC29-242DFBC98EB3}" type="presOf" srcId="{906E9CFE-1F6D-4ADB-A0F6-6F63C68A2601}" destId="{5C74E7AC-7F7E-4559-A1AD-77406891ED74}" srcOrd="1" destOrd="0" presId="urn:microsoft.com/office/officeart/2005/8/layout/process5"/>
    <dgm:cxn modelId="{03E4E207-5BD2-4D43-9D51-E878DF294FB0}" type="presOf" srcId="{1FFCEBCF-400A-45AC-8FC2-3099C0BE5B1E}" destId="{E508D122-CA87-4847-B998-BE54CBEF385F}" srcOrd="1" destOrd="0" presId="urn:microsoft.com/office/officeart/2005/8/layout/process5"/>
    <dgm:cxn modelId="{EAE28D92-D8E5-4CE1-AAEC-05E9CA482014}" srcId="{6C3E5B4D-7E3A-4FAB-A028-625F4423F857}" destId="{DCB06214-911A-4C7B-9ABD-0DAB978C7C7C}" srcOrd="1" destOrd="0" parTransId="{45A7658E-2AAC-4B6F-96C5-058E7BF93DB2}" sibTransId="{906E9CFE-1F6D-4ADB-A0F6-6F63C68A2601}"/>
    <dgm:cxn modelId="{C916B78E-8EE0-460C-B8AE-BC400C2666BD}" type="presOf" srcId="{6C3E5B4D-7E3A-4FAB-A028-625F4423F857}" destId="{41C88E28-BA36-423B-8275-9295687351E1}" srcOrd="0" destOrd="0" presId="urn:microsoft.com/office/officeart/2005/8/layout/process5"/>
    <dgm:cxn modelId="{6AFD6798-5CCA-4667-A753-DE41E60BE42A}" type="presOf" srcId="{096EB05E-E82C-4BD0-9B65-FBC1BC78BFB8}" destId="{1672B428-408F-4EE9-BC6B-47C5C0588079}" srcOrd="0" destOrd="0" presId="urn:microsoft.com/office/officeart/2005/8/layout/process5"/>
    <dgm:cxn modelId="{152071A5-3649-4B85-B4B7-AC99CB44A98B}" srcId="{6C3E5B4D-7E3A-4FAB-A028-625F4423F857}" destId="{0CCDD8BC-DFF2-41DC-A96C-325083F2E694}" srcOrd="2" destOrd="0" parTransId="{D1A15131-AD0E-496C-AA11-3FB3D3BE5034}" sibTransId="{B5581C6A-87D0-411A-93D8-873F6FA6B2F4}"/>
    <dgm:cxn modelId="{A36F926A-CE8E-4A99-AA94-D5003BA27994}" type="presOf" srcId="{DCB06214-911A-4C7B-9ABD-0DAB978C7C7C}" destId="{951EDCA7-884D-4B10-9A5A-88D6CBCDD637}" srcOrd="0" destOrd="0" presId="urn:microsoft.com/office/officeart/2005/8/layout/process5"/>
    <dgm:cxn modelId="{769D02DC-12F8-4CD3-9B73-1326E65566D1}" type="presOf" srcId="{1FFCEBCF-400A-45AC-8FC2-3099C0BE5B1E}" destId="{DECB5C80-22A2-486E-BC4C-4046C528C5BF}" srcOrd="0" destOrd="0" presId="urn:microsoft.com/office/officeart/2005/8/layout/process5"/>
    <dgm:cxn modelId="{5689D479-35A8-44DE-8A3E-3EB0572F8771}" type="presOf" srcId="{906E9CFE-1F6D-4ADB-A0F6-6F63C68A2601}" destId="{CD03F46F-16A8-4662-87E1-6165A028C307}" srcOrd="0" destOrd="0" presId="urn:microsoft.com/office/officeart/2005/8/layout/process5"/>
    <dgm:cxn modelId="{FA591FC3-CE3A-40EE-A8D3-01C13BFF06FA}" type="presOf" srcId="{0CCDD8BC-DFF2-41DC-A96C-325083F2E694}" destId="{8063028E-A164-4233-B8CC-BD977D7EE51B}" srcOrd="0" destOrd="0" presId="urn:microsoft.com/office/officeart/2005/8/layout/process5"/>
    <dgm:cxn modelId="{4367B83A-1E56-457F-8C1B-437715D72EBA}" srcId="{6C3E5B4D-7E3A-4FAB-A028-625F4423F857}" destId="{096EB05E-E82C-4BD0-9B65-FBC1BC78BFB8}" srcOrd="0" destOrd="0" parTransId="{05EA4C5A-76FC-4654-A85D-2B224DD37F71}" sibTransId="{1FFCEBCF-400A-45AC-8FC2-3099C0BE5B1E}"/>
    <dgm:cxn modelId="{616E3986-AAB4-4021-AD3A-C2CDB912C656}" type="presParOf" srcId="{41C88E28-BA36-423B-8275-9295687351E1}" destId="{1672B428-408F-4EE9-BC6B-47C5C0588079}" srcOrd="0" destOrd="0" presId="urn:microsoft.com/office/officeart/2005/8/layout/process5"/>
    <dgm:cxn modelId="{DF2F980E-D116-4FC1-8EDA-3045A7103CF1}" type="presParOf" srcId="{41C88E28-BA36-423B-8275-9295687351E1}" destId="{DECB5C80-22A2-486E-BC4C-4046C528C5BF}" srcOrd="1" destOrd="0" presId="urn:microsoft.com/office/officeart/2005/8/layout/process5"/>
    <dgm:cxn modelId="{B374435E-1978-4EF5-B24D-CA8DCE50C854}" type="presParOf" srcId="{DECB5C80-22A2-486E-BC4C-4046C528C5BF}" destId="{E508D122-CA87-4847-B998-BE54CBEF385F}" srcOrd="0" destOrd="0" presId="urn:microsoft.com/office/officeart/2005/8/layout/process5"/>
    <dgm:cxn modelId="{1F7CFD2F-FE58-4054-A365-1327F67E3E9E}" type="presParOf" srcId="{41C88E28-BA36-423B-8275-9295687351E1}" destId="{951EDCA7-884D-4B10-9A5A-88D6CBCDD637}" srcOrd="2" destOrd="0" presId="urn:microsoft.com/office/officeart/2005/8/layout/process5"/>
    <dgm:cxn modelId="{21298C01-3E3A-4E8C-87A8-65A345158DAB}" type="presParOf" srcId="{41C88E28-BA36-423B-8275-9295687351E1}" destId="{CD03F46F-16A8-4662-87E1-6165A028C307}" srcOrd="3" destOrd="0" presId="urn:microsoft.com/office/officeart/2005/8/layout/process5"/>
    <dgm:cxn modelId="{6EB6479D-F65C-4AAB-903A-B12A189F1CE7}" type="presParOf" srcId="{CD03F46F-16A8-4662-87E1-6165A028C307}" destId="{5C74E7AC-7F7E-4559-A1AD-77406891ED74}" srcOrd="0" destOrd="0" presId="urn:microsoft.com/office/officeart/2005/8/layout/process5"/>
    <dgm:cxn modelId="{F45352CB-3413-4551-B236-F5E35C41B37A}" type="presParOf" srcId="{41C88E28-BA36-423B-8275-9295687351E1}" destId="{8063028E-A164-4233-B8CC-BD977D7EE51B}" srcOrd="4" destOrd="0" presId="urn:microsoft.com/office/officeart/2005/8/layout/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0FB974-C474-48EE-83BD-AA342D340DDB}" type="doc">
      <dgm:prSet loTypeId="urn:microsoft.com/office/officeart/2005/8/layout/process3" loCatId="process" qsTypeId="urn:microsoft.com/office/officeart/2005/8/quickstyle/simple1" qsCatId="simple" csTypeId="urn:microsoft.com/office/officeart/2005/8/colors/accent2_2" csCatId="accent2" phldr="1"/>
      <dgm:spPr/>
      <dgm:t>
        <a:bodyPr/>
        <a:lstStyle/>
        <a:p>
          <a:endParaRPr lang="en-US"/>
        </a:p>
      </dgm:t>
    </dgm:pt>
    <dgm:pt modelId="{76C08512-DBAB-4913-8E55-AE06AADC7ED8}">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b="1" dirty="0" smtClean="0">
              <a:effectLst>
                <a:outerShdw blurRad="50800" dist="38100" algn="l" rotWithShape="0">
                  <a:prstClr val="black">
                    <a:alpha val="40000"/>
                  </a:prstClr>
                </a:outerShdw>
              </a:effectLst>
            </a:rPr>
            <a:t>Customer</a:t>
          </a:r>
          <a:endParaRPr lang="en-US" sz="1400" b="1" dirty="0">
            <a:effectLst>
              <a:outerShdw blurRad="50800" dist="38100" algn="l" rotWithShape="0">
                <a:prstClr val="black">
                  <a:alpha val="40000"/>
                </a:prstClr>
              </a:outerShdw>
            </a:effectLst>
          </a:endParaRPr>
        </a:p>
      </dgm:t>
    </dgm:pt>
    <dgm:pt modelId="{93DE7DF9-DA73-4B23-BDEB-41E8E2BF714B}" type="parTrans" cxnId="{F3D498EA-C185-4AD9-A565-039401646E8B}">
      <dgm:prSet/>
      <dgm:spPr/>
      <dgm:t>
        <a:bodyPr/>
        <a:lstStyle/>
        <a:p>
          <a:endParaRPr lang="en-US"/>
        </a:p>
      </dgm:t>
    </dgm:pt>
    <dgm:pt modelId="{DEAE00F4-FAC2-4BB7-B733-32FAC01B694A}" type="sibTrans" cxnId="{F3D498EA-C185-4AD9-A565-039401646E8B}">
      <dgm:prSet/>
      <dgm:spPr/>
      <dgm:t>
        <a:bodyPr/>
        <a:lstStyle/>
        <a:p>
          <a:endParaRPr lang="en-US"/>
        </a:p>
      </dgm:t>
    </dgm:pt>
    <dgm:pt modelId="{A4170854-AEB7-4615-99C9-802EBAC4AD4D}">
      <dgm:prSet phldrT="[Text]" custT="1"/>
      <dgm:spPr>
        <a:solidFill>
          <a:schemeClr val="accent2">
            <a:lumMod val="20000"/>
            <a:lumOff val="80000"/>
            <a:alpha val="90000"/>
          </a:schemeClr>
        </a:solidFill>
      </dgm:spPr>
      <dgm:t>
        <a:bodyPr/>
        <a:lstStyle/>
        <a:p>
          <a:r>
            <a:rPr lang="en-US" sz="1100" dirty="0" smtClean="0"/>
            <a:t>Notifies Credit Card Bank of the chargeback</a:t>
          </a:r>
          <a:endParaRPr lang="en-US" sz="1100" dirty="0"/>
        </a:p>
      </dgm:t>
    </dgm:pt>
    <dgm:pt modelId="{BD687C80-D37B-4114-83B6-49291C4970FF}" type="parTrans" cxnId="{F9166379-9E96-4E91-9811-DD68D1B307FE}">
      <dgm:prSet/>
      <dgm:spPr/>
      <dgm:t>
        <a:bodyPr/>
        <a:lstStyle/>
        <a:p>
          <a:endParaRPr lang="en-US"/>
        </a:p>
      </dgm:t>
    </dgm:pt>
    <dgm:pt modelId="{33E95E24-6C82-4DCF-B648-B66281E2D058}" type="sibTrans" cxnId="{F9166379-9E96-4E91-9811-DD68D1B307FE}">
      <dgm:prSet/>
      <dgm:spPr/>
      <dgm:t>
        <a:bodyPr/>
        <a:lstStyle/>
        <a:p>
          <a:endParaRPr lang="en-US"/>
        </a:p>
      </dgm:t>
    </dgm:pt>
    <dgm:pt modelId="{214585BC-DB17-4BB2-B9DD-C17C5AFA4AEB}">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b="1" dirty="0" smtClean="0">
              <a:effectLst>
                <a:outerShdw blurRad="50800" dist="38100" algn="l" rotWithShape="0">
                  <a:prstClr val="black">
                    <a:alpha val="40000"/>
                  </a:prstClr>
                </a:outerShdw>
              </a:effectLst>
            </a:rPr>
            <a:t>Credit Card Bank</a:t>
          </a:r>
          <a:endParaRPr lang="en-US" sz="1400" b="1" dirty="0">
            <a:effectLst>
              <a:outerShdw blurRad="50800" dist="38100" algn="l" rotWithShape="0">
                <a:prstClr val="black">
                  <a:alpha val="40000"/>
                </a:prstClr>
              </a:outerShdw>
            </a:effectLst>
          </a:endParaRPr>
        </a:p>
      </dgm:t>
    </dgm:pt>
    <dgm:pt modelId="{1F1E9892-531D-484B-B536-9A6E7200EA71}" type="parTrans" cxnId="{FDBA3AD4-4AE2-4D74-A0E0-CE54FC1C43BA}">
      <dgm:prSet/>
      <dgm:spPr/>
      <dgm:t>
        <a:bodyPr/>
        <a:lstStyle/>
        <a:p>
          <a:endParaRPr lang="en-US"/>
        </a:p>
      </dgm:t>
    </dgm:pt>
    <dgm:pt modelId="{6311D976-F988-4D17-A6AD-CA93485D5006}" type="sibTrans" cxnId="{FDBA3AD4-4AE2-4D74-A0E0-CE54FC1C43BA}">
      <dgm:prSet/>
      <dgm:spPr/>
      <dgm:t>
        <a:bodyPr/>
        <a:lstStyle/>
        <a:p>
          <a:endParaRPr lang="en-US"/>
        </a:p>
      </dgm:t>
    </dgm:pt>
    <dgm:pt modelId="{E4F8F3FE-395D-4BAA-82A3-B979C6431D39}">
      <dgm:prSet phldrT="[Text]" custT="1"/>
      <dgm:spPr>
        <a:solidFill>
          <a:schemeClr val="accent2">
            <a:lumMod val="20000"/>
            <a:lumOff val="80000"/>
            <a:alpha val="90000"/>
          </a:schemeClr>
        </a:solidFill>
      </dgm:spPr>
      <dgm:t>
        <a:bodyPr/>
        <a:lstStyle/>
        <a:p>
          <a:r>
            <a:rPr lang="en-US" sz="1100" dirty="0" smtClean="0"/>
            <a:t>Determines chargeback to be valid; notifies settlement agent</a:t>
          </a:r>
          <a:endParaRPr lang="en-US" sz="1100" dirty="0"/>
        </a:p>
      </dgm:t>
    </dgm:pt>
    <dgm:pt modelId="{C1CAE690-9C43-4E30-98BE-EFA61AE346B1}" type="parTrans" cxnId="{FFA5BAA2-959B-4495-A221-49C66909C412}">
      <dgm:prSet/>
      <dgm:spPr/>
      <dgm:t>
        <a:bodyPr/>
        <a:lstStyle/>
        <a:p>
          <a:endParaRPr lang="en-US"/>
        </a:p>
      </dgm:t>
    </dgm:pt>
    <dgm:pt modelId="{E6AED1D1-5CE4-4623-842A-5E9C33E64032}" type="sibTrans" cxnId="{FFA5BAA2-959B-4495-A221-49C66909C412}">
      <dgm:prSet/>
      <dgm:spPr/>
      <dgm:t>
        <a:bodyPr/>
        <a:lstStyle/>
        <a:p>
          <a:endParaRPr lang="en-US"/>
        </a:p>
      </dgm:t>
    </dgm:pt>
    <dgm:pt modelId="{159C182F-6BDA-41CA-8DED-AC88F34D5B9A}">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b="1" dirty="0" smtClean="0">
              <a:effectLst>
                <a:outerShdw blurRad="50800" dist="38100" algn="l" rotWithShape="0">
                  <a:prstClr val="black">
                    <a:alpha val="40000"/>
                  </a:prstClr>
                </a:outerShdw>
              </a:effectLst>
            </a:rPr>
            <a:t>Vantiv</a:t>
          </a:r>
          <a:endParaRPr lang="en-US" sz="1400" b="1" dirty="0">
            <a:effectLst>
              <a:outerShdw blurRad="50800" dist="38100" algn="l" rotWithShape="0">
                <a:prstClr val="black">
                  <a:alpha val="40000"/>
                </a:prstClr>
              </a:outerShdw>
            </a:effectLst>
          </a:endParaRPr>
        </a:p>
      </dgm:t>
    </dgm:pt>
    <dgm:pt modelId="{A315A7F7-9592-4D2E-9E80-A7FAD90DEC7A}" type="parTrans" cxnId="{7FEE3100-1127-4720-8C6A-6814CC9BDABA}">
      <dgm:prSet/>
      <dgm:spPr/>
      <dgm:t>
        <a:bodyPr/>
        <a:lstStyle/>
        <a:p>
          <a:endParaRPr lang="en-US"/>
        </a:p>
      </dgm:t>
    </dgm:pt>
    <dgm:pt modelId="{88BAA6F1-A7BF-4EB7-AE2C-7F5C77495FE0}" type="sibTrans" cxnId="{7FEE3100-1127-4720-8C6A-6814CC9BDABA}">
      <dgm:prSet/>
      <dgm:spPr/>
      <dgm:t>
        <a:bodyPr/>
        <a:lstStyle/>
        <a:p>
          <a:endParaRPr lang="en-US"/>
        </a:p>
      </dgm:t>
    </dgm:pt>
    <dgm:pt modelId="{E124DC74-EAF0-4009-8827-A48623D44D79}">
      <dgm:prSet phldrT="[Text]" custT="1"/>
      <dgm:spPr>
        <a:solidFill>
          <a:schemeClr val="accent2">
            <a:lumMod val="20000"/>
            <a:lumOff val="80000"/>
            <a:alpha val="90000"/>
          </a:schemeClr>
        </a:solidFill>
      </dgm:spPr>
      <dgm:t>
        <a:bodyPr/>
        <a:lstStyle/>
        <a:p>
          <a:r>
            <a:rPr lang="en-US" sz="1100" dirty="0" smtClean="0"/>
            <a:t>Sends chargeback settlement info to CIR</a:t>
          </a:r>
          <a:endParaRPr lang="en-US" sz="1100" dirty="0"/>
        </a:p>
      </dgm:t>
    </dgm:pt>
    <dgm:pt modelId="{72236E49-E2B1-4822-B964-92B8A561C9DE}" type="parTrans" cxnId="{455028CA-840A-4B92-B557-4E79724AB995}">
      <dgm:prSet/>
      <dgm:spPr/>
      <dgm:t>
        <a:bodyPr/>
        <a:lstStyle/>
        <a:p>
          <a:endParaRPr lang="en-US"/>
        </a:p>
      </dgm:t>
    </dgm:pt>
    <dgm:pt modelId="{8CC1CF5C-D029-44A3-A5D5-F4A5F3AB30B7}" type="sibTrans" cxnId="{455028CA-840A-4B92-B557-4E79724AB995}">
      <dgm:prSet/>
      <dgm:spPr/>
      <dgm:t>
        <a:bodyPr/>
        <a:lstStyle/>
        <a:p>
          <a:endParaRPr lang="en-US"/>
        </a:p>
      </dgm:t>
    </dgm:pt>
    <dgm:pt modelId="{41C76829-4254-4EFC-AA7E-B06E36F41573}">
      <dgm:prSet phldrT="[Text]" custT="1"/>
      <dgm:spPr>
        <a:solidFill>
          <a:schemeClr val="accent2">
            <a:lumMod val="20000"/>
            <a:lumOff val="80000"/>
            <a:alpha val="90000"/>
          </a:schemeClr>
        </a:solidFill>
      </dgm:spPr>
      <dgm:t>
        <a:bodyPr/>
        <a:lstStyle/>
        <a:p>
          <a:r>
            <a:rPr lang="en-US" sz="1100" dirty="0" smtClean="0"/>
            <a:t>CIR Inbound/Detail create Debit Voucher (reopens BD – Unbilled)</a:t>
          </a:r>
          <a:endParaRPr lang="en-US" sz="1100" dirty="0"/>
        </a:p>
      </dgm:t>
    </dgm:pt>
    <dgm:pt modelId="{CD6DEA79-8CEF-40BA-AC72-12A0C78CE549}" type="parTrans" cxnId="{18900CAA-B50E-4D3A-95E6-FCCBEBF761F2}">
      <dgm:prSet/>
      <dgm:spPr/>
      <dgm:t>
        <a:bodyPr/>
        <a:lstStyle/>
        <a:p>
          <a:endParaRPr lang="en-US"/>
        </a:p>
      </dgm:t>
    </dgm:pt>
    <dgm:pt modelId="{67ACC5A7-ED97-4713-BFB1-D6122C4B4439}" type="sibTrans" cxnId="{18900CAA-B50E-4D3A-95E6-FCCBEBF761F2}">
      <dgm:prSet/>
      <dgm:spPr/>
      <dgm:t>
        <a:bodyPr/>
        <a:lstStyle/>
        <a:p>
          <a:endParaRPr lang="en-US"/>
        </a:p>
      </dgm:t>
    </dgm:pt>
    <dgm:pt modelId="{6F72CCA5-7705-47DA-9B8D-A11967A4B9F5}">
      <dgm:prSet phldrT="[Text]" custT="1"/>
      <dgm:spPr>
        <a:solidFill>
          <a:schemeClr val="accent2">
            <a:lumMod val="20000"/>
            <a:lumOff val="80000"/>
            <a:alpha val="90000"/>
          </a:schemeClr>
        </a:solidFill>
      </dgm:spPr>
      <dgm:t>
        <a:bodyPr/>
        <a:lstStyle/>
        <a:p>
          <a:r>
            <a:rPr lang="en-US" sz="1100" dirty="0" smtClean="0"/>
            <a:t>Transmits chargeback info to GSA via XML file</a:t>
          </a:r>
          <a:endParaRPr lang="en-US" sz="1100" dirty="0"/>
        </a:p>
      </dgm:t>
    </dgm:pt>
    <dgm:pt modelId="{64C048A8-E2F8-45C1-B552-44B1211AEE35}" type="parTrans" cxnId="{45A596A8-DB53-49BF-856F-8EF741DA8C5C}">
      <dgm:prSet/>
      <dgm:spPr/>
      <dgm:t>
        <a:bodyPr/>
        <a:lstStyle/>
        <a:p>
          <a:endParaRPr lang="en-US"/>
        </a:p>
      </dgm:t>
    </dgm:pt>
    <dgm:pt modelId="{B85BA51A-0772-406E-B761-4E50BB841A1D}" type="sibTrans" cxnId="{45A596A8-DB53-49BF-856F-8EF741DA8C5C}">
      <dgm:prSet/>
      <dgm:spPr/>
      <dgm:t>
        <a:bodyPr/>
        <a:lstStyle/>
        <a:p>
          <a:endParaRPr lang="en-US"/>
        </a:p>
      </dgm:t>
    </dgm:pt>
    <dgm:pt modelId="{96BCFBB5-3456-46E7-A88D-E10BE68C2309}">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b="1" dirty="0" smtClean="0">
              <a:effectLst>
                <a:outerShdw blurRad="50800" dist="38100" algn="l" rotWithShape="0">
                  <a:prstClr val="black">
                    <a:alpha val="40000"/>
                  </a:prstClr>
                </a:outerShdw>
              </a:effectLst>
            </a:rPr>
            <a:t>Pegasys</a:t>
          </a:r>
          <a:endParaRPr lang="en-US" sz="1400" b="1" dirty="0">
            <a:effectLst>
              <a:outerShdw blurRad="50800" dist="38100" algn="l" rotWithShape="0">
                <a:prstClr val="black">
                  <a:alpha val="40000"/>
                </a:prstClr>
              </a:outerShdw>
            </a:effectLst>
          </a:endParaRPr>
        </a:p>
      </dgm:t>
    </dgm:pt>
    <dgm:pt modelId="{4252600A-0356-4E95-962D-638607C109D3}" type="parTrans" cxnId="{14B05946-42B9-40DD-922C-73D198EBA52C}">
      <dgm:prSet/>
      <dgm:spPr/>
      <dgm:t>
        <a:bodyPr/>
        <a:lstStyle/>
        <a:p>
          <a:endParaRPr lang="en-US"/>
        </a:p>
      </dgm:t>
    </dgm:pt>
    <dgm:pt modelId="{0D4DB751-AACC-4B03-B41F-5D43230F1E36}" type="sibTrans" cxnId="{14B05946-42B9-40DD-922C-73D198EBA52C}">
      <dgm:prSet/>
      <dgm:spPr/>
      <dgm:t>
        <a:bodyPr/>
        <a:lstStyle/>
        <a:p>
          <a:endParaRPr lang="en-US"/>
        </a:p>
      </dgm:t>
    </dgm:pt>
    <dgm:pt modelId="{94C3ED99-8B0D-44C5-A5A0-813FC1D0C1CD}">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b="1" dirty="0" smtClean="0">
              <a:effectLst>
                <a:outerShdw blurRad="50800" dist="38100" algn="l" rotWithShape="0">
                  <a:prstClr val="black">
                    <a:alpha val="40000"/>
                  </a:prstClr>
                </a:outerShdw>
              </a:effectLst>
            </a:rPr>
            <a:t>CIR</a:t>
          </a:r>
          <a:endParaRPr lang="en-US" sz="1400" b="1" dirty="0">
            <a:effectLst>
              <a:outerShdw blurRad="50800" dist="38100" algn="l" rotWithShape="0">
                <a:prstClr val="black">
                  <a:alpha val="40000"/>
                </a:prstClr>
              </a:outerShdw>
            </a:effectLst>
          </a:endParaRPr>
        </a:p>
      </dgm:t>
    </dgm:pt>
    <dgm:pt modelId="{FE508498-F8C3-4EB9-881F-B46CC23B4B41}" type="parTrans" cxnId="{7253F000-5439-43AB-8E33-39F9AB454519}">
      <dgm:prSet/>
      <dgm:spPr/>
      <dgm:t>
        <a:bodyPr/>
        <a:lstStyle/>
        <a:p>
          <a:endParaRPr lang="en-US"/>
        </a:p>
      </dgm:t>
    </dgm:pt>
    <dgm:pt modelId="{6DD8FEA2-246A-48DB-AF7C-74CB34E2B80D}" type="sibTrans" cxnId="{7253F000-5439-43AB-8E33-39F9AB454519}">
      <dgm:prSet/>
      <dgm:spPr/>
      <dgm:t>
        <a:bodyPr/>
        <a:lstStyle/>
        <a:p>
          <a:endParaRPr lang="en-US"/>
        </a:p>
      </dgm:t>
    </dgm:pt>
    <dgm:pt modelId="{23DD3579-BA20-4970-98B3-F99C7F121122}" type="pres">
      <dgm:prSet presAssocID="{400FB974-C474-48EE-83BD-AA342D340DDB}" presName="linearFlow" presStyleCnt="0">
        <dgm:presLayoutVars>
          <dgm:dir/>
          <dgm:animLvl val="lvl"/>
          <dgm:resizeHandles val="exact"/>
        </dgm:presLayoutVars>
      </dgm:prSet>
      <dgm:spPr/>
      <dgm:t>
        <a:bodyPr/>
        <a:lstStyle/>
        <a:p>
          <a:endParaRPr lang="en-US"/>
        </a:p>
      </dgm:t>
    </dgm:pt>
    <dgm:pt modelId="{1DA991E3-A796-4A19-99A1-60770B105AB0}" type="pres">
      <dgm:prSet presAssocID="{76C08512-DBAB-4913-8E55-AE06AADC7ED8}" presName="composite" presStyleCnt="0"/>
      <dgm:spPr/>
    </dgm:pt>
    <dgm:pt modelId="{73C36DF8-22E6-499F-A088-55F526ADF6A0}" type="pres">
      <dgm:prSet presAssocID="{76C08512-DBAB-4913-8E55-AE06AADC7ED8}" presName="parTx" presStyleLbl="node1" presStyleIdx="0" presStyleCnt="5">
        <dgm:presLayoutVars>
          <dgm:chMax val="0"/>
          <dgm:chPref val="0"/>
          <dgm:bulletEnabled val="1"/>
        </dgm:presLayoutVars>
      </dgm:prSet>
      <dgm:spPr/>
      <dgm:t>
        <a:bodyPr/>
        <a:lstStyle/>
        <a:p>
          <a:endParaRPr lang="en-US"/>
        </a:p>
      </dgm:t>
    </dgm:pt>
    <dgm:pt modelId="{B1B2A573-AD63-42B7-BAA8-B86E2BEA5EBA}" type="pres">
      <dgm:prSet presAssocID="{76C08512-DBAB-4913-8E55-AE06AADC7ED8}" presName="parSh" presStyleLbl="node1" presStyleIdx="0" presStyleCnt="5" custScaleY="122415"/>
      <dgm:spPr/>
      <dgm:t>
        <a:bodyPr/>
        <a:lstStyle/>
        <a:p>
          <a:endParaRPr lang="en-US"/>
        </a:p>
      </dgm:t>
    </dgm:pt>
    <dgm:pt modelId="{C477E870-8346-4A1E-8D93-BAFD02F1B3B2}" type="pres">
      <dgm:prSet presAssocID="{76C08512-DBAB-4913-8E55-AE06AADC7ED8}" presName="desTx" presStyleLbl="fgAcc1" presStyleIdx="0" presStyleCnt="5" custScaleY="113832" custLinFactNeighborX="1073" custLinFactNeighborY="9726">
        <dgm:presLayoutVars>
          <dgm:bulletEnabled val="1"/>
        </dgm:presLayoutVars>
      </dgm:prSet>
      <dgm:spPr/>
      <dgm:t>
        <a:bodyPr/>
        <a:lstStyle/>
        <a:p>
          <a:endParaRPr lang="en-US"/>
        </a:p>
      </dgm:t>
    </dgm:pt>
    <dgm:pt modelId="{270BAEE8-7281-4FEB-9348-9A0D368D313B}" type="pres">
      <dgm:prSet presAssocID="{DEAE00F4-FAC2-4BB7-B733-32FAC01B694A}" presName="sibTrans" presStyleLbl="sibTrans2D1" presStyleIdx="0" presStyleCnt="4"/>
      <dgm:spPr/>
      <dgm:t>
        <a:bodyPr/>
        <a:lstStyle/>
        <a:p>
          <a:endParaRPr lang="en-US"/>
        </a:p>
      </dgm:t>
    </dgm:pt>
    <dgm:pt modelId="{22F24107-29E2-44FE-84CE-A983A0EBA53C}" type="pres">
      <dgm:prSet presAssocID="{DEAE00F4-FAC2-4BB7-B733-32FAC01B694A}" presName="connTx" presStyleLbl="sibTrans2D1" presStyleIdx="0" presStyleCnt="4"/>
      <dgm:spPr/>
      <dgm:t>
        <a:bodyPr/>
        <a:lstStyle/>
        <a:p>
          <a:endParaRPr lang="en-US"/>
        </a:p>
      </dgm:t>
    </dgm:pt>
    <dgm:pt modelId="{E4419BF9-E228-4D23-9C1F-C263D6BA1B97}" type="pres">
      <dgm:prSet presAssocID="{214585BC-DB17-4BB2-B9DD-C17C5AFA4AEB}" presName="composite" presStyleCnt="0"/>
      <dgm:spPr/>
    </dgm:pt>
    <dgm:pt modelId="{4CE76F89-9E2E-4E49-B203-2F36C255D0B9}" type="pres">
      <dgm:prSet presAssocID="{214585BC-DB17-4BB2-B9DD-C17C5AFA4AEB}" presName="parTx" presStyleLbl="node1" presStyleIdx="0" presStyleCnt="5">
        <dgm:presLayoutVars>
          <dgm:chMax val="0"/>
          <dgm:chPref val="0"/>
          <dgm:bulletEnabled val="1"/>
        </dgm:presLayoutVars>
      </dgm:prSet>
      <dgm:spPr/>
      <dgm:t>
        <a:bodyPr/>
        <a:lstStyle/>
        <a:p>
          <a:endParaRPr lang="en-US"/>
        </a:p>
      </dgm:t>
    </dgm:pt>
    <dgm:pt modelId="{60EB9A9A-8E38-4B13-B689-2F502383F7CF}" type="pres">
      <dgm:prSet presAssocID="{214585BC-DB17-4BB2-B9DD-C17C5AFA4AEB}" presName="parSh" presStyleLbl="node1" presStyleIdx="1" presStyleCnt="5" custScaleY="134866"/>
      <dgm:spPr/>
      <dgm:t>
        <a:bodyPr/>
        <a:lstStyle/>
        <a:p>
          <a:endParaRPr lang="en-US"/>
        </a:p>
      </dgm:t>
    </dgm:pt>
    <dgm:pt modelId="{BA2D4B92-7DC6-48CD-AD24-3F19437750A7}" type="pres">
      <dgm:prSet presAssocID="{214585BC-DB17-4BB2-B9DD-C17C5AFA4AEB}" presName="desTx" presStyleLbl="fgAcc1" presStyleIdx="1" presStyleCnt="5" custScaleY="110508" custLinFactNeighborX="-1073" custLinFactNeighborY="9726">
        <dgm:presLayoutVars>
          <dgm:bulletEnabled val="1"/>
        </dgm:presLayoutVars>
      </dgm:prSet>
      <dgm:spPr/>
      <dgm:t>
        <a:bodyPr/>
        <a:lstStyle/>
        <a:p>
          <a:endParaRPr lang="en-US"/>
        </a:p>
      </dgm:t>
    </dgm:pt>
    <dgm:pt modelId="{5D38DA8F-F834-438A-9421-1EBE18AFACF4}" type="pres">
      <dgm:prSet presAssocID="{6311D976-F988-4D17-A6AD-CA93485D5006}" presName="sibTrans" presStyleLbl="sibTrans2D1" presStyleIdx="1" presStyleCnt="4"/>
      <dgm:spPr/>
      <dgm:t>
        <a:bodyPr/>
        <a:lstStyle/>
        <a:p>
          <a:endParaRPr lang="en-US"/>
        </a:p>
      </dgm:t>
    </dgm:pt>
    <dgm:pt modelId="{A341DF4B-B244-4BD8-9CD4-F696F9974442}" type="pres">
      <dgm:prSet presAssocID="{6311D976-F988-4D17-A6AD-CA93485D5006}" presName="connTx" presStyleLbl="sibTrans2D1" presStyleIdx="1" presStyleCnt="4"/>
      <dgm:spPr/>
      <dgm:t>
        <a:bodyPr/>
        <a:lstStyle/>
        <a:p>
          <a:endParaRPr lang="en-US"/>
        </a:p>
      </dgm:t>
    </dgm:pt>
    <dgm:pt modelId="{73E6B23E-944E-4E9E-8E0D-5727AA5C291A}" type="pres">
      <dgm:prSet presAssocID="{159C182F-6BDA-41CA-8DED-AC88F34D5B9A}" presName="composite" presStyleCnt="0"/>
      <dgm:spPr/>
    </dgm:pt>
    <dgm:pt modelId="{7025A513-3561-4440-8726-C3F057C0A97B}" type="pres">
      <dgm:prSet presAssocID="{159C182F-6BDA-41CA-8DED-AC88F34D5B9A}" presName="parTx" presStyleLbl="node1" presStyleIdx="1" presStyleCnt="5">
        <dgm:presLayoutVars>
          <dgm:chMax val="0"/>
          <dgm:chPref val="0"/>
          <dgm:bulletEnabled val="1"/>
        </dgm:presLayoutVars>
      </dgm:prSet>
      <dgm:spPr/>
      <dgm:t>
        <a:bodyPr/>
        <a:lstStyle/>
        <a:p>
          <a:endParaRPr lang="en-US"/>
        </a:p>
      </dgm:t>
    </dgm:pt>
    <dgm:pt modelId="{DAC2E6E9-FBA6-4B78-BA9A-AE726A81BF99}" type="pres">
      <dgm:prSet presAssocID="{159C182F-6BDA-41CA-8DED-AC88F34D5B9A}" presName="parSh" presStyleLbl="node1" presStyleIdx="2" presStyleCnt="5" custScaleY="133651"/>
      <dgm:spPr/>
      <dgm:t>
        <a:bodyPr/>
        <a:lstStyle/>
        <a:p>
          <a:endParaRPr lang="en-US"/>
        </a:p>
      </dgm:t>
    </dgm:pt>
    <dgm:pt modelId="{C5FEF383-A8BB-4201-AADE-59D457A4ABE6}" type="pres">
      <dgm:prSet presAssocID="{159C182F-6BDA-41CA-8DED-AC88F34D5B9A}" presName="desTx" presStyleLbl="fgAcc1" presStyleIdx="2" presStyleCnt="5" custScaleY="110833" custLinFactNeighborY="9726">
        <dgm:presLayoutVars>
          <dgm:bulletEnabled val="1"/>
        </dgm:presLayoutVars>
      </dgm:prSet>
      <dgm:spPr/>
      <dgm:t>
        <a:bodyPr/>
        <a:lstStyle/>
        <a:p>
          <a:endParaRPr lang="en-US"/>
        </a:p>
      </dgm:t>
    </dgm:pt>
    <dgm:pt modelId="{6B02E992-BCB2-4F0F-BB7B-D64101207BE2}" type="pres">
      <dgm:prSet presAssocID="{88BAA6F1-A7BF-4EB7-AE2C-7F5C77495FE0}" presName="sibTrans" presStyleLbl="sibTrans2D1" presStyleIdx="2" presStyleCnt="4"/>
      <dgm:spPr/>
      <dgm:t>
        <a:bodyPr/>
        <a:lstStyle/>
        <a:p>
          <a:endParaRPr lang="en-US"/>
        </a:p>
      </dgm:t>
    </dgm:pt>
    <dgm:pt modelId="{94AA0692-1B0E-4592-82EC-558765310AA7}" type="pres">
      <dgm:prSet presAssocID="{88BAA6F1-A7BF-4EB7-AE2C-7F5C77495FE0}" presName="connTx" presStyleLbl="sibTrans2D1" presStyleIdx="2" presStyleCnt="4"/>
      <dgm:spPr/>
      <dgm:t>
        <a:bodyPr/>
        <a:lstStyle/>
        <a:p>
          <a:endParaRPr lang="en-US"/>
        </a:p>
      </dgm:t>
    </dgm:pt>
    <dgm:pt modelId="{BC3EE341-242A-41A9-A725-CA375F5E2C77}" type="pres">
      <dgm:prSet presAssocID="{94C3ED99-8B0D-44C5-A5A0-813FC1D0C1CD}" presName="composite" presStyleCnt="0"/>
      <dgm:spPr/>
    </dgm:pt>
    <dgm:pt modelId="{EA027B75-1CB4-4975-8D10-05AB1E04035F}" type="pres">
      <dgm:prSet presAssocID="{94C3ED99-8B0D-44C5-A5A0-813FC1D0C1CD}" presName="parTx" presStyleLbl="node1" presStyleIdx="2" presStyleCnt="5">
        <dgm:presLayoutVars>
          <dgm:chMax val="0"/>
          <dgm:chPref val="0"/>
          <dgm:bulletEnabled val="1"/>
        </dgm:presLayoutVars>
      </dgm:prSet>
      <dgm:spPr/>
      <dgm:t>
        <a:bodyPr/>
        <a:lstStyle/>
        <a:p>
          <a:endParaRPr lang="en-US"/>
        </a:p>
      </dgm:t>
    </dgm:pt>
    <dgm:pt modelId="{4A5E38F7-F2C6-42E8-861F-B5185620249D}" type="pres">
      <dgm:prSet presAssocID="{94C3ED99-8B0D-44C5-A5A0-813FC1D0C1CD}" presName="parSh" presStyleLbl="node1" presStyleIdx="3" presStyleCnt="5" custScaleY="121203"/>
      <dgm:spPr/>
      <dgm:t>
        <a:bodyPr/>
        <a:lstStyle/>
        <a:p>
          <a:endParaRPr lang="en-US"/>
        </a:p>
      </dgm:t>
    </dgm:pt>
    <dgm:pt modelId="{9546B8BF-5CE3-47EB-BE76-C3BCCADC2C6B}" type="pres">
      <dgm:prSet presAssocID="{94C3ED99-8B0D-44C5-A5A0-813FC1D0C1CD}" presName="desTx" presStyleLbl="fgAcc1" presStyleIdx="3" presStyleCnt="5" custScaleY="114155" custLinFactNeighborY="8645">
        <dgm:presLayoutVars>
          <dgm:bulletEnabled val="1"/>
        </dgm:presLayoutVars>
      </dgm:prSet>
      <dgm:spPr/>
      <dgm:t>
        <a:bodyPr/>
        <a:lstStyle/>
        <a:p>
          <a:endParaRPr lang="en-US"/>
        </a:p>
      </dgm:t>
    </dgm:pt>
    <dgm:pt modelId="{8BA865D8-0B2E-468D-A93D-2FF20CDB65B2}" type="pres">
      <dgm:prSet presAssocID="{6DD8FEA2-246A-48DB-AF7C-74CB34E2B80D}" presName="sibTrans" presStyleLbl="sibTrans2D1" presStyleIdx="3" presStyleCnt="4"/>
      <dgm:spPr/>
      <dgm:t>
        <a:bodyPr/>
        <a:lstStyle/>
        <a:p>
          <a:endParaRPr lang="en-US"/>
        </a:p>
      </dgm:t>
    </dgm:pt>
    <dgm:pt modelId="{D5DD22FF-DFDF-4855-9AD7-FB55457D08E9}" type="pres">
      <dgm:prSet presAssocID="{6DD8FEA2-246A-48DB-AF7C-74CB34E2B80D}" presName="connTx" presStyleLbl="sibTrans2D1" presStyleIdx="3" presStyleCnt="4"/>
      <dgm:spPr/>
      <dgm:t>
        <a:bodyPr/>
        <a:lstStyle/>
        <a:p>
          <a:endParaRPr lang="en-US"/>
        </a:p>
      </dgm:t>
    </dgm:pt>
    <dgm:pt modelId="{FE715CEA-E61F-4B80-A6F2-401DDEDA4C78}" type="pres">
      <dgm:prSet presAssocID="{96BCFBB5-3456-46E7-A88D-E10BE68C2309}" presName="composite" presStyleCnt="0"/>
      <dgm:spPr/>
    </dgm:pt>
    <dgm:pt modelId="{43F93F25-D2A8-4F3A-907F-298C711A8A0B}" type="pres">
      <dgm:prSet presAssocID="{96BCFBB5-3456-46E7-A88D-E10BE68C2309}" presName="parTx" presStyleLbl="node1" presStyleIdx="3" presStyleCnt="5">
        <dgm:presLayoutVars>
          <dgm:chMax val="0"/>
          <dgm:chPref val="0"/>
          <dgm:bulletEnabled val="1"/>
        </dgm:presLayoutVars>
      </dgm:prSet>
      <dgm:spPr/>
      <dgm:t>
        <a:bodyPr/>
        <a:lstStyle/>
        <a:p>
          <a:endParaRPr lang="en-US"/>
        </a:p>
      </dgm:t>
    </dgm:pt>
    <dgm:pt modelId="{E928B38F-13DD-494A-AD5C-8EE436F538E3}" type="pres">
      <dgm:prSet presAssocID="{96BCFBB5-3456-46E7-A88D-E10BE68C2309}" presName="parSh" presStyleLbl="node1" presStyleIdx="4" presStyleCnt="5" custScaleY="121203"/>
      <dgm:spPr/>
      <dgm:t>
        <a:bodyPr/>
        <a:lstStyle/>
        <a:p>
          <a:endParaRPr lang="en-US"/>
        </a:p>
      </dgm:t>
    </dgm:pt>
    <dgm:pt modelId="{E8078F02-9364-407F-8A66-CA62B616FE94}" type="pres">
      <dgm:prSet presAssocID="{96BCFBB5-3456-46E7-A88D-E10BE68C2309}" presName="desTx" presStyleLbl="fgAcc1" presStyleIdx="4" presStyleCnt="5" custScaleY="114155" custLinFactNeighborY="7565">
        <dgm:presLayoutVars>
          <dgm:bulletEnabled val="1"/>
        </dgm:presLayoutVars>
      </dgm:prSet>
      <dgm:spPr/>
      <dgm:t>
        <a:bodyPr/>
        <a:lstStyle/>
        <a:p>
          <a:endParaRPr lang="en-US"/>
        </a:p>
      </dgm:t>
    </dgm:pt>
  </dgm:ptLst>
  <dgm:cxnLst>
    <dgm:cxn modelId="{FCBDA5E5-7AFB-41AE-9521-7A1029B415EF}" type="presOf" srcId="{6DD8FEA2-246A-48DB-AF7C-74CB34E2B80D}" destId="{8BA865D8-0B2E-468D-A93D-2FF20CDB65B2}" srcOrd="0" destOrd="0" presId="urn:microsoft.com/office/officeart/2005/8/layout/process3"/>
    <dgm:cxn modelId="{F9166379-9E96-4E91-9811-DD68D1B307FE}" srcId="{76C08512-DBAB-4913-8E55-AE06AADC7ED8}" destId="{A4170854-AEB7-4615-99C9-802EBAC4AD4D}" srcOrd="0" destOrd="0" parTransId="{BD687C80-D37B-4114-83B6-49291C4970FF}" sibTransId="{33E95E24-6C82-4DCF-B648-B66281E2D058}"/>
    <dgm:cxn modelId="{8E16D5DE-1822-4AFE-A3B8-34D80207062C}" type="presOf" srcId="{E124DC74-EAF0-4009-8827-A48623D44D79}" destId="{C5FEF383-A8BB-4201-AADE-59D457A4ABE6}" srcOrd="0" destOrd="0" presId="urn:microsoft.com/office/officeart/2005/8/layout/process3"/>
    <dgm:cxn modelId="{85A9FAD2-B221-462C-A19C-5AB26F62970B}" type="presOf" srcId="{214585BC-DB17-4BB2-B9DD-C17C5AFA4AEB}" destId="{60EB9A9A-8E38-4B13-B689-2F502383F7CF}" srcOrd="1" destOrd="0" presId="urn:microsoft.com/office/officeart/2005/8/layout/process3"/>
    <dgm:cxn modelId="{C29FFFFC-2081-48EC-A604-B27A17501B6A}" type="presOf" srcId="{94C3ED99-8B0D-44C5-A5A0-813FC1D0C1CD}" destId="{EA027B75-1CB4-4975-8D10-05AB1E04035F}" srcOrd="0" destOrd="0" presId="urn:microsoft.com/office/officeart/2005/8/layout/process3"/>
    <dgm:cxn modelId="{FFA5BAA2-959B-4495-A221-49C66909C412}" srcId="{214585BC-DB17-4BB2-B9DD-C17C5AFA4AEB}" destId="{E4F8F3FE-395D-4BAA-82A3-B979C6431D39}" srcOrd="0" destOrd="0" parTransId="{C1CAE690-9C43-4E30-98BE-EFA61AE346B1}" sibTransId="{E6AED1D1-5CE4-4623-842A-5E9C33E64032}"/>
    <dgm:cxn modelId="{ADF482CE-68E5-49A5-9187-C6BAA5A10745}" type="presOf" srcId="{DEAE00F4-FAC2-4BB7-B733-32FAC01B694A}" destId="{22F24107-29E2-44FE-84CE-A983A0EBA53C}" srcOrd="1" destOrd="0" presId="urn:microsoft.com/office/officeart/2005/8/layout/process3"/>
    <dgm:cxn modelId="{FA7E4352-DB5F-4A17-9752-B86C8A8BC309}" type="presOf" srcId="{159C182F-6BDA-41CA-8DED-AC88F34D5B9A}" destId="{7025A513-3561-4440-8726-C3F057C0A97B}" srcOrd="0" destOrd="0" presId="urn:microsoft.com/office/officeart/2005/8/layout/process3"/>
    <dgm:cxn modelId="{D0A7A51C-2366-45C9-A15D-7565D4474C1C}" type="presOf" srcId="{88BAA6F1-A7BF-4EB7-AE2C-7F5C77495FE0}" destId="{94AA0692-1B0E-4592-82EC-558765310AA7}" srcOrd="1" destOrd="0" presId="urn:microsoft.com/office/officeart/2005/8/layout/process3"/>
    <dgm:cxn modelId="{E4278D49-9DF7-4402-8257-C6ABB0B9869B}" type="presOf" srcId="{6F72CCA5-7705-47DA-9B8D-A11967A4B9F5}" destId="{9546B8BF-5CE3-47EB-BE76-C3BCCADC2C6B}" srcOrd="0" destOrd="0" presId="urn:microsoft.com/office/officeart/2005/8/layout/process3"/>
    <dgm:cxn modelId="{18900CAA-B50E-4D3A-95E6-FCCBEBF761F2}" srcId="{96BCFBB5-3456-46E7-A88D-E10BE68C2309}" destId="{41C76829-4254-4EFC-AA7E-B06E36F41573}" srcOrd="0" destOrd="0" parTransId="{CD6DEA79-8CEF-40BA-AC72-12A0C78CE549}" sibTransId="{67ACC5A7-ED97-4713-BFB1-D6122C4B4439}"/>
    <dgm:cxn modelId="{339F233A-E94D-4800-B147-EC98B2A826DA}" type="presOf" srcId="{76C08512-DBAB-4913-8E55-AE06AADC7ED8}" destId="{73C36DF8-22E6-499F-A088-55F526ADF6A0}" srcOrd="0" destOrd="0" presId="urn:microsoft.com/office/officeart/2005/8/layout/process3"/>
    <dgm:cxn modelId="{7FEE3100-1127-4720-8C6A-6814CC9BDABA}" srcId="{400FB974-C474-48EE-83BD-AA342D340DDB}" destId="{159C182F-6BDA-41CA-8DED-AC88F34D5B9A}" srcOrd="2" destOrd="0" parTransId="{A315A7F7-9592-4D2E-9E80-A7FAD90DEC7A}" sibTransId="{88BAA6F1-A7BF-4EB7-AE2C-7F5C77495FE0}"/>
    <dgm:cxn modelId="{662A841F-F873-4818-A96E-E8D266BF40F4}" type="presOf" srcId="{96BCFBB5-3456-46E7-A88D-E10BE68C2309}" destId="{E928B38F-13DD-494A-AD5C-8EE436F538E3}" srcOrd="1" destOrd="0" presId="urn:microsoft.com/office/officeart/2005/8/layout/process3"/>
    <dgm:cxn modelId="{ABFEEA18-3FC9-4C64-B994-94E6A5DAF6FD}" type="presOf" srcId="{400FB974-C474-48EE-83BD-AA342D340DDB}" destId="{23DD3579-BA20-4970-98B3-F99C7F121122}" srcOrd="0" destOrd="0" presId="urn:microsoft.com/office/officeart/2005/8/layout/process3"/>
    <dgm:cxn modelId="{6640FEBA-854C-4E95-9A88-3EB6C16F083E}" type="presOf" srcId="{88BAA6F1-A7BF-4EB7-AE2C-7F5C77495FE0}" destId="{6B02E992-BCB2-4F0F-BB7B-D64101207BE2}" srcOrd="0" destOrd="0" presId="urn:microsoft.com/office/officeart/2005/8/layout/process3"/>
    <dgm:cxn modelId="{45A596A8-DB53-49BF-856F-8EF741DA8C5C}" srcId="{94C3ED99-8B0D-44C5-A5A0-813FC1D0C1CD}" destId="{6F72CCA5-7705-47DA-9B8D-A11967A4B9F5}" srcOrd="0" destOrd="0" parTransId="{64C048A8-E2F8-45C1-B552-44B1211AEE35}" sibTransId="{B85BA51A-0772-406E-B761-4E50BB841A1D}"/>
    <dgm:cxn modelId="{0818506F-B645-4021-8C7B-FBE336894E12}" type="presOf" srcId="{DEAE00F4-FAC2-4BB7-B733-32FAC01B694A}" destId="{270BAEE8-7281-4FEB-9348-9A0D368D313B}" srcOrd="0" destOrd="0" presId="urn:microsoft.com/office/officeart/2005/8/layout/process3"/>
    <dgm:cxn modelId="{33853F0A-BF03-4666-BF0C-E259BFA58CF1}" type="presOf" srcId="{6311D976-F988-4D17-A6AD-CA93485D5006}" destId="{A341DF4B-B244-4BD8-9CD4-F696F9974442}" srcOrd="1" destOrd="0" presId="urn:microsoft.com/office/officeart/2005/8/layout/process3"/>
    <dgm:cxn modelId="{5A8B2156-4CC3-4234-A639-D395229BBE7F}" type="presOf" srcId="{214585BC-DB17-4BB2-B9DD-C17C5AFA4AEB}" destId="{4CE76F89-9E2E-4E49-B203-2F36C255D0B9}" srcOrd="0" destOrd="0" presId="urn:microsoft.com/office/officeart/2005/8/layout/process3"/>
    <dgm:cxn modelId="{C37E641E-8022-4601-8B93-D43C3631121A}" type="presOf" srcId="{6311D976-F988-4D17-A6AD-CA93485D5006}" destId="{5D38DA8F-F834-438A-9421-1EBE18AFACF4}" srcOrd="0" destOrd="0" presId="urn:microsoft.com/office/officeart/2005/8/layout/process3"/>
    <dgm:cxn modelId="{03F5F7E5-4FCE-4763-95E0-A0D1BFC490FC}" type="presOf" srcId="{A4170854-AEB7-4615-99C9-802EBAC4AD4D}" destId="{C477E870-8346-4A1E-8D93-BAFD02F1B3B2}" srcOrd="0" destOrd="0" presId="urn:microsoft.com/office/officeart/2005/8/layout/process3"/>
    <dgm:cxn modelId="{3A12D2EB-8519-481E-9FC3-9E8D353F6F5F}" type="presOf" srcId="{96BCFBB5-3456-46E7-A88D-E10BE68C2309}" destId="{43F93F25-D2A8-4F3A-907F-298C711A8A0B}" srcOrd="0" destOrd="0" presId="urn:microsoft.com/office/officeart/2005/8/layout/process3"/>
    <dgm:cxn modelId="{506A7F87-1749-4F56-8E1E-010A286B759A}" type="presOf" srcId="{76C08512-DBAB-4913-8E55-AE06AADC7ED8}" destId="{B1B2A573-AD63-42B7-BAA8-B86E2BEA5EBA}" srcOrd="1" destOrd="0" presId="urn:microsoft.com/office/officeart/2005/8/layout/process3"/>
    <dgm:cxn modelId="{FDBA3AD4-4AE2-4D74-A0E0-CE54FC1C43BA}" srcId="{400FB974-C474-48EE-83BD-AA342D340DDB}" destId="{214585BC-DB17-4BB2-B9DD-C17C5AFA4AEB}" srcOrd="1" destOrd="0" parTransId="{1F1E9892-531D-484B-B536-9A6E7200EA71}" sibTransId="{6311D976-F988-4D17-A6AD-CA93485D5006}"/>
    <dgm:cxn modelId="{14B05946-42B9-40DD-922C-73D198EBA52C}" srcId="{400FB974-C474-48EE-83BD-AA342D340DDB}" destId="{96BCFBB5-3456-46E7-A88D-E10BE68C2309}" srcOrd="4" destOrd="0" parTransId="{4252600A-0356-4E95-962D-638607C109D3}" sibTransId="{0D4DB751-AACC-4B03-B41F-5D43230F1E36}"/>
    <dgm:cxn modelId="{78F31223-FCFA-4A6D-979E-ABD3ED70EE06}" type="presOf" srcId="{159C182F-6BDA-41CA-8DED-AC88F34D5B9A}" destId="{DAC2E6E9-FBA6-4B78-BA9A-AE726A81BF99}" srcOrd="1" destOrd="0" presId="urn:microsoft.com/office/officeart/2005/8/layout/process3"/>
    <dgm:cxn modelId="{642AD8B1-0146-4F80-85C4-189DA401195F}" type="presOf" srcId="{41C76829-4254-4EFC-AA7E-B06E36F41573}" destId="{E8078F02-9364-407F-8A66-CA62B616FE94}" srcOrd="0" destOrd="0" presId="urn:microsoft.com/office/officeart/2005/8/layout/process3"/>
    <dgm:cxn modelId="{BC24DEE8-274D-49B1-A7CC-34A8F1FB96E5}" type="presOf" srcId="{94C3ED99-8B0D-44C5-A5A0-813FC1D0C1CD}" destId="{4A5E38F7-F2C6-42E8-861F-B5185620249D}" srcOrd="1" destOrd="0" presId="urn:microsoft.com/office/officeart/2005/8/layout/process3"/>
    <dgm:cxn modelId="{F3D498EA-C185-4AD9-A565-039401646E8B}" srcId="{400FB974-C474-48EE-83BD-AA342D340DDB}" destId="{76C08512-DBAB-4913-8E55-AE06AADC7ED8}" srcOrd="0" destOrd="0" parTransId="{93DE7DF9-DA73-4B23-BDEB-41E8E2BF714B}" sibTransId="{DEAE00F4-FAC2-4BB7-B733-32FAC01B694A}"/>
    <dgm:cxn modelId="{455028CA-840A-4B92-B557-4E79724AB995}" srcId="{159C182F-6BDA-41CA-8DED-AC88F34D5B9A}" destId="{E124DC74-EAF0-4009-8827-A48623D44D79}" srcOrd="0" destOrd="0" parTransId="{72236E49-E2B1-4822-B964-92B8A561C9DE}" sibTransId="{8CC1CF5C-D029-44A3-A5D5-F4A5F3AB30B7}"/>
    <dgm:cxn modelId="{01C3B1B8-A47B-41F5-9746-57BE2BD6CE0B}" type="presOf" srcId="{6DD8FEA2-246A-48DB-AF7C-74CB34E2B80D}" destId="{D5DD22FF-DFDF-4855-9AD7-FB55457D08E9}" srcOrd="1" destOrd="0" presId="urn:microsoft.com/office/officeart/2005/8/layout/process3"/>
    <dgm:cxn modelId="{A3836EB9-4227-4696-9B40-4C8262BBA1B0}" type="presOf" srcId="{E4F8F3FE-395D-4BAA-82A3-B979C6431D39}" destId="{BA2D4B92-7DC6-48CD-AD24-3F19437750A7}" srcOrd="0" destOrd="0" presId="urn:microsoft.com/office/officeart/2005/8/layout/process3"/>
    <dgm:cxn modelId="{7253F000-5439-43AB-8E33-39F9AB454519}" srcId="{400FB974-C474-48EE-83BD-AA342D340DDB}" destId="{94C3ED99-8B0D-44C5-A5A0-813FC1D0C1CD}" srcOrd="3" destOrd="0" parTransId="{FE508498-F8C3-4EB9-881F-B46CC23B4B41}" sibTransId="{6DD8FEA2-246A-48DB-AF7C-74CB34E2B80D}"/>
    <dgm:cxn modelId="{F9363284-9B54-451B-BD9E-F03DCF334BD3}" type="presParOf" srcId="{23DD3579-BA20-4970-98B3-F99C7F121122}" destId="{1DA991E3-A796-4A19-99A1-60770B105AB0}" srcOrd="0" destOrd="0" presId="urn:microsoft.com/office/officeart/2005/8/layout/process3"/>
    <dgm:cxn modelId="{FC8A6CA6-1AC3-4F62-9261-82BA82C93E0C}" type="presParOf" srcId="{1DA991E3-A796-4A19-99A1-60770B105AB0}" destId="{73C36DF8-22E6-499F-A088-55F526ADF6A0}" srcOrd="0" destOrd="0" presId="urn:microsoft.com/office/officeart/2005/8/layout/process3"/>
    <dgm:cxn modelId="{36F23AFB-DE72-4EC3-B555-A48C858D362A}" type="presParOf" srcId="{1DA991E3-A796-4A19-99A1-60770B105AB0}" destId="{B1B2A573-AD63-42B7-BAA8-B86E2BEA5EBA}" srcOrd="1" destOrd="0" presId="urn:microsoft.com/office/officeart/2005/8/layout/process3"/>
    <dgm:cxn modelId="{514DEDE1-0CD1-4768-ACBC-DA3AA3F2BEC8}" type="presParOf" srcId="{1DA991E3-A796-4A19-99A1-60770B105AB0}" destId="{C477E870-8346-4A1E-8D93-BAFD02F1B3B2}" srcOrd="2" destOrd="0" presId="urn:microsoft.com/office/officeart/2005/8/layout/process3"/>
    <dgm:cxn modelId="{883775C1-84C7-4805-90EF-6584179E082E}" type="presParOf" srcId="{23DD3579-BA20-4970-98B3-F99C7F121122}" destId="{270BAEE8-7281-4FEB-9348-9A0D368D313B}" srcOrd="1" destOrd="0" presId="urn:microsoft.com/office/officeart/2005/8/layout/process3"/>
    <dgm:cxn modelId="{9A07408A-2958-4312-B23F-C2F0017B9771}" type="presParOf" srcId="{270BAEE8-7281-4FEB-9348-9A0D368D313B}" destId="{22F24107-29E2-44FE-84CE-A983A0EBA53C}" srcOrd="0" destOrd="0" presId="urn:microsoft.com/office/officeart/2005/8/layout/process3"/>
    <dgm:cxn modelId="{FE2AB254-A114-42F7-B2D9-52BDEF5D1F69}" type="presParOf" srcId="{23DD3579-BA20-4970-98B3-F99C7F121122}" destId="{E4419BF9-E228-4D23-9C1F-C263D6BA1B97}" srcOrd="2" destOrd="0" presId="urn:microsoft.com/office/officeart/2005/8/layout/process3"/>
    <dgm:cxn modelId="{A13B5012-C201-4012-8E72-940DF1174E48}" type="presParOf" srcId="{E4419BF9-E228-4D23-9C1F-C263D6BA1B97}" destId="{4CE76F89-9E2E-4E49-B203-2F36C255D0B9}" srcOrd="0" destOrd="0" presId="urn:microsoft.com/office/officeart/2005/8/layout/process3"/>
    <dgm:cxn modelId="{A6A06E50-48D7-4CB6-BC59-C8BD414B895B}" type="presParOf" srcId="{E4419BF9-E228-4D23-9C1F-C263D6BA1B97}" destId="{60EB9A9A-8E38-4B13-B689-2F502383F7CF}" srcOrd="1" destOrd="0" presId="urn:microsoft.com/office/officeart/2005/8/layout/process3"/>
    <dgm:cxn modelId="{E83230EA-B700-484B-A5FB-173E59054487}" type="presParOf" srcId="{E4419BF9-E228-4D23-9C1F-C263D6BA1B97}" destId="{BA2D4B92-7DC6-48CD-AD24-3F19437750A7}" srcOrd="2" destOrd="0" presId="urn:microsoft.com/office/officeart/2005/8/layout/process3"/>
    <dgm:cxn modelId="{D4393EA7-BDF9-4EDD-98D9-51D9D91D8301}" type="presParOf" srcId="{23DD3579-BA20-4970-98B3-F99C7F121122}" destId="{5D38DA8F-F834-438A-9421-1EBE18AFACF4}" srcOrd="3" destOrd="0" presId="urn:microsoft.com/office/officeart/2005/8/layout/process3"/>
    <dgm:cxn modelId="{F45E6C88-9454-4BDE-B471-1BBE422F4990}" type="presParOf" srcId="{5D38DA8F-F834-438A-9421-1EBE18AFACF4}" destId="{A341DF4B-B244-4BD8-9CD4-F696F9974442}" srcOrd="0" destOrd="0" presId="urn:microsoft.com/office/officeart/2005/8/layout/process3"/>
    <dgm:cxn modelId="{CD03EF12-5539-4331-B964-D41D621E5D5C}" type="presParOf" srcId="{23DD3579-BA20-4970-98B3-F99C7F121122}" destId="{73E6B23E-944E-4E9E-8E0D-5727AA5C291A}" srcOrd="4" destOrd="0" presId="urn:microsoft.com/office/officeart/2005/8/layout/process3"/>
    <dgm:cxn modelId="{18627266-DF3C-4BB5-8D17-5FB911DB0A18}" type="presParOf" srcId="{73E6B23E-944E-4E9E-8E0D-5727AA5C291A}" destId="{7025A513-3561-4440-8726-C3F057C0A97B}" srcOrd="0" destOrd="0" presId="urn:microsoft.com/office/officeart/2005/8/layout/process3"/>
    <dgm:cxn modelId="{EC0BBB61-7939-4D9D-A896-5E0B00EDA665}" type="presParOf" srcId="{73E6B23E-944E-4E9E-8E0D-5727AA5C291A}" destId="{DAC2E6E9-FBA6-4B78-BA9A-AE726A81BF99}" srcOrd="1" destOrd="0" presId="urn:microsoft.com/office/officeart/2005/8/layout/process3"/>
    <dgm:cxn modelId="{A4BACCA9-01F6-49F9-858B-64A54ECF2553}" type="presParOf" srcId="{73E6B23E-944E-4E9E-8E0D-5727AA5C291A}" destId="{C5FEF383-A8BB-4201-AADE-59D457A4ABE6}" srcOrd="2" destOrd="0" presId="urn:microsoft.com/office/officeart/2005/8/layout/process3"/>
    <dgm:cxn modelId="{C88CAFB0-9A90-4BC1-8988-6851AB37323A}" type="presParOf" srcId="{23DD3579-BA20-4970-98B3-F99C7F121122}" destId="{6B02E992-BCB2-4F0F-BB7B-D64101207BE2}" srcOrd="5" destOrd="0" presId="urn:microsoft.com/office/officeart/2005/8/layout/process3"/>
    <dgm:cxn modelId="{565F1C7D-D290-4265-99DE-F33CF3E0C6A2}" type="presParOf" srcId="{6B02E992-BCB2-4F0F-BB7B-D64101207BE2}" destId="{94AA0692-1B0E-4592-82EC-558765310AA7}" srcOrd="0" destOrd="0" presId="urn:microsoft.com/office/officeart/2005/8/layout/process3"/>
    <dgm:cxn modelId="{81444A03-A60B-4F4D-9BB7-BBEA58BCD0AE}" type="presParOf" srcId="{23DD3579-BA20-4970-98B3-F99C7F121122}" destId="{BC3EE341-242A-41A9-A725-CA375F5E2C77}" srcOrd="6" destOrd="0" presId="urn:microsoft.com/office/officeart/2005/8/layout/process3"/>
    <dgm:cxn modelId="{4AA59C3A-671A-4283-A06F-2935359686B8}" type="presParOf" srcId="{BC3EE341-242A-41A9-A725-CA375F5E2C77}" destId="{EA027B75-1CB4-4975-8D10-05AB1E04035F}" srcOrd="0" destOrd="0" presId="urn:microsoft.com/office/officeart/2005/8/layout/process3"/>
    <dgm:cxn modelId="{46706246-3770-420A-8729-5FEEE04F71FA}" type="presParOf" srcId="{BC3EE341-242A-41A9-A725-CA375F5E2C77}" destId="{4A5E38F7-F2C6-42E8-861F-B5185620249D}" srcOrd="1" destOrd="0" presId="urn:microsoft.com/office/officeart/2005/8/layout/process3"/>
    <dgm:cxn modelId="{79FD2D03-6919-4D87-B861-E9F6E2B4DDE5}" type="presParOf" srcId="{BC3EE341-242A-41A9-A725-CA375F5E2C77}" destId="{9546B8BF-5CE3-47EB-BE76-C3BCCADC2C6B}" srcOrd="2" destOrd="0" presId="urn:microsoft.com/office/officeart/2005/8/layout/process3"/>
    <dgm:cxn modelId="{B32F71F1-9BE7-4F93-903E-02F65EBEF51A}" type="presParOf" srcId="{23DD3579-BA20-4970-98B3-F99C7F121122}" destId="{8BA865D8-0B2E-468D-A93D-2FF20CDB65B2}" srcOrd="7" destOrd="0" presId="urn:microsoft.com/office/officeart/2005/8/layout/process3"/>
    <dgm:cxn modelId="{D23EAA09-3847-4AD1-9BD6-C5093B85FCBC}" type="presParOf" srcId="{8BA865D8-0B2E-468D-A93D-2FF20CDB65B2}" destId="{D5DD22FF-DFDF-4855-9AD7-FB55457D08E9}" srcOrd="0" destOrd="0" presId="urn:microsoft.com/office/officeart/2005/8/layout/process3"/>
    <dgm:cxn modelId="{E5534CED-9980-4775-BB0D-23FA7569E264}" type="presParOf" srcId="{23DD3579-BA20-4970-98B3-F99C7F121122}" destId="{FE715CEA-E61F-4B80-A6F2-401DDEDA4C78}" srcOrd="8" destOrd="0" presId="urn:microsoft.com/office/officeart/2005/8/layout/process3"/>
    <dgm:cxn modelId="{C060E0FE-E0EE-4B35-A167-86263C6E304A}" type="presParOf" srcId="{FE715CEA-E61F-4B80-A6F2-401DDEDA4C78}" destId="{43F93F25-D2A8-4F3A-907F-298C711A8A0B}" srcOrd="0" destOrd="0" presId="urn:microsoft.com/office/officeart/2005/8/layout/process3"/>
    <dgm:cxn modelId="{64B9744A-5FAD-411E-B368-280547B36733}" type="presParOf" srcId="{FE715CEA-E61F-4B80-A6F2-401DDEDA4C78}" destId="{E928B38F-13DD-494A-AD5C-8EE436F538E3}" srcOrd="1" destOrd="0" presId="urn:microsoft.com/office/officeart/2005/8/layout/process3"/>
    <dgm:cxn modelId="{E2C5DC6F-87B1-4BDF-9052-4F1887701253}" type="presParOf" srcId="{FE715CEA-E61F-4B80-A6F2-401DDEDA4C78}" destId="{E8078F02-9364-407F-8A66-CA62B616FE9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EA69B67-E6DF-454A-8155-B7905F7B6784}" type="doc">
      <dgm:prSet loTypeId="urn:microsoft.com/office/officeart/2005/8/layout/process1" loCatId="process" qsTypeId="urn:microsoft.com/office/officeart/2005/8/quickstyle/simple1" qsCatId="simple" csTypeId="urn:microsoft.com/office/officeart/2005/8/colors/accent2_2" csCatId="accent2" phldr="1"/>
      <dgm:spPr/>
    </dgm:pt>
    <dgm:pt modelId="{6C2FB37B-9BD5-46B3-BA28-21E6A87B9DC4}">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800" dirty="0" smtClean="0"/>
            <a:t>Non-IPAC Billing </a:t>
          </a:r>
          <a:r>
            <a:rPr lang="en-US" sz="1800" dirty="0" smtClean="0">
              <a:effectLst>
                <a:outerShdw blurRad="50800" dist="38100" algn="l" rotWithShape="0">
                  <a:prstClr val="black">
                    <a:alpha val="40000"/>
                  </a:prstClr>
                </a:outerShdw>
              </a:effectLst>
            </a:rPr>
            <a:t>Document</a:t>
          </a:r>
          <a:endParaRPr lang="en-US" sz="1800" dirty="0">
            <a:effectLst>
              <a:outerShdw blurRad="50800" dist="38100" algn="l" rotWithShape="0">
                <a:prstClr val="black">
                  <a:alpha val="40000"/>
                </a:prstClr>
              </a:outerShdw>
            </a:effectLst>
          </a:endParaRPr>
        </a:p>
      </dgm:t>
    </dgm:pt>
    <dgm:pt modelId="{81DEEFCF-9F71-4C81-A00F-F1F566BEE6A5}" type="parTrans" cxnId="{D312D870-9567-4685-8926-878A10E9CCCC}">
      <dgm:prSet/>
      <dgm:spPr/>
      <dgm:t>
        <a:bodyPr/>
        <a:lstStyle/>
        <a:p>
          <a:endParaRPr lang="en-US"/>
        </a:p>
      </dgm:t>
    </dgm:pt>
    <dgm:pt modelId="{0A114DA5-AE8B-429F-AD75-5C8E4171A01D}" type="sibTrans" cxnId="{D312D870-9567-4685-8926-878A10E9CCCC}">
      <dgm:prSet/>
      <dgm:spPr/>
      <dgm:t>
        <a:bodyPr/>
        <a:lstStyle/>
        <a:p>
          <a:endParaRPr lang="en-US"/>
        </a:p>
      </dgm:t>
    </dgm:pt>
    <dgm:pt modelId="{FB01F7FD-F807-4789-9D04-59C67524F387}">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800" dirty="0" smtClean="0"/>
            <a:t>CIR Pay.gov Credit Card </a:t>
          </a:r>
          <a:r>
            <a:rPr lang="en-US" sz="1800" dirty="0" smtClean="0">
              <a:effectLst>
                <a:outerShdw blurRad="50800" dist="38100" algn="l" rotWithShape="0">
                  <a:prstClr val="black">
                    <a:alpha val="40000"/>
                  </a:prstClr>
                </a:outerShdw>
              </a:effectLst>
            </a:rPr>
            <a:t>Confirmation</a:t>
          </a:r>
          <a:endParaRPr lang="en-US" sz="1800" dirty="0">
            <a:effectLst>
              <a:outerShdw blurRad="50800" dist="38100" algn="l" rotWithShape="0">
                <a:prstClr val="black">
                  <a:alpha val="40000"/>
                </a:prstClr>
              </a:outerShdw>
            </a:effectLst>
          </a:endParaRPr>
        </a:p>
      </dgm:t>
    </dgm:pt>
    <dgm:pt modelId="{F26B8CF7-A4F5-4ABD-9B6E-8B8AC0B948EE}" type="parTrans" cxnId="{EBC4CC02-4E16-4F1A-956F-1B810859A31F}">
      <dgm:prSet/>
      <dgm:spPr/>
      <dgm:t>
        <a:bodyPr/>
        <a:lstStyle/>
        <a:p>
          <a:endParaRPr lang="en-US"/>
        </a:p>
      </dgm:t>
    </dgm:pt>
    <dgm:pt modelId="{1FD3AE5F-CD90-4420-AC0A-43719A814D24}" type="sibTrans" cxnId="{EBC4CC02-4E16-4F1A-956F-1B810859A31F}">
      <dgm:prSet/>
      <dgm:spPr/>
      <dgm:t>
        <a:bodyPr/>
        <a:lstStyle/>
        <a:p>
          <a:endParaRPr lang="en-US"/>
        </a:p>
      </dgm:t>
    </dgm:pt>
    <dgm:pt modelId="{2464A46C-1FB0-4191-9D01-8CB7BD004148}">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800" dirty="0" smtClean="0">
              <a:effectLst>
                <a:outerShdw blurRad="50800" dist="38100" algn="l" rotWithShape="0">
                  <a:prstClr val="black">
                    <a:alpha val="40000"/>
                  </a:prstClr>
                </a:outerShdw>
              </a:effectLst>
            </a:rPr>
            <a:t>Credit Card Chargeback (Debit Voucher)</a:t>
          </a:r>
          <a:endParaRPr lang="en-US" sz="1800" dirty="0">
            <a:effectLst>
              <a:outerShdw blurRad="50800" dist="38100" algn="l" rotWithShape="0">
                <a:prstClr val="black">
                  <a:alpha val="40000"/>
                </a:prstClr>
              </a:outerShdw>
            </a:effectLst>
          </a:endParaRPr>
        </a:p>
      </dgm:t>
    </dgm:pt>
    <dgm:pt modelId="{4A8E093E-EEA0-4D48-AF3F-348BD8365BB1}" type="parTrans" cxnId="{D34D2220-2578-4AE4-81F6-B04D660388C1}">
      <dgm:prSet/>
      <dgm:spPr/>
      <dgm:t>
        <a:bodyPr/>
        <a:lstStyle/>
        <a:p>
          <a:endParaRPr lang="en-US"/>
        </a:p>
      </dgm:t>
    </dgm:pt>
    <dgm:pt modelId="{15DBD25B-17C5-488F-AB78-4B6C1A18E42C}" type="sibTrans" cxnId="{D34D2220-2578-4AE4-81F6-B04D660388C1}">
      <dgm:prSet/>
      <dgm:spPr/>
      <dgm:t>
        <a:bodyPr/>
        <a:lstStyle/>
        <a:p>
          <a:endParaRPr lang="en-US"/>
        </a:p>
      </dgm:t>
    </dgm:pt>
    <dgm:pt modelId="{03093D09-5E87-4D15-92AC-D8BC6E9113C9}" type="pres">
      <dgm:prSet presAssocID="{EEA69B67-E6DF-454A-8155-B7905F7B6784}" presName="Name0" presStyleCnt="0">
        <dgm:presLayoutVars>
          <dgm:dir/>
          <dgm:resizeHandles val="exact"/>
        </dgm:presLayoutVars>
      </dgm:prSet>
      <dgm:spPr/>
    </dgm:pt>
    <dgm:pt modelId="{895CC7BB-B439-4E05-A761-7A81E1069A2B}" type="pres">
      <dgm:prSet presAssocID="{6C2FB37B-9BD5-46B3-BA28-21E6A87B9DC4}" presName="node" presStyleLbl="node1" presStyleIdx="0" presStyleCnt="3" custScaleX="61501" custScaleY="41974">
        <dgm:presLayoutVars>
          <dgm:bulletEnabled val="1"/>
        </dgm:presLayoutVars>
      </dgm:prSet>
      <dgm:spPr/>
      <dgm:t>
        <a:bodyPr/>
        <a:lstStyle/>
        <a:p>
          <a:endParaRPr lang="en-US"/>
        </a:p>
      </dgm:t>
    </dgm:pt>
    <dgm:pt modelId="{71494B00-D1A5-4FBF-B7CD-8E97B94A9C95}" type="pres">
      <dgm:prSet presAssocID="{0A114DA5-AE8B-429F-AD75-5C8E4171A01D}" presName="sibTrans" presStyleLbl="sibTrans2D1" presStyleIdx="0" presStyleCnt="2" custScaleX="182869" custScaleY="22567"/>
      <dgm:spPr/>
      <dgm:t>
        <a:bodyPr/>
        <a:lstStyle/>
        <a:p>
          <a:endParaRPr lang="en-US"/>
        </a:p>
      </dgm:t>
    </dgm:pt>
    <dgm:pt modelId="{64FD5951-3D09-43D6-80AA-311D306B3CFC}" type="pres">
      <dgm:prSet presAssocID="{0A114DA5-AE8B-429F-AD75-5C8E4171A01D}" presName="connectorText" presStyleLbl="sibTrans2D1" presStyleIdx="0" presStyleCnt="2"/>
      <dgm:spPr/>
      <dgm:t>
        <a:bodyPr/>
        <a:lstStyle/>
        <a:p>
          <a:endParaRPr lang="en-US"/>
        </a:p>
      </dgm:t>
    </dgm:pt>
    <dgm:pt modelId="{09E0AE26-9465-4F98-8C83-25725CDAE191}" type="pres">
      <dgm:prSet presAssocID="{FB01F7FD-F807-4789-9D04-59C67524F387}" presName="node" presStyleLbl="node1" presStyleIdx="1" presStyleCnt="3" custScaleX="61501" custScaleY="41974">
        <dgm:presLayoutVars>
          <dgm:bulletEnabled val="1"/>
        </dgm:presLayoutVars>
      </dgm:prSet>
      <dgm:spPr/>
      <dgm:t>
        <a:bodyPr/>
        <a:lstStyle/>
        <a:p>
          <a:endParaRPr lang="en-US"/>
        </a:p>
      </dgm:t>
    </dgm:pt>
    <dgm:pt modelId="{CD2ED91B-FDEA-4B85-9CE7-B6DDF2227506}" type="pres">
      <dgm:prSet presAssocID="{1FD3AE5F-CD90-4420-AC0A-43719A814D24}" presName="sibTrans" presStyleLbl="sibTrans2D1" presStyleIdx="1" presStyleCnt="2" custScaleX="182869" custScaleY="22567"/>
      <dgm:spPr/>
      <dgm:t>
        <a:bodyPr/>
        <a:lstStyle/>
        <a:p>
          <a:endParaRPr lang="en-US"/>
        </a:p>
      </dgm:t>
    </dgm:pt>
    <dgm:pt modelId="{551C7AE2-4FAA-4F13-8FCA-F64CEBAE50EF}" type="pres">
      <dgm:prSet presAssocID="{1FD3AE5F-CD90-4420-AC0A-43719A814D24}" presName="connectorText" presStyleLbl="sibTrans2D1" presStyleIdx="1" presStyleCnt="2"/>
      <dgm:spPr/>
      <dgm:t>
        <a:bodyPr/>
        <a:lstStyle/>
        <a:p>
          <a:endParaRPr lang="en-US"/>
        </a:p>
      </dgm:t>
    </dgm:pt>
    <dgm:pt modelId="{1233C1EB-D299-48F8-9C0F-BAD1906F1D25}" type="pres">
      <dgm:prSet presAssocID="{2464A46C-1FB0-4191-9D01-8CB7BD004148}" presName="node" presStyleLbl="node1" presStyleIdx="2" presStyleCnt="3" custScaleX="61501" custScaleY="41974">
        <dgm:presLayoutVars>
          <dgm:bulletEnabled val="1"/>
        </dgm:presLayoutVars>
      </dgm:prSet>
      <dgm:spPr/>
      <dgm:t>
        <a:bodyPr/>
        <a:lstStyle/>
        <a:p>
          <a:endParaRPr lang="en-US"/>
        </a:p>
      </dgm:t>
    </dgm:pt>
  </dgm:ptLst>
  <dgm:cxnLst>
    <dgm:cxn modelId="{D34D2220-2578-4AE4-81F6-B04D660388C1}" srcId="{EEA69B67-E6DF-454A-8155-B7905F7B6784}" destId="{2464A46C-1FB0-4191-9D01-8CB7BD004148}" srcOrd="2" destOrd="0" parTransId="{4A8E093E-EEA0-4D48-AF3F-348BD8365BB1}" sibTransId="{15DBD25B-17C5-488F-AB78-4B6C1A18E42C}"/>
    <dgm:cxn modelId="{EBC4CC02-4E16-4F1A-956F-1B810859A31F}" srcId="{EEA69B67-E6DF-454A-8155-B7905F7B6784}" destId="{FB01F7FD-F807-4789-9D04-59C67524F387}" srcOrd="1" destOrd="0" parTransId="{F26B8CF7-A4F5-4ABD-9B6E-8B8AC0B948EE}" sibTransId="{1FD3AE5F-CD90-4420-AC0A-43719A814D24}"/>
    <dgm:cxn modelId="{9740AE90-FF42-46AA-AF02-36507E168335}" type="presOf" srcId="{0A114DA5-AE8B-429F-AD75-5C8E4171A01D}" destId="{64FD5951-3D09-43D6-80AA-311D306B3CFC}" srcOrd="1" destOrd="0" presId="urn:microsoft.com/office/officeart/2005/8/layout/process1"/>
    <dgm:cxn modelId="{FDEADF54-01CA-4591-B9AA-D1B24D146918}" type="presOf" srcId="{1FD3AE5F-CD90-4420-AC0A-43719A814D24}" destId="{CD2ED91B-FDEA-4B85-9CE7-B6DDF2227506}" srcOrd="0" destOrd="0" presId="urn:microsoft.com/office/officeart/2005/8/layout/process1"/>
    <dgm:cxn modelId="{7C4E2226-9F17-4850-B58D-620BD8E83B24}" type="presOf" srcId="{2464A46C-1FB0-4191-9D01-8CB7BD004148}" destId="{1233C1EB-D299-48F8-9C0F-BAD1906F1D25}" srcOrd="0" destOrd="0" presId="urn:microsoft.com/office/officeart/2005/8/layout/process1"/>
    <dgm:cxn modelId="{601DFC14-AE5B-4BE1-8307-62EB6B4115E5}" type="presOf" srcId="{1FD3AE5F-CD90-4420-AC0A-43719A814D24}" destId="{551C7AE2-4FAA-4F13-8FCA-F64CEBAE50EF}" srcOrd="1" destOrd="0" presId="urn:microsoft.com/office/officeart/2005/8/layout/process1"/>
    <dgm:cxn modelId="{0C09A49E-1C4D-46E2-B23A-834E58C11EC0}" type="presOf" srcId="{6C2FB37B-9BD5-46B3-BA28-21E6A87B9DC4}" destId="{895CC7BB-B439-4E05-A761-7A81E1069A2B}" srcOrd="0" destOrd="0" presId="urn:microsoft.com/office/officeart/2005/8/layout/process1"/>
    <dgm:cxn modelId="{5202554C-EF97-46CA-8CF7-99E12B861500}" type="presOf" srcId="{EEA69B67-E6DF-454A-8155-B7905F7B6784}" destId="{03093D09-5E87-4D15-92AC-D8BC6E9113C9}" srcOrd="0" destOrd="0" presId="urn:microsoft.com/office/officeart/2005/8/layout/process1"/>
    <dgm:cxn modelId="{556731E4-80D0-4B67-B2A1-8DE837FE4F94}" type="presOf" srcId="{0A114DA5-AE8B-429F-AD75-5C8E4171A01D}" destId="{71494B00-D1A5-4FBF-B7CD-8E97B94A9C95}" srcOrd="0" destOrd="0" presId="urn:microsoft.com/office/officeart/2005/8/layout/process1"/>
    <dgm:cxn modelId="{6AC01E8A-1600-4109-92BD-11128E217139}" type="presOf" srcId="{FB01F7FD-F807-4789-9D04-59C67524F387}" destId="{09E0AE26-9465-4F98-8C83-25725CDAE191}" srcOrd="0" destOrd="0" presId="urn:microsoft.com/office/officeart/2005/8/layout/process1"/>
    <dgm:cxn modelId="{D312D870-9567-4685-8926-878A10E9CCCC}" srcId="{EEA69B67-E6DF-454A-8155-B7905F7B6784}" destId="{6C2FB37B-9BD5-46B3-BA28-21E6A87B9DC4}" srcOrd="0" destOrd="0" parTransId="{81DEEFCF-9F71-4C81-A00F-F1F566BEE6A5}" sibTransId="{0A114DA5-AE8B-429F-AD75-5C8E4171A01D}"/>
    <dgm:cxn modelId="{D1BA8FF6-77DE-45D4-BBC0-565DAF123527}" type="presParOf" srcId="{03093D09-5E87-4D15-92AC-D8BC6E9113C9}" destId="{895CC7BB-B439-4E05-A761-7A81E1069A2B}" srcOrd="0" destOrd="0" presId="urn:microsoft.com/office/officeart/2005/8/layout/process1"/>
    <dgm:cxn modelId="{535B5E0E-BFBC-4817-9019-B74CB543D2CA}" type="presParOf" srcId="{03093D09-5E87-4D15-92AC-D8BC6E9113C9}" destId="{71494B00-D1A5-4FBF-B7CD-8E97B94A9C95}" srcOrd="1" destOrd="0" presId="urn:microsoft.com/office/officeart/2005/8/layout/process1"/>
    <dgm:cxn modelId="{D1D66DFE-3CE4-448E-AFD9-44ACD9D3F92D}" type="presParOf" srcId="{71494B00-D1A5-4FBF-B7CD-8E97B94A9C95}" destId="{64FD5951-3D09-43D6-80AA-311D306B3CFC}" srcOrd="0" destOrd="0" presId="urn:microsoft.com/office/officeart/2005/8/layout/process1"/>
    <dgm:cxn modelId="{DED067A1-BDB9-4163-B53C-479D8685C846}" type="presParOf" srcId="{03093D09-5E87-4D15-92AC-D8BC6E9113C9}" destId="{09E0AE26-9465-4F98-8C83-25725CDAE191}" srcOrd="2" destOrd="0" presId="urn:microsoft.com/office/officeart/2005/8/layout/process1"/>
    <dgm:cxn modelId="{7A010617-35BA-4684-9039-EAA3E5ACEDCE}" type="presParOf" srcId="{03093D09-5E87-4D15-92AC-D8BC6E9113C9}" destId="{CD2ED91B-FDEA-4B85-9CE7-B6DDF2227506}" srcOrd="3" destOrd="0" presId="urn:microsoft.com/office/officeart/2005/8/layout/process1"/>
    <dgm:cxn modelId="{720B34FB-D0ED-4A45-AA48-86C41F259E20}" type="presParOf" srcId="{CD2ED91B-FDEA-4B85-9CE7-B6DDF2227506}" destId="{551C7AE2-4FAA-4F13-8FCA-F64CEBAE50EF}" srcOrd="0" destOrd="0" presId="urn:microsoft.com/office/officeart/2005/8/layout/process1"/>
    <dgm:cxn modelId="{A00A4403-A6AD-4C33-95CF-AEEB507A1B60}" type="presParOf" srcId="{03093D09-5E87-4D15-92AC-D8BC6E9113C9}" destId="{1233C1EB-D299-48F8-9C0F-BAD1906F1D2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7F223D9-F30C-4C4A-A7BE-2247EB1DFE66}" type="doc">
      <dgm:prSet loTypeId="urn:microsoft.com/office/officeart/2005/8/layout/process1" loCatId="process" qsTypeId="urn:microsoft.com/office/officeart/2005/8/quickstyle/simple1" qsCatId="simple" csTypeId="urn:microsoft.com/office/officeart/2005/8/colors/accent6_2" csCatId="accent6" phldr="1"/>
      <dgm:spPr/>
      <dgm:t>
        <a:bodyPr/>
        <a:lstStyle/>
        <a:p>
          <a:endParaRPr lang="en-US"/>
        </a:p>
      </dgm:t>
    </dgm:pt>
    <dgm:pt modelId="{A585ABD8-AD40-4385-8DB5-6EA2197BD80D}">
      <dgm:prSet phldrT="[Tex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b="1" dirty="0" smtClean="0">
              <a:effectLst>
                <a:outerShdw blurRad="50800" dist="38100" algn="l" rotWithShape="0">
                  <a:prstClr val="black">
                    <a:alpha val="40000"/>
                  </a:prstClr>
                </a:outerShdw>
              </a:effectLst>
            </a:rPr>
            <a:t>Security Deposit CR (Normal Line Type)</a:t>
          </a:r>
          <a:endParaRPr lang="en-US" sz="1400" b="1" dirty="0">
            <a:effectLst>
              <a:outerShdw blurRad="50800" dist="38100" algn="l" rotWithShape="0">
                <a:prstClr val="black">
                  <a:alpha val="40000"/>
                </a:prstClr>
              </a:outerShdw>
            </a:effectLst>
          </a:endParaRPr>
        </a:p>
      </dgm:t>
    </dgm:pt>
    <dgm:pt modelId="{E30F0560-AF5C-4C63-ACAD-E9D977A43DAE}" type="parTrans" cxnId="{7DBF6DA1-FF58-44E6-A4AF-CA2FAAB870EF}">
      <dgm:prSet/>
      <dgm:spPr/>
      <dgm:t>
        <a:bodyPr/>
        <a:lstStyle/>
        <a:p>
          <a:endParaRPr lang="en-US"/>
        </a:p>
      </dgm:t>
    </dgm:pt>
    <dgm:pt modelId="{8A1C2438-3897-44BE-B4E1-E5CF1929FA12}" type="sibTrans" cxnId="{7DBF6DA1-FF58-44E6-A4AF-CA2FAAB870EF}">
      <dgm:prSet/>
      <dgm:spPr/>
      <dgm:t>
        <a:bodyPr/>
        <a:lstStyle/>
        <a:p>
          <a:endParaRPr lang="en-US"/>
        </a:p>
      </dgm:t>
    </dgm:pt>
    <dgm:pt modelId="{F8AFD4C5-7095-4F54-8BDB-4B3E490D0BB4}">
      <dgm:prSet phldrT="[Tex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b="1" dirty="0" smtClean="0"/>
            <a:t>Advance Payment CR</a:t>
          </a:r>
          <a:endParaRPr lang="en-US" sz="1400" b="1" dirty="0"/>
        </a:p>
      </dgm:t>
    </dgm:pt>
    <dgm:pt modelId="{627B8DF9-2DF5-490C-9B5D-DDE2944C5DF1}" type="parTrans" cxnId="{8EA4A328-465F-4ED1-8BD7-F6263A6CB620}">
      <dgm:prSet/>
      <dgm:spPr/>
      <dgm:t>
        <a:bodyPr/>
        <a:lstStyle/>
        <a:p>
          <a:endParaRPr lang="en-US"/>
        </a:p>
      </dgm:t>
    </dgm:pt>
    <dgm:pt modelId="{543335AE-B816-476D-8A7A-399C1F96F6CD}" type="sibTrans" cxnId="{8EA4A328-465F-4ED1-8BD7-F6263A6CB620}">
      <dgm:prSet/>
      <dgm:spPr/>
      <dgm:t>
        <a:bodyPr/>
        <a:lstStyle/>
        <a:p>
          <a:endParaRPr lang="en-US"/>
        </a:p>
      </dgm:t>
    </dgm:pt>
    <dgm:pt modelId="{61A3305B-B737-4085-BA22-B13BCCB34D97}">
      <dgm:prSet phldrT="[Tex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b="1" dirty="0" smtClean="0">
              <a:effectLst>
                <a:outerShdw blurRad="50800" dist="38100" algn="l" rotWithShape="0">
                  <a:prstClr val="black">
                    <a:alpha val="40000"/>
                  </a:prstClr>
                </a:outerShdw>
              </a:effectLst>
            </a:rPr>
            <a:t>Advance</a:t>
          </a:r>
          <a:r>
            <a:rPr lang="en-US" sz="1400" b="1" dirty="0" smtClean="0"/>
            <a:t> Offset CR</a:t>
          </a:r>
          <a:endParaRPr lang="en-US" sz="1400" b="1" dirty="0"/>
        </a:p>
      </dgm:t>
    </dgm:pt>
    <dgm:pt modelId="{39AC1D46-DF6C-40A6-88A2-7C65C1562D3F}" type="parTrans" cxnId="{00003ECF-A51F-4FC3-8ABE-1C40F27835D4}">
      <dgm:prSet/>
      <dgm:spPr/>
      <dgm:t>
        <a:bodyPr/>
        <a:lstStyle/>
        <a:p>
          <a:endParaRPr lang="en-US"/>
        </a:p>
      </dgm:t>
    </dgm:pt>
    <dgm:pt modelId="{63FEFE69-7BC1-491F-9A33-F897B3A9B407}" type="sibTrans" cxnId="{00003ECF-A51F-4FC3-8ABE-1C40F27835D4}">
      <dgm:prSet/>
      <dgm:spPr/>
      <dgm:t>
        <a:bodyPr/>
        <a:lstStyle/>
        <a:p>
          <a:endParaRPr lang="en-US"/>
        </a:p>
      </dgm:t>
    </dgm:pt>
    <dgm:pt modelId="{36C3EAB5-2B24-44EE-A098-B043F2A06BDC}" type="pres">
      <dgm:prSet presAssocID="{A7F223D9-F30C-4C4A-A7BE-2247EB1DFE66}" presName="Name0" presStyleCnt="0">
        <dgm:presLayoutVars>
          <dgm:dir/>
          <dgm:resizeHandles val="exact"/>
        </dgm:presLayoutVars>
      </dgm:prSet>
      <dgm:spPr/>
      <dgm:t>
        <a:bodyPr/>
        <a:lstStyle/>
        <a:p>
          <a:endParaRPr lang="en-US"/>
        </a:p>
      </dgm:t>
    </dgm:pt>
    <dgm:pt modelId="{E346583F-2B03-4EE1-8BBA-D2B754716FB6}" type="pres">
      <dgm:prSet presAssocID="{A585ABD8-AD40-4385-8DB5-6EA2197BD80D}" presName="node" presStyleLbl="node1" presStyleIdx="0" presStyleCnt="3">
        <dgm:presLayoutVars>
          <dgm:bulletEnabled val="1"/>
        </dgm:presLayoutVars>
      </dgm:prSet>
      <dgm:spPr/>
      <dgm:t>
        <a:bodyPr/>
        <a:lstStyle/>
        <a:p>
          <a:endParaRPr lang="en-US"/>
        </a:p>
      </dgm:t>
    </dgm:pt>
    <dgm:pt modelId="{54A59171-BCE3-4E5B-96A7-FB717241ACF9}" type="pres">
      <dgm:prSet presAssocID="{8A1C2438-3897-44BE-B4E1-E5CF1929FA12}" presName="sibTrans" presStyleLbl="sibTrans2D1" presStyleIdx="0" presStyleCnt="2"/>
      <dgm:spPr/>
      <dgm:t>
        <a:bodyPr/>
        <a:lstStyle/>
        <a:p>
          <a:endParaRPr lang="en-US"/>
        </a:p>
      </dgm:t>
    </dgm:pt>
    <dgm:pt modelId="{B0DD87C8-DDC9-4F14-9916-6B4DA1FDC5D6}" type="pres">
      <dgm:prSet presAssocID="{8A1C2438-3897-44BE-B4E1-E5CF1929FA12}" presName="connectorText" presStyleLbl="sibTrans2D1" presStyleIdx="0" presStyleCnt="2"/>
      <dgm:spPr/>
      <dgm:t>
        <a:bodyPr/>
        <a:lstStyle/>
        <a:p>
          <a:endParaRPr lang="en-US"/>
        </a:p>
      </dgm:t>
    </dgm:pt>
    <dgm:pt modelId="{0D0E8BED-EDE3-4577-8FB1-2B258472E7C0}" type="pres">
      <dgm:prSet presAssocID="{F8AFD4C5-7095-4F54-8BDB-4B3E490D0BB4}" presName="node" presStyleLbl="node1" presStyleIdx="1" presStyleCnt="3">
        <dgm:presLayoutVars>
          <dgm:bulletEnabled val="1"/>
        </dgm:presLayoutVars>
      </dgm:prSet>
      <dgm:spPr/>
      <dgm:t>
        <a:bodyPr/>
        <a:lstStyle/>
        <a:p>
          <a:endParaRPr lang="en-US"/>
        </a:p>
      </dgm:t>
    </dgm:pt>
    <dgm:pt modelId="{61DD5EB6-0533-4848-851B-35BE3B77DB98}" type="pres">
      <dgm:prSet presAssocID="{543335AE-B816-476D-8A7A-399C1F96F6CD}" presName="sibTrans" presStyleLbl="sibTrans2D1" presStyleIdx="1" presStyleCnt="2"/>
      <dgm:spPr/>
      <dgm:t>
        <a:bodyPr/>
        <a:lstStyle/>
        <a:p>
          <a:endParaRPr lang="en-US"/>
        </a:p>
      </dgm:t>
    </dgm:pt>
    <dgm:pt modelId="{0B82F9E9-6D0E-444A-A6CD-0A21AF34BB49}" type="pres">
      <dgm:prSet presAssocID="{543335AE-B816-476D-8A7A-399C1F96F6CD}" presName="connectorText" presStyleLbl="sibTrans2D1" presStyleIdx="1" presStyleCnt="2"/>
      <dgm:spPr/>
      <dgm:t>
        <a:bodyPr/>
        <a:lstStyle/>
        <a:p>
          <a:endParaRPr lang="en-US"/>
        </a:p>
      </dgm:t>
    </dgm:pt>
    <dgm:pt modelId="{25DF01E3-1563-4512-B904-C923031FB4C4}" type="pres">
      <dgm:prSet presAssocID="{61A3305B-B737-4085-BA22-B13BCCB34D97}" presName="node" presStyleLbl="node1" presStyleIdx="2" presStyleCnt="3">
        <dgm:presLayoutVars>
          <dgm:bulletEnabled val="1"/>
        </dgm:presLayoutVars>
      </dgm:prSet>
      <dgm:spPr/>
      <dgm:t>
        <a:bodyPr/>
        <a:lstStyle/>
        <a:p>
          <a:endParaRPr lang="en-US"/>
        </a:p>
      </dgm:t>
    </dgm:pt>
  </dgm:ptLst>
  <dgm:cxnLst>
    <dgm:cxn modelId="{B2970006-F13B-408D-BA4F-E3EA70F3C9CF}" type="presOf" srcId="{8A1C2438-3897-44BE-B4E1-E5CF1929FA12}" destId="{B0DD87C8-DDC9-4F14-9916-6B4DA1FDC5D6}" srcOrd="1" destOrd="0" presId="urn:microsoft.com/office/officeart/2005/8/layout/process1"/>
    <dgm:cxn modelId="{0D0D9F76-840A-4562-AEF1-94FCC5440B33}" type="presOf" srcId="{A585ABD8-AD40-4385-8DB5-6EA2197BD80D}" destId="{E346583F-2B03-4EE1-8BBA-D2B754716FB6}" srcOrd="0" destOrd="0" presId="urn:microsoft.com/office/officeart/2005/8/layout/process1"/>
    <dgm:cxn modelId="{8EA4A328-465F-4ED1-8BD7-F6263A6CB620}" srcId="{A7F223D9-F30C-4C4A-A7BE-2247EB1DFE66}" destId="{F8AFD4C5-7095-4F54-8BDB-4B3E490D0BB4}" srcOrd="1" destOrd="0" parTransId="{627B8DF9-2DF5-490C-9B5D-DDE2944C5DF1}" sibTransId="{543335AE-B816-476D-8A7A-399C1F96F6CD}"/>
    <dgm:cxn modelId="{7DBF6DA1-FF58-44E6-A4AF-CA2FAAB870EF}" srcId="{A7F223D9-F30C-4C4A-A7BE-2247EB1DFE66}" destId="{A585ABD8-AD40-4385-8DB5-6EA2197BD80D}" srcOrd="0" destOrd="0" parTransId="{E30F0560-AF5C-4C63-ACAD-E9D977A43DAE}" sibTransId="{8A1C2438-3897-44BE-B4E1-E5CF1929FA12}"/>
    <dgm:cxn modelId="{E1B0D13D-6906-4DB3-B5D6-C4630898FD2F}" type="presOf" srcId="{543335AE-B816-476D-8A7A-399C1F96F6CD}" destId="{61DD5EB6-0533-4848-851B-35BE3B77DB98}" srcOrd="0" destOrd="0" presId="urn:microsoft.com/office/officeart/2005/8/layout/process1"/>
    <dgm:cxn modelId="{88B6380F-04ED-46BC-9EE9-0ED11C9208BA}" type="presOf" srcId="{8A1C2438-3897-44BE-B4E1-E5CF1929FA12}" destId="{54A59171-BCE3-4E5B-96A7-FB717241ACF9}" srcOrd="0" destOrd="0" presId="urn:microsoft.com/office/officeart/2005/8/layout/process1"/>
    <dgm:cxn modelId="{6715DE28-EC0E-4950-A9F5-ABC4E78F474D}" type="presOf" srcId="{61A3305B-B737-4085-BA22-B13BCCB34D97}" destId="{25DF01E3-1563-4512-B904-C923031FB4C4}" srcOrd="0" destOrd="0" presId="urn:microsoft.com/office/officeart/2005/8/layout/process1"/>
    <dgm:cxn modelId="{188E07DC-8D7A-4554-B499-535B05C49638}" type="presOf" srcId="{543335AE-B816-476D-8A7A-399C1F96F6CD}" destId="{0B82F9E9-6D0E-444A-A6CD-0A21AF34BB49}" srcOrd="1" destOrd="0" presId="urn:microsoft.com/office/officeart/2005/8/layout/process1"/>
    <dgm:cxn modelId="{3EF10C8F-7299-4FAE-A24B-AF999D622BAA}" type="presOf" srcId="{A7F223D9-F30C-4C4A-A7BE-2247EB1DFE66}" destId="{36C3EAB5-2B24-44EE-A098-B043F2A06BDC}" srcOrd="0" destOrd="0" presId="urn:microsoft.com/office/officeart/2005/8/layout/process1"/>
    <dgm:cxn modelId="{6383BD4A-355D-4C52-A5DE-526073958410}" type="presOf" srcId="{F8AFD4C5-7095-4F54-8BDB-4B3E490D0BB4}" destId="{0D0E8BED-EDE3-4577-8FB1-2B258472E7C0}" srcOrd="0" destOrd="0" presId="urn:microsoft.com/office/officeart/2005/8/layout/process1"/>
    <dgm:cxn modelId="{00003ECF-A51F-4FC3-8ABE-1C40F27835D4}" srcId="{A7F223D9-F30C-4C4A-A7BE-2247EB1DFE66}" destId="{61A3305B-B737-4085-BA22-B13BCCB34D97}" srcOrd="2" destOrd="0" parTransId="{39AC1D46-DF6C-40A6-88A2-7C65C1562D3F}" sibTransId="{63FEFE69-7BC1-491F-9A33-F897B3A9B407}"/>
    <dgm:cxn modelId="{418FF6FA-9611-4716-A7AC-E256F5BAB1ED}" type="presParOf" srcId="{36C3EAB5-2B24-44EE-A098-B043F2A06BDC}" destId="{E346583F-2B03-4EE1-8BBA-D2B754716FB6}" srcOrd="0" destOrd="0" presId="urn:microsoft.com/office/officeart/2005/8/layout/process1"/>
    <dgm:cxn modelId="{9B693BE7-B535-409A-A7B6-3D266C429DDA}" type="presParOf" srcId="{36C3EAB5-2B24-44EE-A098-B043F2A06BDC}" destId="{54A59171-BCE3-4E5B-96A7-FB717241ACF9}" srcOrd="1" destOrd="0" presId="urn:microsoft.com/office/officeart/2005/8/layout/process1"/>
    <dgm:cxn modelId="{32867A3A-E1C8-4616-9103-17C5E9C24152}" type="presParOf" srcId="{54A59171-BCE3-4E5B-96A7-FB717241ACF9}" destId="{B0DD87C8-DDC9-4F14-9916-6B4DA1FDC5D6}" srcOrd="0" destOrd="0" presId="urn:microsoft.com/office/officeart/2005/8/layout/process1"/>
    <dgm:cxn modelId="{D718062C-01AF-4C6C-9D33-2A292FBB6993}" type="presParOf" srcId="{36C3EAB5-2B24-44EE-A098-B043F2A06BDC}" destId="{0D0E8BED-EDE3-4577-8FB1-2B258472E7C0}" srcOrd="2" destOrd="0" presId="urn:microsoft.com/office/officeart/2005/8/layout/process1"/>
    <dgm:cxn modelId="{316FF6AB-29A3-4BFD-A960-935CE25712F5}" type="presParOf" srcId="{36C3EAB5-2B24-44EE-A098-B043F2A06BDC}" destId="{61DD5EB6-0533-4848-851B-35BE3B77DB98}" srcOrd="3" destOrd="0" presId="urn:microsoft.com/office/officeart/2005/8/layout/process1"/>
    <dgm:cxn modelId="{18E62329-0947-4A5C-8F23-EA51786227FC}" type="presParOf" srcId="{61DD5EB6-0533-4848-851B-35BE3B77DB98}" destId="{0B82F9E9-6D0E-444A-A6CD-0A21AF34BB49}" srcOrd="0" destOrd="0" presId="urn:microsoft.com/office/officeart/2005/8/layout/process1"/>
    <dgm:cxn modelId="{46F4BAC0-BFA0-418B-9ED5-D14B2469E5A5}" type="presParOf" srcId="{36C3EAB5-2B24-44EE-A098-B043F2A06BDC}" destId="{25DF01E3-1563-4512-B904-C923031FB4C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C73BBB4-BF9F-4FDA-9413-FDE4AC30B2BC}" type="doc">
      <dgm:prSet loTypeId="urn:microsoft.com/office/officeart/2008/layout/RadialCluster" loCatId="relationship" qsTypeId="urn:microsoft.com/office/officeart/2005/8/quickstyle/simple1" qsCatId="simple" csTypeId="urn:microsoft.com/office/officeart/2005/8/colors/accent6_2" csCatId="accent6" phldr="1"/>
      <dgm:spPr/>
      <dgm:t>
        <a:bodyPr/>
        <a:lstStyle/>
        <a:p>
          <a:endParaRPr lang="en-US"/>
        </a:p>
      </dgm:t>
    </dgm:pt>
    <dgm:pt modelId="{76E78ABA-8342-47BD-99FF-C8193FB4AEA8}">
      <dgm:prSet phldrT="[Tex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dirty="0" smtClean="0">
              <a:effectLst>
                <a:outerShdw blurRad="50800" dist="38100" algn="l" rotWithShape="0">
                  <a:prstClr val="black">
                    <a:alpha val="40000"/>
                  </a:prstClr>
                </a:outerShdw>
              </a:effectLst>
            </a:rPr>
            <a:t>End of Agreement Settlement</a:t>
          </a:r>
          <a:endParaRPr lang="en-US" sz="1400" dirty="0">
            <a:effectLst>
              <a:outerShdw blurRad="50800" dist="38100" algn="l" rotWithShape="0">
                <a:prstClr val="black">
                  <a:alpha val="40000"/>
                </a:prstClr>
              </a:outerShdw>
            </a:effectLst>
          </a:endParaRPr>
        </a:p>
      </dgm:t>
    </dgm:pt>
    <dgm:pt modelId="{8F730926-3ADE-4DF5-8186-3C5AD199979D}" type="parTrans" cxnId="{FD744D3B-98B2-4512-B003-455A2C00B324}">
      <dgm:prSet/>
      <dgm:spPr/>
      <dgm:t>
        <a:bodyPr/>
        <a:lstStyle/>
        <a:p>
          <a:endParaRPr lang="en-US"/>
        </a:p>
      </dgm:t>
    </dgm:pt>
    <dgm:pt modelId="{E791BBEB-753F-46AC-AB90-2E84A65B1673}" type="sibTrans" cxnId="{FD744D3B-98B2-4512-B003-455A2C00B324}">
      <dgm:prSet/>
      <dgm:spPr/>
      <dgm:t>
        <a:bodyPr/>
        <a:lstStyle/>
        <a:p>
          <a:endParaRPr lang="en-US"/>
        </a:p>
      </dgm:t>
    </dgm:pt>
    <dgm:pt modelId="{E9D66C2D-E5FB-4535-AA7C-38AC7A03E59C}">
      <dgm:prSet phldrT="[Text]" custT="1"/>
      <dgm:spPr>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dirty="0" smtClean="0">
              <a:effectLst>
                <a:outerShdw blurRad="50800" dist="38100" algn="l" rotWithShape="0">
                  <a:prstClr val="black">
                    <a:alpha val="40000"/>
                  </a:prstClr>
                </a:outerShdw>
              </a:effectLst>
            </a:rPr>
            <a:t>Full Return of Security Deposit</a:t>
          </a:r>
          <a:endParaRPr lang="en-US" sz="1400" dirty="0">
            <a:effectLst>
              <a:outerShdw blurRad="50800" dist="38100" algn="l" rotWithShape="0">
                <a:prstClr val="black">
                  <a:alpha val="40000"/>
                </a:prstClr>
              </a:outerShdw>
            </a:effectLst>
          </a:endParaRPr>
        </a:p>
      </dgm:t>
    </dgm:pt>
    <dgm:pt modelId="{FC0384EC-92B9-4552-936D-56630F8BD351}" type="parTrans" cxnId="{798D1E25-B3E5-4B37-9EC4-CF60C4BD2A3C}">
      <dgm:prSet/>
      <dgm:spPr/>
      <dgm:t>
        <a:bodyPr/>
        <a:lstStyle/>
        <a:p>
          <a:endParaRPr lang="en-US"/>
        </a:p>
      </dgm:t>
    </dgm:pt>
    <dgm:pt modelId="{F0B29E30-4016-47FA-B325-E80309A50753}" type="sibTrans" cxnId="{798D1E25-B3E5-4B37-9EC4-CF60C4BD2A3C}">
      <dgm:prSet/>
      <dgm:spPr/>
      <dgm:t>
        <a:bodyPr/>
        <a:lstStyle/>
        <a:p>
          <a:endParaRPr lang="en-US"/>
        </a:p>
      </dgm:t>
    </dgm:pt>
    <dgm:pt modelId="{62FAB580-5FEA-41C6-A104-868A2BE08E2C}">
      <dgm:prSet phldrT="[Text]" custT="1"/>
      <dgm:spPr>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dirty="0" smtClean="0">
              <a:effectLst>
                <a:outerShdw blurRad="50800" dist="38100" algn="l" rotWithShape="0">
                  <a:prstClr val="black">
                    <a:alpha val="40000"/>
                  </a:prstClr>
                </a:outerShdw>
              </a:effectLst>
            </a:rPr>
            <a:t>Partial Application of Security Deposit</a:t>
          </a:r>
          <a:endParaRPr lang="en-US" sz="1400" dirty="0">
            <a:effectLst>
              <a:outerShdw blurRad="50800" dist="38100" algn="l" rotWithShape="0">
                <a:prstClr val="black">
                  <a:alpha val="40000"/>
                </a:prstClr>
              </a:outerShdw>
            </a:effectLst>
          </a:endParaRPr>
        </a:p>
      </dgm:t>
    </dgm:pt>
    <dgm:pt modelId="{C0FD729F-08CC-453E-B556-BAFD0760F287}" type="parTrans" cxnId="{85497437-59E3-4E82-97C7-2D7919BB46EA}">
      <dgm:prSet/>
      <dgm:spPr/>
      <dgm:t>
        <a:bodyPr/>
        <a:lstStyle/>
        <a:p>
          <a:endParaRPr lang="en-US"/>
        </a:p>
      </dgm:t>
    </dgm:pt>
    <dgm:pt modelId="{B7DF58C0-F76A-4470-927D-6B6DEA81C63D}" type="sibTrans" cxnId="{85497437-59E3-4E82-97C7-2D7919BB46EA}">
      <dgm:prSet/>
      <dgm:spPr/>
      <dgm:t>
        <a:bodyPr/>
        <a:lstStyle/>
        <a:p>
          <a:endParaRPr lang="en-US"/>
        </a:p>
      </dgm:t>
    </dgm:pt>
    <dgm:pt modelId="{1C4C8864-B466-4D7A-A214-43195A04D577}">
      <dgm:prSet phldrT="[Text]" custT="1"/>
      <dgm:spPr>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dirty="0" smtClean="0">
              <a:effectLst>
                <a:outerShdw blurRad="50800" dist="38100" algn="l" rotWithShape="0">
                  <a:prstClr val="black">
                    <a:alpha val="40000"/>
                  </a:prstClr>
                </a:outerShdw>
              </a:effectLst>
            </a:rPr>
            <a:t>Pay for Damages to Lease Premises via Security Deposit</a:t>
          </a:r>
          <a:endParaRPr lang="en-US" sz="1400" dirty="0">
            <a:effectLst>
              <a:outerShdw blurRad="50800" dist="38100" algn="l" rotWithShape="0">
                <a:prstClr val="black">
                  <a:alpha val="40000"/>
                </a:prstClr>
              </a:outerShdw>
            </a:effectLst>
          </a:endParaRPr>
        </a:p>
      </dgm:t>
    </dgm:pt>
    <dgm:pt modelId="{9BAAFD1E-4C00-44BD-AC06-8E773177FB43}" type="parTrans" cxnId="{A0144CCC-B8CB-463B-BFCB-9FD03A30E4BC}">
      <dgm:prSet/>
      <dgm:spPr/>
      <dgm:t>
        <a:bodyPr/>
        <a:lstStyle/>
        <a:p>
          <a:endParaRPr lang="en-US"/>
        </a:p>
      </dgm:t>
    </dgm:pt>
    <dgm:pt modelId="{1584D958-CE32-4CBE-9806-C29A9B1A24BA}" type="sibTrans" cxnId="{A0144CCC-B8CB-463B-BFCB-9FD03A30E4BC}">
      <dgm:prSet/>
      <dgm:spPr/>
      <dgm:t>
        <a:bodyPr/>
        <a:lstStyle/>
        <a:p>
          <a:endParaRPr lang="en-US"/>
        </a:p>
      </dgm:t>
    </dgm:pt>
    <dgm:pt modelId="{9772D851-66E2-4218-A82D-2400B9B0D4EE}">
      <dgm:prSet phldrT="[Text]" custT="1"/>
      <dgm:spPr>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100" dirty="0" smtClean="0">
              <a:effectLst>
                <a:outerShdw blurRad="50800" dist="38100" algn="l" rotWithShape="0">
                  <a:prstClr val="black">
                    <a:alpha val="40000"/>
                  </a:prstClr>
                </a:outerShdw>
              </a:effectLst>
            </a:rPr>
            <a:t>Correct/Amend Security Deposit CR to reference outstanding BD</a:t>
          </a:r>
          <a:endParaRPr lang="en-US" sz="1100" dirty="0">
            <a:effectLst>
              <a:outerShdw blurRad="50800" dist="38100" algn="l" rotWithShape="0">
                <a:prstClr val="black">
                  <a:alpha val="40000"/>
                </a:prstClr>
              </a:outerShdw>
            </a:effectLst>
          </a:endParaRPr>
        </a:p>
      </dgm:t>
    </dgm:pt>
    <dgm:pt modelId="{B7B733A4-26EB-4B8B-9DA5-BC2325872A6A}" type="parTrans" cxnId="{3FF9B4F0-1A8C-4742-8338-1644C8BDCF76}">
      <dgm:prSet/>
      <dgm:spPr/>
      <dgm:t>
        <a:bodyPr/>
        <a:lstStyle/>
        <a:p>
          <a:endParaRPr lang="en-US"/>
        </a:p>
      </dgm:t>
    </dgm:pt>
    <dgm:pt modelId="{6EEBE79D-6A28-4067-8A7C-671F7B2B907B}" type="sibTrans" cxnId="{3FF9B4F0-1A8C-4742-8338-1644C8BDCF76}">
      <dgm:prSet/>
      <dgm:spPr/>
      <dgm:t>
        <a:bodyPr/>
        <a:lstStyle/>
        <a:p>
          <a:endParaRPr lang="en-US"/>
        </a:p>
      </dgm:t>
    </dgm:pt>
    <dgm:pt modelId="{77C32DBE-D992-4F32-A2B5-E91EBF1BA5B7}">
      <dgm:prSet phldrT="[Text]" custT="1"/>
      <dgm:spPr>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100" dirty="0" smtClean="0">
              <a:effectLst>
                <a:outerShdw blurRad="50800" dist="38100" algn="l" rotWithShape="0">
                  <a:prstClr val="black">
                    <a:alpha val="40000"/>
                  </a:prstClr>
                </a:outerShdw>
              </a:effectLst>
            </a:rPr>
            <a:t>Create new RWA ED and correct/amend Security Deposit to reference new agreement as Advance Payment</a:t>
          </a:r>
          <a:endParaRPr lang="en-US" sz="1100" dirty="0">
            <a:effectLst>
              <a:outerShdw blurRad="50800" dist="38100" algn="l" rotWithShape="0">
                <a:prstClr val="black">
                  <a:alpha val="40000"/>
                </a:prstClr>
              </a:outerShdw>
            </a:effectLst>
          </a:endParaRPr>
        </a:p>
      </dgm:t>
    </dgm:pt>
    <dgm:pt modelId="{000EB138-BF0E-4ABD-92B6-1A4B28E72413}" type="parTrans" cxnId="{9AEC7D56-D731-4538-821D-B0C5F891F9BE}">
      <dgm:prSet/>
      <dgm:spPr/>
      <dgm:t>
        <a:bodyPr/>
        <a:lstStyle/>
        <a:p>
          <a:endParaRPr lang="en-US"/>
        </a:p>
      </dgm:t>
    </dgm:pt>
    <dgm:pt modelId="{E2D56B50-344A-4D16-B689-14DDDAFF7775}" type="sibTrans" cxnId="{9AEC7D56-D731-4538-821D-B0C5F891F9BE}">
      <dgm:prSet/>
      <dgm:spPr/>
      <dgm:t>
        <a:bodyPr/>
        <a:lstStyle/>
        <a:p>
          <a:endParaRPr lang="en-US"/>
        </a:p>
      </dgm:t>
    </dgm:pt>
    <dgm:pt modelId="{9ED33AC6-6D55-496C-A43A-9B8C7D62F032}" type="pres">
      <dgm:prSet presAssocID="{0C73BBB4-BF9F-4FDA-9413-FDE4AC30B2BC}" presName="Name0" presStyleCnt="0">
        <dgm:presLayoutVars>
          <dgm:chMax val="1"/>
          <dgm:chPref val="1"/>
          <dgm:dir/>
          <dgm:animOne val="branch"/>
          <dgm:animLvl val="lvl"/>
        </dgm:presLayoutVars>
      </dgm:prSet>
      <dgm:spPr/>
      <dgm:t>
        <a:bodyPr/>
        <a:lstStyle/>
        <a:p>
          <a:endParaRPr lang="en-US"/>
        </a:p>
      </dgm:t>
    </dgm:pt>
    <dgm:pt modelId="{A3380770-B232-4F1B-909B-EC495C39C412}" type="pres">
      <dgm:prSet presAssocID="{76E78ABA-8342-47BD-99FF-C8193FB4AEA8}" presName="textCenter" presStyleLbl="node1" presStyleIdx="0" presStyleCnt="6" custScaleX="163727" custLinFactX="57962" custLinFactY="-50747" custLinFactNeighborX="100000" custLinFactNeighborY="-100000"/>
      <dgm:spPr/>
      <dgm:t>
        <a:bodyPr/>
        <a:lstStyle/>
        <a:p>
          <a:endParaRPr lang="en-US"/>
        </a:p>
      </dgm:t>
    </dgm:pt>
    <dgm:pt modelId="{A88B55F6-DAB8-4ABB-AFEF-3E3FD18A3CF3}" type="pres">
      <dgm:prSet presAssocID="{76E78ABA-8342-47BD-99FF-C8193FB4AEA8}" presName="cycle_1" presStyleCnt="0"/>
      <dgm:spPr/>
    </dgm:pt>
    <dgm:pt modelId="{5CE2A4FF-3303-42B0-B399-BE3B5D6C3BF4}" type="pres">
      <dgm:prSet presAssocID="{E9D66C2D-E5FB-4535-AA7C-38AC7A03E59C}" presName="childCenter1" presStyleLbl="node1" presStyleIdx="1" presStyleCnt="6" custScaleX="244286" custScaleY="140898" custLinFactNeighborX="2355" custLinFactNeighborY="59696"/>
      <dgm:spPr/>
      <dgm:t>
        <a:bodyPr/>
        <a:lstStyle/>
        <a:p>
          <a:endParaRPr lang="en-US"/>
        </a:p>
      </dgm:t>
    </dgm:pt>
    <dgm:pt modelId="{54829CEF-3FEE-40EB-91AD-09E473D53AC9}" type="pres">
      <dgm:prSet presAssocID="{FC0384EC-92B9-4552-936D-56630F8BD351}" presName="Name144" presStyleLbl="parChTrans1D2" presStyleIdx="0" presStyleCnt="3"/>
      <dgm:spPr/>
      <dgm:t>
        <a:bodyPr/>
        <a:lstStyle/>
        <a:p>
          <a:endParaRPr lang="en-US"/>
        </a:p>
      </dgm:t>
    </dgm:pt>
    <dgm:pt modelId="{C5F768C0-3527-4BEF-A801-EF547AB58BFC}" type="pres">
      <dgm:prSet presAssocID="{76E78ABA-8342-47BD-99FF-C8193FB4AEA8}" presName="cycle_2" presStyleCnt="0"/>
      <dgm:spPr/>
    </dgm:pt>
    <dgm:pt modelId="{CE7BF99C-1123-49F1-B43A-19A59E5885CF}" type="pres">
      <dgm:prSet presAssocID="{62FAB580-5FEA-41C6-A104-868A2BE08E2C}" presName="childCenter2" presStyleLbl="node1" presStyleIdx="2" presStyleCnt="6" custScaleX="285303" custScaleY="131407" custLinFactNeighborX="89869" custLinFactNeighborY="-32406"/>
      <dgm:spPr/>
      <dgm:t>
        <a:bodyPr/>
        <a:lstStyle/>
        <a:p>
          <a:endParaRPr lang="en-US"/>
        </a:p>
      </dgm:t>
    </dgm:pt>
    <dgm:pt modelId="{FE9ABFC3-2DDA-401C-9300-C6F0A15FDB17}" type="pres">
      <dgm:prSet presAssocID="{B7B733A4-26EB-4B8B-9DA5-BC2325872A6A}" presName="Name218" presStyleLbl="parChTrans1D3" presStyleIdx="0" presStyleCnt="2"/>
      <dgm:spPr/>
      <dgm:t>
        <a:bodyPr/>
        <a:lstStyle/>
        <a:p>
          <a:endParaRPr lang="en-US"/>
        </a:p>
      </dgm:t>
    </dgm:pt>
    <dgm:pt modelId="{381F5B67-5ECD-472D-9ABC-0BFAE9909F84}" type="pres">
      <dgm:prSet presAssocID="{9772D851-66E2-4218-A82D-2400B9B0D4EE}" presName="text2" presStyleLbl="node1" presStyleIdx="3" presStyleCnt="6" custScaleX="277456" custScaleY="124801" custRadScaleRad="184407" custRadScaleInc="-9405">
        <dgm:presLayoutVars>
          <dgm:bulletEnabled val="1"/>
        </dgm:presLayoutVars>
      </dgm:prSet>
      <dgm:spPr/>
      <dgm:t>
        <a:bodyPr/>
        <a:lstStyle/>
        <a:p>
          <a:endParaRPr lang="en-US"/>
        </a:p>
      </dgm:t>
    </dgm:pt>
    <dgm:pt modelId="{A1DADE4A-59C0-4047-85F1-6D29869C3DDF}" type="pres">
      <dgm:prSet presAssocID="{C0FD729F-08CC-453E-B556-BAFD0760F287}" presName="Name221" presStyleLbl="parChTrans1D2" presStyleIdx="1" presStyleCnt="3"/>
      <dgm:spPr/>
      <dgm:t>
        <a:bodyPr/>
        <a:lstStyle/>
        <a:p>
          <a:endParaRPr lang="en-US"/>
        </a:p>
      </dgm:t>
    </dgm:pt>
    <dgm:pt modelId="{9F04597A-9FF6-4A2D-A9F2-C0353B21C58B}" type="pres">
      <dgm:prSet presAssocID="{76E78ABA-8342-47BD-99FF-C8193FB4AEA8}" presName="cycle_3" presStyleCnt="0"/>
      <dgm:spPr/>
    </dgm:pt>
    <dgm:pt modelId="{0BB18407-571F-4D15-B7F0-4CC46544714A}" type="pres">
      <dgm:prSet presAssocID="{1C4C8864-B466-4D7A-A214-43195A04D577}" presName="childCenter3" presStyleLbl="node1" presStyleIdx="4" presStyleCnt="6" custScaleX="330988" custScaleY="141742" custLinFactNeighborX="-95511" custLinFactNeighborY="-77850"/>
      <dgm:spPr/>
      <dgm:t>
        <a:bodyPr/>
        <a:lstStyle/>
        <a:p>
          <a:endParaRPr lang="en-US"/>
        </a:p>
      </dgm:t>
    </dgm:pt>
    <dgm:pt modelId="{1124F0F7-3AB4-42EF-B2B0-3E6AA72CFA60}" type="pres">
      <dgm:prSet presAssocID="{000EB138-BF0E-4ABD-92B6-1A4B28E72413}" presName="Name285" presStyleLbl="parChTrans1D3" presStyleIdx="1" presStyleCnt="2"/>
      <dgm:spPr/>
      <dgm:t>
        <a:bodyPr/>
        <a:lstStyle/>
        <a:p>
          <a:endParaRPr lang="en-US"/>
        </a:p>
      </dgm:t>
    </dgm:pt>
    <dgm:pt modelId="{F532CABC-4E42-4354-B8C5-646464543365}" type="pres">
      <dgm:prSet presAssocID="{77C32DBE-D992-4F32-A2B5-E91EBF1BA5B7}" presName="text3" presStyleLbl="node1" presStyleIdx="5" presStyleCnt="6" custScaleX="366931" custScaleY="138986" custRadScaleRad="196574" custRadScaleInc="24697">
        <dgm:presLayoutVars>
          <dgm:bulletEnabled val="1"/>
        </dgm:presLayoutVars>
      </dgm:prSet>
      <dgm:spPr/>
      <dgm:t>
        <a:bodyPr/>
        <a:lstStyle/>
        <a:p>
          <a:endParaRPr lang="en-US"/>
        </a:p>
      </dgm:t>
    </dgm:pt>
    <dgm:pt modelId="{2201DD45-CEF8-449B-817E-678B9EFC3078}" type="pres">
      <dgm:prSet presAssocID="{9BAAFD1E-4C00-44BD-AC06-8E773177FB43}" presName="Name288" presStyleLbl="parChTrans1D2" presStyleIdx="2" presStyleCnt="3"/>
      <dgm:spPr/>
      <dgm:t>
        <a:bodyPr/>
        <a:lstStyle/>
        <a:p>
          <a:endParaRPr lang="en-US"/>
        </a:p>
      </dgm:t>
    </dgm:pt>
  </dgm:ptLst>
  <dgm:cxnLst>
    <dgm:cxn modelId="{A53A7DDC-74CF-49A2-8463-E8CBF85F0E53}" type="presOf" srcId="{9772D851-66E2-4218-A82D-2400B9B0D4EE}" destId="{381F5B67-5ECD-472D-9ABC-0BFAE9909F84}" srcOrd="0" destOrd="0" presId="urn:microsoft.com/office/officeart/2008/layout/RadialCluster"/>
    <dgm:cxn modelId="{F4D0E9A8-5A54-4785-B1B0-ABE1DC493401}" type="presOf" srcId="{E9D66C2D-E5FB-4535-AA7C-38AC7A03E59C}" destId="{5CE2A4FF-3303-42B0-B399-BE3B5D6C3BF4}" srcOrd="0" destOrd="0" presId="urn:microsoft.com/office/officeart/2008/layout/RadialCluster"/>
    <dgm:cxn modelId="{798D1E25-B3E5-4B37-9EC4-CF60C4BD2A3C}" srcId="{76E78ABA-8342-47BD-99FF-C8193FB4AEA8}" destId="{E9D66C2D-E5FB-4535-AA7C-38AC7A03E59C}" srcOrd="0" destOrd="0" parTransId="{FC0384EC-92B9-4552-936D-56630F8BD351}" sibTransId="{F0B29E30-4016-47FA-B325-E80309A50753}"/>
    <dgm:cxn modelId="{CBD95443-9DD9-4569-B083-C1C192817611}" type="presOf" srcId="{0C73BBB4-BF9F-4FDA-9413-FDE4AC30B2BC}" destId="{9ED33AC6-6D55-496C-A43A-9B8C7D62F032}" srcOrd="0" destOrd="0" presId="urn:microsoft.com/office/officeart/2008/layout/RadialCluster"/>
    <dgm:cxn modelId="{A96D6A8F-29EC-4B1E-8B0E-A7F559FB7F76}" type="presOf" srcId="{FC0384EC-92B9-4552-936D-56630F8BD351}" destId="{54829CEF-3FEE-40EB-91AD-09E473D53AC9}" srcOrd="0" destOrd="0" presId="urn:microsoft.com/office/officeart/2008/layout/RadialCluster"/>
    <dgm:cxn modelId="{46F2317D-812A-4CE0-B2D4-1ED881454B6C}" type="presOf" srcId="{1C4C8864-B466-4D7A-A214-43195A04D577}" destId="{0BB18407-571F-4D15-B7F0-4CC46544714A}" srcOrd="0" destOrd="0" presId="urn:microsoft.com/office/officeart/2008/layout/RadialCluster"/>
    <dgm:cxn modelId="{3D0888DC-C0E3-4C04-B2EF-8613E8212AA9}" type="presOf" srcId="{77C32DBE-D992-4F32-A2B5-E91EBF1BA5B7}" destId="{F532CABC-4E42-4354-B8C5-646464543365}" srcOrd="0" destOrd="0" presId="urn:microsoft.com/office/officeart/2008/layout/RadialCluster"/>
    <dgm:cxn modelId="{A0144CCC-B8CB-463B-BFCB-9FD03A30E4BC}" srcId="{76E78ABA-8342-47BD-99FF-C8193FB4AEA8}" destId="{1C4C8864-B466-4D7A-A214-43195A04D577}" srcOrd="2" destOrd="0" parTransId="{9BAAFD1E-4C00-44BD-AC06-8E773177FB43}" sibTransId="{1584D958-CE32-4CBE-9806-C29A9B1A24BA}"/>
    <dgm:cxn modelId="{E8D76C41-769E-4B38-87AE-666EE28C203D}" type="presOf" srcId="{C0FD729F-08CC-453E-B556-BAFD0760F287}" destId="{A1DADE4A-59C0-4047-85F1-6D29869C3DDF}" srcOrd="0" destOrd="0" presId="urn:microsoft.com/office/officeart/2008/layout/RadialCluster"/>
    <dgm:cxn modelId="{9AEC7D56-D731-4538-821D-B0C5F891F9BE}" srcId="{1C4C8864-B466-4D7A-A214-43195A04D577}" destId="{77C32DBE-D992-4F32-A2B5-E91EBF1BA5B7}" srcOrd="0" destOrd="0" parTransId="{000EB138-BF0E-4ABD-92B6-1A4B28E72413}" sibTransId="{E2D56B50-344A-4D16-B689-14DDDAFF7775}"/>
    <dgm:cxn modelId="{8B27AD4C-C7E6-4146-B969-37A217730457}" type="presOf" srcId="{9BAAFD1E-4C00-44BD-AC06-8E773177FB43}" destId="{2201DD45-CEF8-449B-817E-678B9EFC3078}" srcOrd="0" destOrd="0" presId="urn:microsoft.com/office/officeart/2008/layout/RadialCluster"/>
    <dgm:cxn modelId="{FD744D3B-98B2-4512-B003-455A2C00B324}" srcId="{0C73BBB4-BF9F-4FDA-9413-FDE4AC30B2BC}" destId="{76E78ABA-8342-47BD-99FF-C8193FB4AEA8}" srcOrd="0" destOrd="0" parTransId="{8F730926-3ADE-4DF5-8186-3C5AD199979D}" sibTransId="{E791BBEB-753F-46AC-AB90-2E84A65B1673}"/>
    <dgm:cxn modelId="{0E158262-AAD9-4F3A-B454-ABFD51DA1EB3}" type="presOf" srcId="{000EB138-BF0E-4ABD-92B6-1A4B28E72413}" destId="{1124F0F7-3AB4-42EF-B2B0-3E6AA72CFA60}" srcOrd="0" destOrd="0" presId="urn:microsoft.com/office/officeart/2008/layout/RadialCluster"/>
    <dgm:cxn modelId="{3FF9B4F0-1A8C-4742-8338-1644C8BDCF76}" srcId="{62FAB580-5FEA-41C6-A104-868A2BE08E2C}" destId="{9772D851-66E2-4218-A82D-2400B9B0D4EE}" srcOrd="0" destOrd="0" parTransId="{B7B733A4-26EB-4B8B-9DA5-BC2325872A6A}" sibTransId="{6EEBE79D-6A28-4067-8A7C-671F7B2B907B}"/>
    <dgm:cxn modelId="{ACB332ED-9F0E-4D8B-A5C4-4A6AF11C9311}" type="presOf" srcId="{B7B733A4-26EB-4B8B-9DA5-BC2325872A6A}" destId="{FE9ABFC3-2DDA-401C-9300-C6F0A15FDB17}" srcOrd="0" destOrd="0" presId="urn:microsoft.com/office/officeart/2008/layout/RadialCluster"/>
    <dgm:cxn modelId="{FF3B7813-35B9-483F-9E1A-E0719858F63C}" type="presOf" srcId="{76E78ABA-8342-47BD-99FF-C8193FB4AEA8}" destId="{A3380770-B232-4F1B-909B-EC495C39C412}" srcOrd="0" destOrd="0" presId="urn:microsoft.com/office/officeart/2008/layout/RadialCluster"/>
    <dgm:cxn modelId="{85497437-59E3-4E82-97C7-2D7919BB46EA}" srcId="{76E78ABA-8342-47BD-99FF-C8193FB4AEA8}" destId="{62FAB580-5FEA-41C6-A104-868A2BE08E2C}" srcOrd="1" destOrd="0" parTransId="{C0FD729F-08CC-453E-B556-BAFD0760F287}" sibTransId="{B7DF58C0-F76A-4470-927D-6B6DEA81C63D}"/>
    <dgm:cxn modelId="{F0D08ACA-499E-4FC6-8C22-2B40FC991D09}" type="presOf" srcId="{62FAB580-5FEA-41C6-A104-868A2BE08E2C}" destId="{CE7BF99C-1123-49F1-B43A-19A59E5885CF}" srcOrd="0" destOrd="0" presId="urn:microsoft.com/office/officeart/2008/layout/RadialCluster"/>
    <dgm:cxn modelId="{629CA59E-7A89-4916-8AEE-85CB91D7C8E4}" type="presParOf" srcId="{9ED33AC6-6D55-496C-A43A-9B8C7D62F032}" destId="{A3380770-B232-4F1B-909B-EC495C39C412}" srcOrd="0" destOrd="0" presId="urn:microsoft.com/office/officeart/2008/layout/RadialCluster"/>
    <dgm:cxn modelId="{4C64C1E0-05AB-49C3-B847-9EF462578CED}" type="presParOf" srcId="{9ED33AC6-6D55-496C-A43A-9B8C7D62F032}" destId="{A88B55F6-DAB8-4ABB-AFEF-3E3FD18A3CF3}" srcOrd="1" destOrd="0" presId="urn:microsoft.com/office/officeart/2008/layout/RadialCluster"/>
    <dgm:cxn modelId="{68F49533-DFCF-4C1A-9B5D-025230F601BF}" type="presParOf" srcId="{A88B55F6-DAB8-4ABB-AFEF-3E3FD18A3CF3}" destId="{5CE2A4FF-3303-42B0-B399-BE3B5D6C3BF4}" srcOrd="0" destOrd="0" presId="urn:microsoft.com/office/officeart/2008/layout/RadialCluster"/>
    <dgm:cxn modelId="{784D474D-0515-40B2-A649-1A3484D6E68E}" type="presParOf" srcId="{9ED33AC6-6D55-496C-A43A-9B8C7D62F032}" destId="{54829CEF-3FEE-40EB-91AD-09E473D53AC9}" srcOrd="2" destOrd="0" presId="urn:microsoft.com/office/officeart/2008/layout/RadialCluster"/>
    <dgm:cxn modelId="{DF3A7B01-2572-4C7F-B0E2-87B0F26E5A6C}" type="presParOf" srcId="{9ED33AC6-6D55-496C-A43A-9B8C7D62F032}" destId="{C5F768C0-3527-4BEF-A801-EF547AB58BFC}" srcOrd="3" destOrd="0" presId="urn:microsoft.com/office/officeart/2008/layout/RadialCluster"/>
    <dgm:cxn modelId="{4D989683-542B-4F24-B790-9B275A1C2F79}" type="presParOf" srcId="{C5F768C0-3527-4BEF-A801-EF547AB58BFC}" destId="{CE7BF99C-1123-49F1-B43A-19A59E5885CF}" srcOrd="0" destOrd="0" presId="urn:microsoft.com/office/officeart/2008/layout/RadialCluster"/>
    <dgm:cxn modelId="{F4D5F7EF-B56E-47C5-9E73-61708C65377A}" type="presParOf" srcId="{C5F768C0-3527-4BEF-A801-EF547AB58BFC}" destId="{FE9ABFC3-2DDA-401C-9300-C6F0A15FDB17}" srcOrd="1" destOrd="0" presId="urn:microsoft.com/office/officeart/2008/layout/RadialCluster"/>
    <dgm:cxn modelId="{35A18CAD-4FEB-499F-B9C2-A15D52284CD4}" type="presParOf" srcId="{C5F768C0-3527-4BEF-A801-EF547AB58BFC}" destId="{381F5B67-5ECD-472D-9ABC-0BFAE9909F84}" srcOrd="2" destOrd="0" presId="urn:microsoft.com/office/officeart/2008/layout/RadialCluster"/>
    <dgm:cxn modelId="{1A130EEA-8872-4004-A4AA-477D3DCFC5AB}" type="presParOf" srcId="{9ED33AC6-6D55-496C-A43A-9B8C7D62F032}" destId="{A1DADE4A-59C0-4047-85F1-6D29869C3DDF}" srcOrd="4" destOrd="0" presId="urn:microsoft.com/office/officeart/2008/layout/RadialCluster"/>
    <dgm:cxn modelId="{AEF08D98-82A0-40C5-AB83-5663DC4EA989}" type="presParOf" srcId="{9ED33AC6-6D55-496C-A43A-9B8C7D62F032}" destId="{9F04597A-9FF6-4A2D-A9F2-C0353B21C58B}" srcOrd="5" destOrd="0" presId="urn:microsoft.com/office/officeart/2008/layout/RadialCluster"/>
    <dgm:cxn modelId="{3A920F92-E292-4CEE-A5A0-2FA264E27CD1}" type="presParOf" srcId="{9F04597A-9FF6-4A2D-A9F2-C0353B21C58B}" destId="{0BB18407-571F-4D15-B7F0-4CC46544714A}" srcOrd="0" destOrd="0" presId="urn:microsoft.com/office/officeart/2008/layout/RadialCluster"/>
    <dgm:cxn modelId="{475CB12D-A2EB-46BA-BBFC-7AD9BAEA35C9}" type="presParOf" srcId="{9F04597A-9FF6-4A2D-A9F2-C0353B21C58B}" destId="{1124F0F7-3AB4-42EF-B2B0-3E6AA72CFA60}" srcOrd="1" destOrd="0" presId="urn:microsoft.com/office/officeart/2008/layout/RadialCluster"/>
    <dgm:cxn modelId="{D93318FE-CDB9-4459-94B3-D09F9C929A42}" type="presParOf" srcId="{9F04597A-9FF6-4A2D-A9F2-C0353B21C58B}" destId="{F532CABC-4E42-4354-B8C5-646464543365}" srcOrd="2" destOrd="0" presId="urn:microsoft.com/office/officeart/2008/layout/RadialCluster"/>
    <dgm:cxn modelId="{00309B43-314C-48D0-A97A-DEF9523A251C}" type="presParOf" srcId="{9ED33AC6-6D55-496C-A43A-9B8C7D62F032}" destId="{2201DD45-CEF8-449B-817E-678B9EFC3078}"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3BF826E-E10A-485C-A34E-897CE07809F4}" type="doc">
      <dgm:prSet loTypeId="urn:microsoft.com/office/officeart/2005/8/layout/hList7" loCatId="process" qsTypeId="urn:microsoft.com/office/officeart/2005/8/quickstyle/simple1" qsCatId="simple" csTypeId="urn:microsoft.com/office/officeart/2005/8/colors/accent6_3" csCatId="accent6" phldr="1"/>
      <dgm:spPr/>
    </dgm:pt>
    <dgm:pt modelId="{DC2CDAD5-2EC8-4B27-92BB-128B999CAE19}">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effectLst>
                <a:outerShdw blurRad="50800" dist="38100" algn="l" rotWithShape="0">
                  <a:prstClr val="black">
                    <a:alpha val="40000"/>
                  </a:prstClr>
                </a:outerShdw>
              </a:effectLst>
            </a:rPr>
            <a:t>Outlease Agreement established</a:t>
          </a:r>
          <a:endParaRPr lang="en-US" dirty="0">
            <a:effectLst>
              <a:outerShdw blurRad="50800" dist="38100" algn="l" rotWithShape="0">
                <a:prstClr val="black">
                  <a:alpha val="40000"/>
                </a:prstClr>
              </a:outerShdw>
            </a:effectLst>
          </a:endParaRPr>
        </a:p>
      </dgm:t>
    </dgm:pt>
    <dgm:pt modelId="{0F8C501F-3D22-4A87-9B33-15CFE79F60D1}" type="parTrans" cxnId="{E259DD67-5EB4-4D07-958D-FFF90B3CB316}">
      <dgm:prSet/>
      <dgm:spPr/>
      <dgm:t>
        <a:bodyPr/>
        <a:lstStyle/>
        <a:p>
          <a:endParaRPr lang="en-US"/>
        </a:p>
      </dgm:t>
    </dgm:pt>
    <dgm:pt modelId="{F60D26EE-3938-469B-A8FB-BAC7E94F385F}" type="sibTrans" cxnId="{E259DD67-5EB4-4D07-958D-FFF90B3CB316}">
      <dgm:prSet/>
      <dgm:spPr/>
      <dgm:t>
        <a:bodyPr/>
        <a:lstStyle/>
        <a:p>
          <a:endParaRPr lang="en-US"/>
        </a:p>
      </dgm:t>
    </dgm:pt>
    <dgm:pt modelId="{D577C3D1-4A12-4ACB-AA3F-C25244BD8BE4}">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effectLst>
                <a:outerShdw blurRad="50800" dist="38100" algn="l" rotWithShape="0">
                  <a:prstClr val="black">
                    <a:alpha val="40000"/>
                  </a:prstClr>
                </a:outerShdw>
              </a:effectLst>
            </a:rPr>
            <a:t>Customer remits payment for the Security Deposit equal to one month’s rent, $1,000 (Note: Amount is not always equal to one month’s rent) </a:t>
          </a:r>
          <a:endParaRPr lang="en-US" dirty="0">
            <a:effectLst>
              <a:outerShdw blurRad="50800" dist="38100" algn="l" rotWithShape="0">
                <a:prstClr val="black">
                  <a:alpha val="40000"/>
                </a:prstClr>
              </a:outerShdw>
            </a:effectLst>
          </a:endParaRPr>
        </a:p>
      </dgm:t>
    </dgm:pt>
    <dgm:pt modelId="{A359B1EC-EFC3-4B61-8876-52A0EDE75C4E}" type="parTrans" cxnId="{0833CD68-1680-4F0D-82EE-2C7E7B21CF46}">
      <dgm:prSet/>
      <dgm:spPr/>
      <dgm:t>
        <a:bodyPr/>
        <a:lstStyle/>
        <a:p>
          <a:endParaRPr lang="en-US"/>
        </a:p>
      </dgm:t>
    </dgm:pt>
    <dgm:pt modelId="{7E28EA1D-7DF5-4CFF-8E72-250005565882}" type="sibTrans" cxnId="{0833CD68-1680-4F0D-82EE-2C7E7B21CF46}">
      <dgm:prSet/>
      <dgm:spPr/>
      <dgm:t>
        <a:bodyPr/>
        <a:lstStyle/>
        <a:p>
          <a:endParaRPr lang="en-US"/>
        </a:p>
      </dgm:t>
    </dgm:pt>
    <dgm:pt modelId="{4645CA6A-ABF5-441A-9794-65EE214F5FA1}">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effectLst>
                <a:outerShdw blurRad="50800" dist="38100" algn="l" rotWithShape="0">
                  <a:prstClr val="black">
                    <a:alpha val="40000"/>
                  </a:prstClr>
                </a:outerShdw>
              </a:effectLst>
            </a:rPr>
            <a:t>For the next 12 months of the agreement, the customer remits payment for $1,000/mo.</a:t>
          </a:r>
          <a:endParaRPr lang="en-US" dirty="0">
            <a:effectLst>
              <a:outerShdw blurRad="50800" dist="38100" algn="l" rotWithShape="0">
                <a:prstClr val="black">
                  <a:alpha val="40000"/>
                </a:prstClr>
              </a:outerShdw>
            </a:effectLst>
          </a:endParaRPr>
        </a:p>
      </dgm:t>
    </dgm:pt>
    <dgm:pt modelId="{6AEFC9D9-5398-4836-85D0-56013C53E438}" type="parTrans" cxnId="{81875163-5B6E-41D1-80C0-AF8575535EB7}">
      <dgm:prSet/>
      <dgm:spPr/>
      <dgm:t>
        <a:bodyPr/>
        <a:lstStyle/>
        <a:p>
          <a:endParaRPr lang="en-US"/>
        </a:p>
      </dgm:t>
    </dgm:pt>
    <dgm:pt modelId="{FB786EE5-9A81-4550-AC92-D51D202744E2}" type="sibTrans" cxnId="{81875163-5B6E-41D1-80C0-AF8575535EB7}">
      <dgm:prSet/>
      <dgm:spPr/>
      <dgm:t>
        <a:bodyPr/>
        <a:lstStyle/>
        <a:p>
          <a:endParaRPr lang="en-US"/>
        </a:p>
      </dgm:t>
    </dgm:pt>
    <dgm:pt modelId="{4D82F36F-1771-469A-849F-80E327F49AFA}">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effectLst>
                <a:outerShdw blurRad="50800" dist="38100" algn="l" rotWithShape="0">
                  <a:prstClr val="black">
                    <a:alpha val="40000"/>
                  </a:prstClr>
                </a:outerShdw>
              </a:effectLst>
            </a:rPr>
            <a:t>PCPROJBILL generates advance offsets in the amount of $1,000 for each of the next 12 service periods</a:t>
          </a:r>
        </a:p>
      </dgm:t>
    </dgm:pt>
    <dgm:pt modelId="{E9B578D0-DE85-4721-97BE-88A693D574D8}" type="parTrans" cxnId="{28C673F3-F6E9-408C-9D26-CD842740B65A}">
      <dgm:prSet/>
      <dgm:spPr/>
      <dgm:t>
        <a:bodyPr/>
        <a:lstStyle/>
        <a:p>
          <a:endParaRPr lang="en-US"/>
        </a:p>
      </dgm:t>
    </dgm:pt>
    <dgm:pt modelId="{E3D867E1-A387-4783-A560-8F3F25553855}" type="sibTrans" cxnId="{28C673F3-F6E9-408C-9D26-CD842740B65A}">
      <dgm:prSet/>
      <dgm:spPr/>
      <dgm:t>
        <a:bodyPr/>
        <a:lstStyle/>
        <a:p>
          <a:endParaRPr lang="en-US"/>
        </a:p>
      </dgm:t>
    </dgm:pt>
    <dgm:pt modelId="{09118BA7-5D9E-46F2-B4D6-3CECE6BD3D6C}">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smtClean="0">
              <a:effectLst>
                <a:outerShdw blurRad="50800" dist="38100" algn="l" rotWithShape="0">
                  <a:prstClr val="black">
                    <a:alpha val="40000"/>
                  </a:prstClr>
                </a:outerShdw>
              </a:effectLst>
            </a:rPr>
            <a:t>At the end of the agreement, GSA refunds the full security deposit amount, $1,000</a:t>
          </a:r>
        </a:p>
      </dgm:t>
    </dgm:pt>
    <dgm:pt modelId="{6D4B7AB9-B69E-4107-9E9A-44FBED3D9F7B}" type="parTrans" cxnId="{86FEA800-105F-43C0-B366-E936416368B9}">
      <dgm:prSet/>
      <dgm:spPr/>
      <dgm:t>
        <a:bodyPr/>
        <a:lstStyle/>
        <a:p>
          <a:endParaRPr lang="en-US"/>
        </a:p>
      </dgm:t>
    </dgm:pt>
    <dgm:pt modelId="{2280D11C-EDF4-472E-BDED-2F67933C4DD7}" type="sibTrans" cxnId="{86FEA800-105F-43C0-B366-E936416368B9}">
      <dgm:prSet/>
      <dgm:spPr/>
      <dgm:t>
        <a:bodyPr/>
        <a:lstStyle/>
        <a:p>
          <a:endParaRPr lang="en-US"/>
        </a:p>
      </dgm:t>
    </dgm:pt>
    <dgm:pt modelId="{E953D7FA-F02D-4CC4-9E00-0705852FE9A8}" type="pres">
      <dgm:prSet presAssocID="{C3BF826E-E10A-485C-A34E-897CE07809F4}" presName="Name0" presStyleCnt="0">
        <dgm:presLayoutVars>
          <dgm:dir/>
          <dgm:resizeHandles val="exact"/>
        </dgm:presLayoutVars>
      </dgm:prSet>
      <dgm:spPr/>
    </dgm:pt>
    <dgm:pt modelId="{C60A9F5C-4320-411F-BC61-F34268D6DF7D}" type="pres">
      <dgm:prSet presAssocID="{C3BF826E-E10A-485C-A34E-897CE07809F4}" presName="fgShape" presStyleLbl="fgShp" presStyleIdx="0" presStyleCnt="1"/>
      <dgm:spPr>
        <a:prstGeom prst="rightArrow">
          <a:avLst/>
        </a:prstGeom>
      </dgm:spPr>
    </dgm:pt>
    <dgm:pt modelId="{BDB3C9CE-6B5C-4DC7-AFD7-2951003CDDAD}" type="pres">
      <dgm:prSet presAssocID="{C3BF826E-E10A-485C-A34E-897CE07809F4}" presName="linComp" presStyleCnt="0"/>
      <dgm:spPr/>
    </dgm:pt>
    <dgm:pt modelId="{9A943407-C3D7-4837-8700-85A96D534DA0}" type="pres">
      <dgm:prSet presAssocID="{DC2CDAD5-2EC8-4B27-92BB-128B999CAE19}" presName="compNode" presStyleCnt="0"/>
      <dgm:spPr/>
    </dgm:pt>
    <dgm:pt modelId="{E6ABD1BE-3649-428B-93A4-9AEB67760A4E}" type="pres">
      <dgm:prSet presAssocID="{DC2CDAD5-2EC8-4B27-92BB-128B999CAE19}" presName="bkgdShape" presStyleLbl="node1" presStyleIdx="0" presStyleCnt="5"/>
      <dgm:spPr/>
      <dgm:t>
        <a:bodyPr/>
        <a:lstStyle/>
        <a:p>
          <a:endParaRPr lang="en-US"/>
        </a:p>
      </dgm:t>
    </dgm:pt>
    <dgm:pt modelId="{EDB3CF78-F0F4-4E50-AAEE-A36A9B438E51}" type="pres">
      <dgm:prSet presAssocID="{DC2CDAD5-2EC8-4B27-92BB-128B999CAE19}" presName="nodeTx" presStyleLbl="node1" presStyleIdx="0" presStyleCnt="5">
        <dgm:presLayoutVars>
          <dgm:bulletEnabled val="1"/>
        </dgm:presLayoutVars>
      </dgm:prSet>
      <dgm:spPr/>
      <dgm:t>
        <a:bodyPr/>
        <a:lstStyle/>
        <a:p>
          <a:endParaRPr lang="en-US"/>
        </a:p>
      </dgm:t>
    </dgm:pt>
    <dgm:pt modelId="{0D92CDC6-0F2A-40ED-933D-7F9D811FB25B}" type="pres">
      <dgm:prSet presAssocID="{DC2CDAD5-2EC8-4B27-92BB-128B999CAE19}" presName="invisiNode" presStyleLbl="node1" presStyleIdx="0" presStyleCnt="5"/>
      <dgm:spPr/>
    </dgm:pt>
    <dgm:pt modelId="{3A423155-C3C2-452A-877E-2FCF260C7F28}" type="pres">
      <dgm:prSet presAssocID="{DC2CDAD5-2EC8-4B27-92BB-128B999CAE19}" presName="imagNode" presStyleLbl="fgImgPlace1" presStyleIdx="0" presStyleCnt="5"/>
      <dgm:spPr>
        <a:blipFill rotWithShape="1">
          <a:blip xmlns:r="http://schemas.openxmlformats.org/officeDocument/2006/relationships" r:embed="rId1"/>
          <a:stretch>
            <a:fillRect/>
          </a:stretch>
        </a:blipFill>
      </dgm:spPr>
    </dgm:pt>
    <dgm:pt modelId="{23CA90AE-FE85-4C66-AF0E-F65BA67D7C82}" type="pres">
      <dgm:prSet presAssocID="{F60D26EE-3938-469B-A8FB-BAC7E94F385F}" presName="sibTrans" presStyleLbl="sibTrans2D1" presStyleIdx="0" presStyleCnt="0"/>
      <dgm:spPr/>
      <dgm:t>
        <a:bodyPr/>
        <a:lstStyle/>
        <a:p>
          <a:endParaRPr lang="en-US"/>
        </a:p>
      </dgm:t>
    </dgm:pt>
    <dgm:pt modelId="{277A41BB-5460-4C3D-A625-E69ADD3F5CA6}" type="pres">
      <dgm:prSet presAssocID="{D577C3D1-4A12-4ACB-AA3F-C25244BD8BE4}" presName="compNode" presStyleCnt="0"/>
      <dgm:spPr/>
    </dgm:pt>
    <dgm:pt modelId="{4A6527EF-702B-4684-BD3E-13CA84E4BB56}" type="pres">
      <dgm:prSet presAssocID="{D577C3D1-4A12-4ACB-AA3F-C25244BD8BE4}" presName="bkgdShape" presStyleLbl="node1" presStyleIdx="1" presStyleCnt="5"/>
      <dgm:spPr/>
      <dgm:t>
        <a:bodyPr/>
        <a:lstStyle/>
        <a:p>
          <a:endParaRPr lang="en-US"/>
        </a:p>
      </dgm:t>
    </dgm:pt>
    <dgm:pt modelId="{916D3B43-8E4A-4E84-9555-B4CE58840517}" type="pres">
      <dgm:prSet presAssocID="{D577C3D1-4A12-4ACB-AA3F-C25244BD8BE4}" presName="nodeTx" presStyleLbl="node1" presStyleIdx="1" presStyleCnt="5">
        <dgm:presLayoutVars>
          <dgm:bulletEnabled val="1"/>
        </dgm:presLayoutVars>
      </dgm:prSet>
      <dgm:spPr/>
      <dgm:t>
        <a:bodyPr/>
        <a:lstStyle/>
        <a:p>
          <a:endParaRPr lang="en-US"/>
        </a:p>
      </dgm:t>
    </dgm:pt>
    <dgm:pt modelId="{2395CE0F-8494-4B7C-AE35-2CAC6DD48D38}" type="pres">
      <dgm:prSet presAssocID="{D577C3D1-4A12-4ACB-AA3F-C25244BD8BE4}" presName="invisiNode" presStyleLbl="node1" presStyleIdx="1" presStyleCnt="5"/>
      <dgm:spPr/>
    </dgm:pt>
    <dgm:pt modelId="{837A472E-D873-4B90-910D-4DBC1E017F4B}" type="pres">
      <dgm:prSet presAssocID="{D577C3D1-4A12-4ACB-AA3F-C25244BD8BE4}" presName="imagNode" presStyleLbl="fgImgPlace1" presStyleIdx="1" presStyleCnt="5"/>
      <dgm:spPr>
        <a:blipFill rotWithShape="1">
          <a:blip xmlns:r="http://schemas.openxmlformats.org/officeDocument/2006/relationships" r:embed="rId2"/>
          <a:stretch>
            <a:fillRect/>
          </a:stretch>
        </a:blipFill>
      </dgm:spPr>
    </dgm:pt>
    <dgm:pt modelId="{F135B364-46B2-48B1-84B0-108819F5CAD2}" type="pres">
      <dgm:prSet presAssocID="{7E28EA1D-7DF5-4CFF-8E72-250005565882}" presName="sibTrans" presStyleLbl="sibTrans2D1" presStyleIdx="0" presStyleCnt="0"/>
      <dgm:spPr/>
      <dgm:t>
        <a:bodyPr/>
        <a:lstStyle/>
        <a:p>
          <a:endParaRPr lang="en-US"/>
        </a:p>
      </dgm:t>
    </dgm:pt>
    <dgm:pt modelId="{66C5FDD6-28A8-4420-A1C9-10D7F54B6DEF}" type="pres">
      <dgm:prSet presAssocID="{4645CA6A-ABF5-441A-9794-65EE214F5FA1}" presName="compNode" presStyleCnt="0"/>
      <dgm:spPr/>
    </dgm:pt>
    <dgm:pt modelId="{9A21E621-5809-482E-A640-03C40F19B841}" type="pres">
      <dgm:prSet presAssocID="{4645CA6A-ABF5-441A-9794-65EE214F5FA1}" presName="bkgdShape" presStyleLbl="node1" presStyleIdx="2" presStyleCnt="5"/>
      <dgm:spPr/>
      <dgm:t>
        <a:bodyPr/>
        <a:lstStyle/>
        <a:p>
          <a:endParaRPr lang="en-US"/>
        </a:p>
      </dgm:t>
    </dgm:pt>
    <dgm:pt modelId="{8912141C-FEE3-4951-B435-3294FB089995}" type="pres">
      <dgm:prSet presAssocID="{4645CA6A-ABF5-441A-9794-65EE214F5FA1}" presName="nodeTx" presStyleLbl="node1" presStyleIdx="2" presStyleCnt="5">
        <dgm:presLayoutVars>
          <dgm:bulletEnabled val="1"/>
        </dgm:presLayoutVars>
      </dgm:prSet>
      <dgm:spPr/>
      <dgm:t>
        <a:bodyPr/>
        <a:lstStyle/>
        <a:p>
          <a:endParaRPr lang="en-US"/>
        </a:p>
      </dgm:t>
    </dgm:pt>
    <dgm:pt modelId="{09CF21BE-9BA4-457B-978C-16EE4F4D0C54}" type="pres">
      <dgm:prSet presAssocID="{4645CA6A-ABF5-441A-9794-65EE214F5FA1}" presName="invisiNode" presStyleLbl="node1" presStyleIdx="2" presStyleCnt="5"/>
      <dgm:spPr/>
    </dgm:pt>
    <dgm:pt modelId="{414F6929-90E6-482B-8830-6D0B74E062EA}" type="pres">
      <dgm:prSet presAssocID="{4645CA6A-ABF5-441A-9794-65EE214F5FA1}" presName="imagNode" presStyleLbl="fgImgPlace1" presStyleIdx="2" presStyleCnt="5"/>
      <dgm:spPr>
        <a:blipFill rotWithShape="1">
          <a:blip xmlns:r="http://schemas.openxmlformats.org/officeDocument/2006/relationships" r:embed="rId3"/>
          <a:stretch>
            <a:fillRect/>
          </a:stretch>
        </a:blipFill>
      </dgm:spPr>
    </dgm:pt>
    <dgm:pt modelId="{61FB3312-E81F-4411-AD59-FCEEBE1A23A4}" type="pres">
      <dgm:prSet presAssocID="{FB786EE5-9A81-4550-AC92-D51D202744E2}" presName="sibTrans" presStyleLbl="sibTrans2D1" presStyleIdx="0" presStyleCnt="0"/>
      <dgm:spPr/>
      <dgm:t>
        <a:bodyPr/>
        <a:lstStyle/>
        <a:p>
          <a:endParaRPr lang="en-US"/>
        </a:p>
      </dgm:t>
    </dgm:pt>
    <dgm:pt modelId="{38CFD47E-112B-4F67-8AC1-1919DAB098A3}" type="pres">
      <dgm:prSet presAssocID="{4D82F36F-1771-469A-849F-80E327F49AFA}" presName="compNode" presStyleCnt="0"/>
      <dgm:spPr/>
    </dgm:pt>
    <dgm:pt modelId="{CED0F2F5-A127-42DB-A09C-A2215745AD4F}" type="pres">
      <dgm:prSet presAssocID="{4D82F36F-1771-469A-849F-80E327F49AFA}" presName="bkgdShape" presStyleLbl="node1" presStyleIdx="3" presStyleCnt="5"/>
      <dgm:spPr/>
      <dgm:t>
        <a:bodyPr/>
        <a:lstStyle/>
        <a:p>
          <a:endParaRPr lang="en-US"/>
        </a:p>
      </dgm:t>
    </dgm:pt>
    <dgm:pt modelId="{7751AC61-F97B-4954-A425-D4253ED9DB88}" type="pres">
      <dgm:prSet presAssocID="{4D82F36F-1771-469A-849F-80E327F49AFA}" presName="nodeTx" presStyleLbl="node1" presStyleIdx="3" presStyleCnt="5">
        <dgm:presLayoutVars>
          <dgm:bulletEnabled val="1"/>
        </dgm:presLayoutVars>
      </dgm:prSet>
      <dgm:spPr/>
      <dgm:t>
        <a:bodyPr/>
        <a:lstStyle/>
        <a:p>
          <a:endParaRPr lang="en-US"/>
        </a:p>
      </dgm:t>
    </dgm:pt>
    <dgm:pt modelId="{7D420D02-C252-4D43-8018-CB9FCDF040FF}" type="pres">
      <dgm:prSet presAssocID="{4D82F36F-1771-469A-849F-80E327F49AFA}" presName="invisiNode" presStyleLbl="node1" presStyleIdx="3" presStyleCnt="5"/>
      <dgm:spPr/>
    </dgm:pt>
    <dgm:pt modelId="{8D4B3F34-DF40-4548-B9E6-E8F3521D20A5}" type="pres">
      <dgm:prSet presAssocID="{4D82F36F-1771-469A-849F-80E327F49AFA}" presName="imagNode" presStyleLbl="fgImgPlace1" presStyleIdx="3" presStyleCnt="5"/>
      <dgm:spPr>
        <a:blipFill rotWithShape="1">
          <a:blip xmlns:r="http://schemas.openxmlformats.org/officeDocument/2006/relationships" r:embed="rId4"/>
          <a:stretch>
            <a:fillRect/>
          </a:stretch>
        </a:blipFill>
      </dgm:spPr>
    </dgm:pt>
    <dgm:pt modelId="{08CC9783-0B97-4D37-814A-8E8C02286BED}" type="pres">
      <dgm:prSet presAssocID="{E3D867E1-A387-4783-A560-8F3F25553855}" presName="sibTrans" presStyleLbl="sibTrans2D1" presStyleIdx="0" presStyleCnt="0"/>
      <dgm:spPr/>
      <dgm:t>
        <a:bodyPr/>
        <a:lstStyle/>
        <a:p>
          <a:endParaRPr lang="en-US"/>
        </a:p>
      </dgm:t>
    </dgm:pt>
    <dgm:pt modelId="{E82054AF-8FF1-47FC-B28D-C8B3697FF675}" type="pres">
      <dgm:prSet presAssocID="{09118BA7-5D9E-46F2-B4D6-3CECE6BD3D6C}" presName="compNode" presStyleCnt="0"/>
      <dgm:spPr/>
    </dgm:pt>
    <dgm:pt modelId="{CB7DB4C1-382D-4CCD-9D5D-027E481990DB}" type="pres">
      <dgm:prSet presAssocID="{09118BA7-5D9E-46F2-B4D6-3CECE6BD3D6C}" presName="bkgdShape" presStyleLbl="node1" presStyleIdx="4" presStyleCnt="5"/>
      <dgm:spPr/>
      <dgm:t>
        <a:bodyPr/>
        <a:lstStyle/>
        <a:p>
          <a:endParaRPr lang="en-US"/>
        </a:p>
      </dgm:t>
    </dgm:pt>
    <dgm:pt modelId="{77080F03-B4EF-48F3-B0E0-E3328D963DA6}" type="pres">
      <dgm:prSet presAssocID="{09118BA7-5D9E-46F2-B4D6-3CECE6BD3D6C}" presName="nodeTx" presStyleLbl="node1" presStyleIdx="4" presStyleCnt="5">
        <dgm:presLayoutVars>
          <dgm:bulletEnabled val="1"/>
        </dgm:presLayoutVars>
      </dgm:prSet>
      <dgm:spPr/>
      <dgm:t>
        <a:bodyPr/>
        <a:lstStyle/>
        <a:p>
          <a:endParaRPr lang="en-US"/>
        </a:p>
      </dgm:t>
    </dgm:pt>
    <dgm:pt modelId="{04F3FAD6-88F8-452C-A26D-3788AA9004E6}" type="pres">
      <dgm:prSet presAssocID="{09118BA7-5D9E-46F2-B4D6-3CECE6BD3D6C}" presName="invisiNode" presStyleLbl="node1" presStyleIdx="4" presStyleCnt="5"/>
      <dgm:spPr/>
    </dgm:pt>
    <dgm:pt modelId="{AC736F84-03DD-4499-9307-8550BBFD86DA}" type="pres">
      <dgm:prSet presAssocID="{09118BA7-5D9E-46F2-B4D6-3CECE6BD3D6C}" presName="imagNode" presStyleLbl="fgImgPlace1" presStyleIdx="4" presStyleCnt="5"/>
      <dgm:spPr>
        <a:blipFill rotWithShape="1">
          <a:blip xmlns:r="http://schemas.openxmlformats.org/officeDocument/2006/relationships" r:embed="rId5"/>
          <a:stretch>
            <a:fillRect/>
          </a:stretch>
        </a:blipFill>
      </dgm:spPr>
    </dgm:pt>
  </dgm:ptLst>
  <dgm:cxnLst>
    <dgm:cxn modelId="{E259DD67-5EB4-4D07-958D-FFF90B3CB316}" srcId="{C3BF826E-E10A-485C-A34E-897CE07809F4}" destId="{DC2CDAD5-2EC8-4B27-92BB-128B999CAE19}" srcOrd="0" destOrd="0" parTransId="{0F8C501F-3D22-4A87-9B33-15CFE79F60D1}" sibTransId="{F60D26EE-3938-469B-A8FB-BAC7E94F385F}"/>
    <dgm:cxn modelId="{80ED0491-46B2-4FFC-A191-6864618796F8}" type="presOf" srcId="{09118BA7-5D9E-46F2-B4D6-3CECE6BD3D6C}" destId="{77080F03-B4EF-48F3-B0E0-E3328D963DA6}" srcOrd="1" destOrd="0" presId="urn:microsoft.com/office/officeart/2005/8/layout/hList7"/>
    <dgm:cxn modelId="{C5B87734-16E5-4AD5-814D-E32C5682853D}" type="presOf" srcId="{D577C3D1-4A12-4ACB-AA3F-C25244BD8BE4}" destId="{4A6527EF-702B-4684-BD3E-13CA84E4BB56}" srcOrd="0" destOrd="0" presId="urn:microsoft.com/office/officeart/2005/8/layout/hList7"/>
    <dgm:cxn modelId="{7F0A7CAD-B09A-46A2-87EC-43358D227404}" type="presOf" srcId="{F60D26EE-3938-469B-A8FB-BAC7E94F385F}" destId="{23CA90AE-FE85-4C66-AF0E-F65BA67D7C82}" srcOrd="0" destOrd="0" presId="urn:microsoft.com/office/officeart/2005/8/layout/hList7"/>
    <dgm:cxn modelId="{0833CD68-1680-4F0D-82EE-2C7E7B21CF46}" srcId="{C3BF826E-E10A-485C-A34E-897CE07809F4}" destId="{D577C3D1-4A12-4ACB-AA3F-C25244BD8BE4}" srcOrd="1" destOrd="0" parTransId="{A359B1EC-EFC3-4B61-8876-52A0EDE75C4E}" sibTransId="{7E28EA1D-7DF5-4CFF-8E72-250005565882}"/>
    <dgm:cxn modelId="{A27BC305-1CFE-4D78-ADEC-E13A81D620E7}" type="presOf" srcId="{FB786EE5-9A81-4550-AC92-D51D202744E2}" destId="{61FB3312-E81F-4411-AD59-FCEEBE1A23A4}" srcOrd="0" destOrd="0" presId="urn:microsoft.com/office/officeart/2005/8/layout/hList7"/>
    <dgm:cxn modelId="{86FEA800-105F-43C0-B366-E936416368B9}" srcId="{C3BF826E-E10A-485C-A34E-897CE07809F4}" destId="{09118BA7-5D9E-46F2-B4D6-3CECE6BD3D6C}" srcOrd="4" destOrd="0" parTransId="{6D4B7AB9-B69E-4107-9E9A-44FBED3D9F7B}" sibTransId="{2280D11C-EDF4-472E-BDED-2F67933C4DD7}"/>
    <dgm:cxn modelId="{7044FC45-A6C0-4400-B2E7-D248E51E34A5}" type="presOf" srcId="{4645CA6A-ABF5-441A-9794-65EE214F5FA1}" destId="{9A21E621-5809-482E-A640-03C40F19B841}" srcOrd="0" destOrd="0" presId="urn:microsoft.com/office/officeart/2005/8/layout/hList7"/>
    <dgm:cxn modelId="{B58B75AA-9F11-4677-B6E7-DF38357D5BC1}" type="presOf" srcId="{09118BA7-5D9E-46F2-B4D6-3CECE6BD3D6C}" destId="{CB7DB4C1-382D-4CCD-9D5D-027E481990DB}" srcOrd="0" destOrd="0" presId="urn:microsoft.com/office/officeart/2005/8/layout/hList7"/>
    <dgm:cxn modelId="{28C673F3-F6E9-408C-9D26-CD842740B65A}" srcId="{C3BF826E-E10A-485C-A34E-897CE07809F4}" destId="{4D82F36F-1771-469A-849F-80E327F49AFA}" srcOrd="3" destOrd="0" parTransId="{E9B578D0-DE85-4721-97BE-88A693D574D8}" sibTransId="{E3D867E1-A387-4783-A560-8F3F25553855}"/>
    <dgm:cxn modelId="{455FADED-8408-40E2-931F-6A1E0393FE24}" type="presOf" srcId="{7E28EA1D-7DF5-4CFF-8E72-250005565882}" destId="{F135B364-46B2-48B1-84B0-108819F5CAD2}" srcOrd="0" destOrd="0" presId="urn:microsoft.com/office/officeart/2005/8/layout/hList7"/>
    <dgm:cxn modelId="{F1BCA66E-84B7-42A9-B3F9-CD4CE14CB294}" type="presOf" srcId="{4645CA6A-ABF5-441A-9794-65EE214F5FA1}" destId="{8912141C-FEE3-4951-B435-3294FB089995}" srcOrd="1" destOrd="0" presId="urn:microsoft.com/office/officeart/2005/8/layout/hList7"/>
    <dgm:cxn modelId="{81875163-5B6E-41D1-80C0-AF8575535EB7}" srcId="{C3BF826E-E10A-485C-A34E-897CE07809F4}" destId="{4645CA6A-ABF5-441A-9794-65EE214F5FA1}" srcOrd="2" destOrd="0" parTransId="{6AEFC9D9-5398-4836-85D0-56013C53E438}" sibTransId="{FB786EE5-9A81-4550-AC92-D51D202744E2}"/>
    <dgm:cxn modelId="{9A451B65-75FD-454D-B2F4-92E8C9CD3CEC}" type="presOf" srcId="{4D82F36F-1771-469A-849F-80E327F49AFA}" destId="{7751AC61-F97B-4954-A425-D4253ED9DB88}" srcOrd="1" destOrd="0" presId="urn:microsoft.com/office/officeart/2005/8/layout/hList7"/>
    <dgm:cxn modelId="{2D5865BB-A83E-405C-9C26-5F248C42340B}" type="presOf" srcId="{DC2CDAD5-2EC8-4B27-92BB-128B999CAE19}" destId="{E6ABD1BE-3649-428B-93A4-9AEB67760A4E}" srcOrd="0" destOrd="0" presId="urn:microsoft.com/office/officeart/2005/8/layout/hList7"/>
    <dgm:cxn modelId="{75484687-6120-4DEB-A2B8-3EF33B972C0E}" type="presOf" srcId="{C3BF826E-E10A-485C-A34E-897CE07809F4}" destId="{E953D7FA-F02D-4CC4-9E00-0705852FE9A8}" srcOrd="0" destOrd="0" presId="urn:microsoft.com/office/officeart/2005/8/layout/hList7"/>
    <dgm:cxn modelId="{4A930C1F-A358-4A1F-BCBC-389A29CA5925}" type="presOf" srcId="{D577C3D1-4A12-4ACB-AA3F-C25244BD8BE4}" destId="{916D3B43-8E4A-4E84-9555-B4CE58840517}" srcOrd="1" destOrd="0" presId="urn:microsoft.com/office/officeart/2005/8/layout/hList7"/>
    <dgm:cxn modelId="{F88DA4F5-C1A1-40AC-AC10-E9B5C2249B9A}" type="presOf" srcId="{4D82F36F-1771-469A-849F-80E327F49AFA}" destId="{CED0F2F5-A127-42DB-A09C-A2215745AD4F}" srcOrd="0" destOrd="0" presId="urn:microsoft.com/office/officeart/2005/8/layout/hList7"/>
    <dgm:cxn modelId="{12EC4DAA-0B0E-4848-B23E-7B5933127675}" type="presOf" srcId="{E3D867E1-A387-4783-A560-8F3F25553855}" destId="{08CC9783-0B97-4D37-814A-8E8C02286BED}" srcOrd="0" destOrd="0" presId="urn:microsoft.com/office/officeart/2005/8/layout/hList7"/>
    <dgm:cxn modelId="{9336F6A3-8D10-4263-9226-325905FDED0D}" type="presOf" srcId="{DC2CDAD5-2EC8-4B27-92BB-128B999CAE19}" destId="{EDB3CF78-F0F4-4E50-AAEE-A36A9B438E51}" srcOrd="1" destOrd="0" presId="urn:microsoft.com/office/officeart/2005/8/layout/hList7"/>
    <dgm:cxn modelId="{AF2AFE3E-7373-4039-9CBC-E8F539C7E79D}" type="presParOf" srcId="{E953D7FA-F02D-4CC4-9E00-0705852FE9A8}" destId="{C60A9F5C-4320-411F-BC61-F34268D6DF7D}" srcOrd="0" destOrd="0" presId="urn:microsoft.com/office/officeart/2005/8/layout/hList7"/>
    <dgm:cxn modelId="{D49EF6F3-F84B-4276-9979-F6589668E19D}" type="presParOf" srcId="{E953D7FA-F02D-4CC4-9E00-0705852FE9A8}" destId="{BDB3C9CE-6B5C-4DC7-AFD7-2951003CDDAD}" srcOrd="1" destOrd="0" presId="urn:microsoft.com/office/officeart/2005/8/layout/hList7"/>
    <dgm:cxn modelId="{90B121AF-D05F-4C37-B208-6E3DE98FAF75}" type="presParOf" srcId="{BDB3C9CE-6B5C-4DC7-AFD7-2951003CDDAD}" destId="{9A943407-C3D7-4837-8700-85A96D534DA0}" srcOrd="0" destOrd="0" presId="urn:microsoft.com/office/officeart/2005/8/layout/hList7"/>
    <dgm:cxn modelId="{9DE843C6-319F-4ACF-B053-B924B383D389}" type="presParOf" srcId="{9A943407-C3D7-4837-8700-85A96D534DA0}" destId="{E6ABD1BE-3649-428B-93A4-9AEB67760A4E}" srcOrd="0" destOrd="0" presId="urn:microsoft.com/office/officeart/2005/8/layout/hList7"/>
    <dgm:cxn modelId="{49138F00-5571-4E77-A825-80DB092F4E5E}" type="presParOf" srcId="{9A943407-C3D7-4837-8700-85A96D534DA0}" destId="{EDB3CF78-F0F4-4E50-AAEE-A36A9B438E51}" srcOrd="1" destOrd="0" presId="urn:microsoft.com/office/officeart/2005/8/layout/hList7"/>
    <dgm:cxn modelId="{D2B1C471-06AB-4A06-BBEC-10068AC33D2D}" type="presParOf" srcId="{9A943407-C3D7-4837-8700-85A96D534DA0}" destId="{0D92CDC6-0F2A-40ED-933D-7F9D811FB25B}" srcOrd="2" destOrd="0" presId="urn:microsoft.com/office/officeart/2005/8/layout/hList7"/>
    <dgm:cxn modelId="{AF51F107-286E-417F-BF30-1A249E2F369C}" type="presParOf" srcId="{9A943407-C3D7-4837-8700-85A96D534DA0}" destId="{3A423155-C3C2-452A-877E-2FCF260C7F28}" srcOrd="3" destOrd="0" presId="urn:microsoft.com/office/officeart/2005/8/layout/hList7"/>
    <dgm:cxn modelId="{B80FB9F3-E98A-4520-92F5-A481CC4E018F}" type="presParOf" srcId="{BDB3C9CE-6B5C-4DC7-AFD7-2951003CDDAD}" destId="{23CA90AE-FE85-4C66-AF0E-F65BA67D7C82}" srcOrd="1" destOrd="0" presId="urn:microsoft.com/office/officeart/2005/8/layout/hList7"/>
    <dgm:cxn modelId="{B3E81F6A-EAF5-4EC3-AB53-BB6D6E4153CE}" type="presParOf" srcId="{BDB3C9CE-6B5C-4DC7-AFD7-2951003CDDAD}" destId="{277A41BB-5460-4C3D-A625-E69ADD3F5CA6}" srcOrd="2" destOrd="0" presId="urn:microsoft.com/office/officeart/2005/8/layout/hList7"/>
    <dgm:cxn modelId="{0513186E-D050-4ED5-82C6-FC235AE4D1AB}" type="presParOf" srcId="{277A41BB-5460-4C3D-A625-E69ADD3F5CA6}" destId="{4A6527EF-702B-4684-BD3E-13CA84E4BB56}" srcOrd="0" destOrd="0" presId="urn:microsoft.com/office/officeart/2005/8/layout/hList7"/>
    <dgm:cxn modelId="{91BD1491-BC38-40C9-822E-A07685109AE1}" type="presParOf" srcId="{277A41BB-5460-4C3D-A625-E69ADD3F5CA6}" destId="{916D3B43-8E4A-4E84-9555-B4CE58840517}" srcOrd="1" destOrd="0" presId="urn:microsoft.com/office/officeart/2005/8/layout/hList7"/>
    <dgm:cxn modelId="{E9FDFBDC-A9E0-4627-8411-1EA855F8B485}" type="presParOf" srcId="{277A41BB-5460-4C3D-A625-E69ADD3F5CA6}" destId="{2395CE0F-8494-4B7C-AE35-2CAC6DD48D38}" srcOrd="2" destOrd="0" presId="urn:microsoft.com/office/officeart/2005/8/layout/hList7"/>
    <dgm:cxn modelId="{032B1B13-BAB0-4E2E-BCEE-BE265D3C1BE1}" type="presParOf" srcId="{277A41BB-5460-4C3D-A625-E69ADD3F5CA6}" destId="{837A472E-D873-4B90-910D-4DBC1E017F4B}" srcOrd="3" destOrd="0" presId="urn:microsoft.com/office/officeart/2005/8/layout/hList7"/>
    <dgm:cxn modelId="{B74415F4-5C2F-433C-8516-D56BD2EB3618}" type="presParOf" srcId="{BDB3C9CE-6B5C-4DC7-AFD7-2951003CDDAD}" destId="{F135B364-46B2-48B1-84B0-108819F5CAD2}" srcOrd="3" destOrd="0" presId="urn:microsoft.com/office/officeart/2005/8/layout/hList7"/>
    <dgm:cxn modelId="{797349AE-4CDF-4201-A45D-3928A0749DF6}" type="presParOf" srcId="{BDB3C9CE-6B5C-4DC7-AFD7-2951003CDDAD}" destId="{66C5FDD6-28A8-4420-A1C9-10D7F54B6DEF}" srcOrd="4" destOrd="0" presId="urn:microsoft.com/office/officeart/2005/8/layout/hList7"/>
    <dgm:cxn modelId="{44A51384-9B80-4D40-A1F6-CA112230EEBF}" type="presParOf" srcId="{66C5FDD6-28A8-4420-A1C9-10D7F54B6DEF}" destId="{9A21E621-5809-482E-A640-03C40F19B841}" srcOrd="0" destOrd="0" presId="urn:microsoft.com/office/officeart/2005/8/layout/hList7"/>
    <dgm:cxn modelId="{995F527C-EDDC-4A54-898A-9D3BFADC00B5}" type="presParOf" srcId="{66C5FDD6-28A8-4420-A1C9-10D7F54B6DEF}" destId="{8912141C-FEE3-4951-B435-3294FB089995}" srcOrd="1" destOrd="0" presId="urn:microsoft.com/office/officeart/2005/8/layout/hList7"/>
    <dgm:cxn modelId="{EDF8C5EA-866F-4D87-B456-835940D7C4DD}" type="presParOf" srcId="{66C5FDD6-28A8-4420-A1C9-10D7F54B6DEF}" destId="{09CF21BE-9BA4-457B-978C-16EE4F4D0C54}" srcOrd="2" destOrd="0" presId="urn:microsoft.com/office/officeart/2005/8/layout/hList7"/>
    <dgm:cxn modelId="{74F1719A-2CFC-4813-9166-0BB86953D7C0}" type="presParOf" srcId="{66C5FDD6-28A8-4420-A1C9-10D7F54B6DEF}" destId="{414F6929-90E6-482B-8830-6D0B74E062EA}" srcOrd="3" destOrd="0" presId="urn:microsoft.com/office/officeart/2005/8/layout/hList7"/>
    <dgm:cxn modelId="{8BCEAFA5-2303-43E1-BBCE-EF5C5E908F21}" type="presParOf" srcId="{BDB3C9CE-6B5C-4DC7-AFD7-2951003CDDAD}" destId="{61FB3312-E81F-4411-AD59-FCEEBE1A23A4}" srcOrd="5" destOrd="0" presId="urn:microsoft.com/office/officeart/2005/8/layout/hList7"/>
    <dgm:cxn modelId="{4AD63926-E397-4F52-8E5B-9B0205A49DE7}" type="presParOf" srcId="{BDB3C9CE-6B5C-4DC7-AFD7-2951003CDDAD}" destId="{38CFD47E-112B-4F67-8AC1-1919DAB098A3}" srcOrd="6" destOrd="0" presId="urn:microsoft.com/office/officeart/2005/8/layout/hList7"/>
    <dgm:cxn modelId="{4CFD715C-CC85-42AE-A498-116A0E950849}" type="presParOf" srcId="{38CFD47E-112B-4F67-8AC1-1919DAB098A3}" destId="{CED0F2F5-A127-42DB-A09C-A2215745AD4F}" srcOrd="0" destOrd="0" presId="urn:microsoft.com/office/officeart/2005/8/layout/hList7"/>
    <dgm:cxn modelId="{43048063-9AAC-45DB-9743-10F60A767692}" type="presParOf" srcId="{38CFD47E-112B-4F67-8AC1-1919DAB098A3}" destId="{7751AC61-F97B-4954-A425-D4253ED9DB88}" srcOrd="1" destOrd="0" presId="urn:microsoft.com/office/officeart/2005/8/layout/hList7"/>
    <dgm:cxn modelId="{64549A94-1173-414B-8DA4-CFD0C611712B}" type="presParOf" srcId="{38CFD47E-112B-4F67-8AC1-1919DAB098A3}" destId="{7D420D02-C252-4D43-8018-CB9FCDF040FF}" srcOrd="2" destOrd="0" presId="urn:microsoft.com/office/officeart/2005/8/layout/hList7"/>
    <dgm:cxn modelId="{F9FFCE1D-60C3-45FA-B4FB-EF0C0AE42F0A}" type="presParOf" srcId="{38CFD47E-112B-4F67-8AC1-1919DAB098A3}" destId="{8D4B3F34-DF40-4548-B9E6-E8F3521D20A5}" srcOrd="3" destOrd="0" presId="urn:microsoft.com/office/officeart/2005/8/layout/hList7"/>
    <dgm:cxn modelId="{A5F8A202-1478-4D35-86D8-C2C31BD9C663}" type="presParOf" srcId="{BDB3C9CE-6B5C-4DC7-AFD7-2951003CDDAD}" destId="{08CC9783-0B97-4D37-814A-8E8C02286BED}" srcOrd="7" destOrd="0" presId="urn:microsoft.com/office/officeart/2005/8/layout/hList7"/>
    <dgm:cxn modelId="{263F1E3B-696B-40BC-ADCD-60FA43044BE2}" type="presParOf" srcId="{BDB3C9CE-6B5C-4DC7-AFD7-2951003CDDAD}" destId="{E82054AF-8FF1-47FC-B28D-C8B3697FF675}" srcOrd="8" destOrd="0" presId="urn:microsoft.com/office/officeart/2005/8/layout/hList7"/>
    <dgm:cxn modelId="{C85ED95D-2BC9-4F31-B6FD-7EAF1DCA0296}" type="presParOf" srcId="{E82054AF-8FF1-47FC-B28D-C8B3697FF675}" destId="{CB7DB4C1-382D-4CCD-9D5D-027E481990DB}" srcOrd="0" destOrd="0" presId="urn:microsoft.com/office/officeart/2005/8/layout/hList7"/>
    <dgm:cxn modelId="{B898E5E1-41C3-4709-91ED-10DE0B2E7CA0}" type="presParOf" srcId="{E82054AF-8FF1-47FC-B28D-C8B3697FF675}" destId="{77080F03-B4EF-48F3-B0E0-E3328D963DA6}" srcOrd="1" destOrd="0" presId="urn:microsoft.com/office/officeart/2005/8/layout/hList7"/>
    <dgm:cxn modelId="{5C200AD3-C055-4523-9547-37E3AFDECAFB}" type="presParOf" srcId="{E82054AF-8FF1-47FC-B28D-C8B3697FF675}" destId="{04F3FAD6-88F8-452C-A26D-3788AA9004E6}" srcOrd="2" destOrd="0" presId="urn:microsoft.com/office/officeart/2005/8/layout/hList7"/>
    <dgm:cxn modelId="{781B25AF-AC01-4682-88BE-37DF2AA1D402}" type="presParOf" srcId="{E82054AF-8FF1-47FC-B28D-C8B3697FF675}" destId="{AC736F84-03DD-4499-9307-8550BBFD86DA}"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5DC7FDD-8D9B-47E0-A326-38DE5B8DE05A}" type="doc">
      <dgm:prSet loTypeId="urn:microsoft.com/office/officeart/2005/8/layout/hierarchy5" loCatId="hierarchy" qsTypeId="urn:microsoft.com/office/officeart/2005/8/quickstyle/simple1" qsCatId="simple" csTypeId="urn:microsoft.com/office/officeart/2005/8/colors/accent6_2" csCatId="accent6" phldr="1"/>
      <dgm:spPr/>
      <dgm:t>
        <a:bodyPr/>
        <a:lstStyle/>
        <a:p>
          <a:endParaRPr lang="en-US"/>
        </a:p>
      </dgm:t>
    </dgm:pt>
    <dgm:pt modelId="{1E96A90A-0AA1-4ED4-BA62-8B069DECBD66}">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effectLst>
                <a:outerShdw blurRad="50800" dist="38100" algn="l" rotWithShape="0">
                  <a:prstClr val="black">
                    <a:alpha val="40000"/>
                  </a:prstClr>
                </a:outerShdw>
              </a:effectLst>
            </a:rPr>
            <a:t>PCPROJBILL</a:t>
          </a:r>
          <a:endParaRPr lang="en-US" dirty="0">
            <a:effectLst>
              <a:outerShdw blurRad="50800" dist="38100" algn="l" rotWithShape="0">
                <a:prstClr val="black">
                  <a:alpha val="40000"/>
                </a:prstClr>
              </a:outerShdw>
            </a:effectLst>
          </a:endParaRPr>
        </a:p>
      </dgm:t>
    </dgm:pt>
    <dgm:pt modelId="{1227027F-A7F4-4AB9-ADD6-CCFE2E93822D}" type="parTrans" cxnId="{45895CFD-DE0F-4D6F-8C97-74DFBC9498A3}">
      <dgm:prSet/>
      <dgm:spPr/>
      <dgm:t>
        <a:bodyPr/>
        <a:lstStyle/>
        <a:p>
          <a:endParaRPr lang="en-US"/>
        </a:p>
      </dgm:t>
    </dgm:pt>
    <dgm:pt modelId="{F9EBB1F6-EAD8-4EF9-B18A-787CFFED6D7D}" type="sibTrans" cxnId="{45895CFD-DE0F-4D6F-8C97-74DFBC9498A3}">
      <dgm:prSet/>
      <dgm:spPr/>
      <dgm:t>
        <a:bodyPr/>
        <a:lstStyle/>
        <a:p>
          <a:endParaRPr lang="en-US"/>
        </a:p>
      </dgm:t>
    </dgm:pt>
    <dgm:pt modelId="{95E21C74-57DB-4C24-9735-406B04D11F8E}">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effectLst>
                <a:outerShdw blurRad="50800" dist="38100" algn="l" rotWithShape="0">
                  <a:prstClr val="black">
                    <a:alpha val="40000"/>
                  </a:prstClr>
                </a:outerShdw>
              </a:effectLst>
            </a:rPr>
            <a:t>Yes</a:t>
          </a:r>
          <a:endParaRPr lang="en-US" dirty="0">
            <a:effectLst>
              <a:outerShdw blurRad="50800" dist="38100" algn="l" rotWithShape="0">
                <a:prstClr val="black">
                  <a:alpha val="40000"/>
                </a:prstClr>
              </a:outerShdw>
            </a:effectLst>
          </a:endParaRPr>
        </a:p>
      </dgm:t>
    </dgm:pt>
    <dgm:pt modelId="{7BEEF9B7-5137-42EA-B4A8-57297362FB3D}" type="parTrans" cxnId="{49904EA1-71C6-41CD-A506-1492DECE252D}">
      <dgm:prSet/>
      <dgm:spPr>
        <a:ln w="76200">
          <a:solidFill>
            <a:schemeClr val="accent6"/>
          </a:solidFill>
        </a:ln>
      </dgm:spPr>
      <dgm:t>
        <a:bodyPr/>
        <a:lstStyle/>
        <a:p>
          <a:endParaRPr lang="en-US"/>
        </a:p>
      </dgm:t>
    </dgm:pt>
    <dgm:pt modelId="{C9E43001-897F-4268-9839-6C8493E2CBCB}" type="sibTrans" cxnId="{49904EA1-71C6-41CD-A506-1492DECE252D}">
      <dgm:prSet/>
      <dgm:spPr/>
      <dgm:t>
        <a:bodyPr/>
        <a:lstStyle/>
        <a:p>
          <a:endParaRPr lang="en-US"/>
        </a:p>
      </dgm:t>
    </dgm:pt>
    <dgm:pt modelId="{95906550-B54F-476A-A4CB-81906BB946C3}">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effectLst>
                <a:outerShdw blurRad="50800" dist="38100" algn="l" rotWithShape="0">
                  <a:prstClr val="black">
                    <a:alpha val="40000"/>
                  </a:prstClr>
                </a:outerShdw>
              </a:effectLst>
            </a:rPr>
            <a:t>Generate Advance Offset CR</a:t>
          </a:r>
          <a:endParaRPr lang="en-US" dirty="0">
            <a:effectLst>
              <a:outerShdw blurRad="50800" dist="38100" algn="l" rotWithShape="0">
                <a:prstClr val="black">
                  <a:alpha val="40000"/>
                </a:prstClr>
              </a:outerShdw>
            </a:effectLst>
          </a:endParaRPr>
        </a:p>
      </dgm:t>
    </dgm:pt>
    <dgm:pt modelId="{020619CC-CB08-4DEC-A1AD-42106CE1E5DE}" type="parTrans" cxnId="{5CBCAA1C-5B78-4A72-B66A-C62689BC6AF5}">
      <dgm:prSet/>
      <dgm:spPr>
        <a:ln w="76200">
          <a:solidFill>
            <a:schemeClr val="accent6"/>
          </a:solidFill>
        </a:ln>
      </dgm:spPr>
      <dgm:t>
        <a:bodyPr/>
        <a:lstStyle/>
        <a:p>
          <a:endParaRPr lang="en-US"/>
        </a:p>
      </dgm:t>
    </dgm:pt>
    <dgm:pt modelId="{9E0337DB-16EA-4BF9-8D10-AB3ADB89224B}" type="sibTrans" cxnId="{5CBCAA1C-5B78-4A72-B66A-C62689BC6AF5}">
      <dgm:prSet/>
      <dgm:spPr/>
      <dgm:t>
        <a:bodyPr/>
        <a:lstStyle/>
        <a:p>
          <a:endParaRPr lang="en-US"/>
        </a:p>
      </dgm:t>
    </dgm:pt>
    <dgm:pt modelId="{57EF5E62-7EDF-4C0F-B0E9-8587B48106D2}">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effectLst>
                <a:outerShdw blurRad="50800" dist="38100" algn="l" rotWithShape="0">
                  <a:prstClr val="black">
                    <a:alpha val="40000"/>
                  </a:prstClr>
                </a:outerShdw>
              </a:effectLst>
            </a:rPr>
            <a:t>Generate Non-IPAC BD</a:t>
          </a:r>
          <a:endParaRPr lang="en-US" dirty="0">
            <a:effectLst>
              <a:outerShdw blurRad="50800" dist="38100" algn="l" rotWithShape="0">
                <a:prstClr val="black">
                  <a:alpha val="40000"/>
                </a:prstClr>
              </a:outerShdw>
            </a:effectLst>
          </a:endParaRPr>
        </a:p>
      </dgm:t>
    </dgm:pt>
    <dgm:pt modelId="{38AD6301-1F38-4E83-BED8-0D9FA8106B05}" type="parTrans" cxnId="{649829CD-15F9-41F2-A43F-BE84C3B3086C}">
      <dgm:prSet/>
      <dgm:spPr>
        <a:ln w="76200">
          <a:solidFill>
            <a:schemeClr val="accent6"/>
          </a:solidFill>
        </a:ln>
      </dgm:spPr>
      <dgm:t>
        <a:bodyPr/>
        <a:lstStyle/>
        <a:p>
          <a:endParaRPr lang="en-US"/>
        </a:p>
      </dgm:t>
    </dgm:pt>
    <dgm:pt modelId="{29E9CD44-EE00-4501-8A46-A1800E3FE649}" type="sibTrans" cxnId="{649829CD-15F9-41F2-A43F-BE84C3B3086C}">
      <dgm:prSet/>
      <dgm:spPr/>
      <dgm:t>
        <a:bodyPr/>
        <a:lstStyle/>
        <a:p>
          <a:endParaRPr lang="en-US"/>
        </a:p>
      </dgm:t>
    </dgm:pt>
    <dgm:pt modelId="{606A657B-2C9F-4442-BE4B-246E814E652C}">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600" b="1" dirty="0" smtClean="0">
              <a:solidFill>
                <a:schemeClr val="bg1"/>
              </a:solidFill>
              <a:effectLst>
                <a:outerShdw blurRad="50800" dist="38100" algn="l" rotWithShape="0">
                  <a:prstClr val="black">
                    <a:alpha val="40000"/>
                  </a:prstClr>
                </a:outerShdw>
              </a:effectLst>
            </a:rPr>
            <a:t>Automated Batch Process</a:t>
          </a:r>
          <a:endParaRPr lang="en-US" sz="1600" b="1" dirty="0">
            <a:solidFill>
              <a:schemeClr val="bg1"/>
            </a:solidFill>
            <a:effectLst>
              <a:outerShdw blurRad="50800" dist="38100" algn="l" rotWithShape="0">
                <a:prstClr val="black">
                  <a:alpha val="40000"/>
                </a:prstClr>
              </a:outerShdw>
            </a:effectLst>
          </a:endParaRPr>
        </a:p>
      </dgm:t>
    </dgm:pt>
    <dgm:pt modelId="{5F8F1885-40F4-49D4-87B0-05C99336167A}" type="parTrans" cxnId="{542CEF69-FAB3-477C-9432-1CAF3C7EE7AF}">
      <dgm:prSet/>
      <dgm:spPr/>
      <dgm:t>
        <a:bodyPr/>
        <a:lstStyle/>
        <a:p>
          <a:endParaRPr lang="en-US"/>
        </a:p>
      </dgm:t>
    </dgm:pt>
    <dgm:pt modelId="{20384611-D339-48C0-8553-C7C1CDD635D6}" type="sibTrans" cxnId="{542CEF69-FAB3-477C-9432-1CAF3C7EE7AF}">
      <dgm:prSet/>
      <dgm:spPr/>
      <dgm:t>
        <a:bodyPr/>
        <a:lstStyle/>
        <a:p>
          <a:endParaRPr lang="en-US"/>
        </a:p>
      </dgm:t>
    </dgm:pt>
    <dgm:pt modelId="{9226BFB2-ECDF-4D8E-8C25-253EE0FAB87C}">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600" b="1" dirty="0" smtClean="0">
              <a:solidFill>
                <a:schemeClr val="bg1"/>
              </a:solidFill>
              <a:effectLst>
                <a:outerShdw blurRad="50800" dist="38100" algn="l" rotWithShape="0">
                  <a:prstClr val="black">
                    <a:alpha val="40000"/>
                  </a:prstClr>
                </a:outerShdw>
              </a:effectLst>
            </a:rPr>
            <a:t>Advance Payment?</a:t>
          </a:r>
          <a:endParaRPr lang="en-US" sz="1600" b="1" dirty="0">
            <a:solidFill>
              <a:schemeClr val="bg1"/>
            </a:solidFill>
            <a:effectLst>
              <a:outerShdw blurRad="50800" dist="38100" algn="l" rotWithShape="0">
                <a:prstClr val="black">
                  <a:alpha val="40000"/>
                </a:prstClr>
              </a:outerShdw>
            </a:effectLst>
          </a:endParaRPr>
        </a:p>
      </dgm:t>
    </dgm:pt>
    <dgm:pt modelId="{551BA7F8-BCC1-484E-B866-3AB6A41E4604}" type="parTrans" cxnId="{06F01966-1B80-4E64-B33E-4900BC917993}">
      <dgm:prSet/>
      <dgm:spPr/>
      <dgm:t>
        <a:bodyPr/>
        <a:lstStyle/>
        <a:p>
          <a:endParaRPr lang="en-US"/>
        </a:p>
      </dgm:t>
    </dgm:pt>
    <dgm:pt modelId="{6279129B-78FD-42AD-BE9C-8C2453FB7E46}" type="sibTrans" cxnId="{06F01966-1B80-4E64-B33E-4900BC917993}">
      <dgm:prSet/>
      <dgm:spPr/>
      <dgm:t>
        <a:bodyPr/>
        <a:lstStyle/>
        <a:p>
          <a:endParaRPr lang="en-US"/>
        </a:p>
      </dgm:t>
    </dgm:pt>
    <dgm:pt modelId="{BA32E9FB-CAE1-4F48-9287-F7C4F997170F}">
      <dgm:prSet phldrT="[Text]" cust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600" b="1" dirty="0" smtClean="0">
              <a:solidFill>
                <a:schemeClr val="bg1"/>
              </a:solidFill>
              <a:effectLst>
                <a:outerShdw blurRad="50800" dist="38100" algn="l" rotWithShape="0">
                  <a:prstClr val="black">
                    <a:alpha val="40000"/>
                  </a:prstClr>
                </a:outerShdw>
              </a:effectLst>
            </a:rPr>
            <a:t>Revenue Recognition</a:t>
          </a:r>
          <a:endParaRPr lang="en-US" sz="1600" b="1" dirty="0">
            <a:solidFill>
              <a:schemeClr val="bg1"/>
            </a:solidFill>
            <a:effectLst>
              <a:outerShdw blurRad="50800" dist="38100" algn="l" rotWithShape="0">
                <a:prstClr val="black">
                  <a:alpha val="40000"/>
                </a:prstClr>
              </a:outerShdw>
            </a:effectLst>
          </a:endParaRPr>
        </a:p>
      </dgm:t>
    </dgm:pt>
    <dgm:pt modelId="{89B18E9A-920F-4318-9307-81CA0D608FAB}" type="parTrans" cxnId="{F51BADD1-D9F4-4C59-86BF-01839FA76F0B}">
      <dgm:prSet/>
      <dgm:spPr/>
      <dgm:t>
        <a:bodyPr/>
        <a:lstStyle/>
        <a:p>
          <a:endParaRPr lang="en-US"/>
        </a:p>
      </dgm:t>
    </dgm:pt>
    <dgm:pt modelId="{85BF41F6-E319-4E7F-AEEC-8FDF4CD9EE89}" type="sibTrans" cxnId="{F51BADD1-D9F4-4C59-86BF-01839FA76F0B}">
      <dgm:prSet/>
      <dgm:spPr/>
      <dgm:t>
        <a:bodyPr/>
        <a:lstStyle/>
        <a:p>
          <a:endParaRPr lang="en-US"/>
        </a:p>
      </dgm:t>
    </dgm:pt>
    <dgm:pt modelId="{69C8CD37-9365-47AD-A9BC-FDCCC5B6B87C}">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effectLst>
                <a:outerShdw blurRad="50800" dist="38100" algn="l" rotWithShape="0">
                  <a:prstClr val="black">
                    <a:alpha val="40000"/>
                  </a:prstClr>
                </a:outerShdw>
              </a:effectLst>
            </a:rPr>
            <a:t>No</a:t>
          </a:r>
          <a:endParaRPr lang="en-US" dirty="0">
            <a:effectLst>
              <a:outerShdw blurRad="50800" dist="38100" algn="l" rotWithShape="0">
                <a:prstClr val="black">
                  <a:alpha val="40000"/>
                </a:prstClr>
              </a:outerShdw>
            </a:effectLst>
          </a:endParaRPr>
        </a:p>
      </dgm:t>
    </dgm:pt>
    <dgm:pt modelId="{048DDA13-30F7-46B0-AAE6-C9A3EDA63B16}" type="sibTrans" cxnId="{640C467B-66BB-463E-978C-B0A48A526EB1}">
      <dgm:prSet/>
      <dgm:spPr/>
      <dgm:t>
        <a:bodyPr/>
        <a:lstStyle/>
        <a:p>
          <a:endParaRPr lang="en-US"/>
        </a:p>
      </dgm:t>
    </dgm:pt>
    <dgm:pt modelId="{81EEC0DC-4BB0-4A73-A6FC-B7790BD42CF0}" type="parTrans" cxnId="{640C467B-66BB-463E-978C-B0A48A526EB1}">
      <dgm:prSet/>
      <dgm:spPr>
        <a:ln w="76200">
          <a:solidFill>
            <a:schemeClr val="accent6"/>
          </a:solidFill>
        </a:ln>
      </dgm:spPr>
      <dgm:t>
        <a:bodyPr/>
        <a:lstStyle/>
        <a:p>
          <a:endParaRPr lang="en-US"/>
        </a:p>
      </dgm:t>
    </dgm:pt>
    <dgm:pt modelId="{18232079-F276-46A4-9DE6-8B57C61F3953}" type="pres">
      <dgm:prSet presAssocID="{95DC7FDD-8D9B-47E0-A326-38DE5B8DE05A}" presName="mainComposite" presStyleCnt="0">
        <dgm:presLayoutVars>
          <dgm:chPref val="1"/>
          <dgm:dir/>
          <dgm:animOne val="branch"/>
          <dgm:animLvl val="lvl"/>
          <dgm:resizeHandles val="exact"/>
        </dgm:presLayoutVars>
      </dgm:prSet>
      <dgm:spPr/>
      <dgm:t>
        <a:bodyPr/>
        <a:lstStyle/>
        <a:p>
          <a:endParaRPr lang="en-US"/>
        </a:p>
      </dgm:t>
    </dgm:pt>
    <dgm:pt modelId="{94D72C6C-6423-4E06-A0F7-F16CA9965B2B}" type="pres">
      <dgm:prSet presAssocID="{95DC7FDD-8D9B-47E0-A326-38DE5B8DE05A}" presName="hierFlow" presStyleCnt="0"/>
      <dgm:spPr/>
    </dgm:pt>
    <dgm:pt modelId="{477621C0-3A6C-49C9-A746-CB392C0A855C}" type="pres">
      <dgm:prSet presAssocID="{95DC7FDD-8D9B-47E0-A326-38DE5B8DE05A}" presName="firstBuf" presStyleCnt="0"/>
      <dgm:spPr/>
    </dgm:pt>
    <dgm:pt modelId="{DDD31460-56C6-41FB-B558-F042C466BC3C}" type="pres">
      <dgm:prSet presAssocID="{95DC7FDD-8D9B-47E0-A326-38DE5B8DE05A}" presName="hierChild1" presStyleCnt="0">
        <dgm:presLayoutVars>
          <dgm:chPref val="1"/>
          <dgm:animOne val="branch"/>
          <dgm:animLvl val="lvl"/>
        </dgm:presLayoutVars>
      </dgm:prSet>
      <dgm:spPr/>
    </dgm:pt>
    <dgm:pt modelId="{AA5360D5-4B7E-4F26-B45C-A19EEF7110B8}" type="pres">
      <dgm:prSet presAssocID="{1E96A90A-0AA1-4ED4-BA62-8B069DECBD66}" presName="Name17" presStyleCnt="0"/>
      <dgm:spPr/>
    </dgm:pt>
    <dgm:pt modelId="{A5CB75B5-31D9-43A1-88AE-CCFDE52A6C93}" type="pres">
      <dgm:prSet presAssocID="{1E96A90A-0AA1-4ED4-BA62-8B069DECBD66}" presName="level1Shape" presStyleLbl="node0" presStyleIdx="0" presStyleCnt="1">
        <dgm:presLayoutVars>
          <dgm:chPref val="3"/>
        </dgm:presLayoutVars>
      </dgm:prSet>
      <dgm:spPr/>
      <dgm:t>
        <a:bodyPr/>
        <a:lstStyle/>
        <a:p>
          <a:endParaRPr lang="en-US"/>
        </a:p>
      </dgm:t>
    </dgm:pt>
    <dgm:pt modelId="{6FC3B315-CAC0-4776-8BB6-221A03998A6B}" type="pres">
      <dgm:prSet presAssocID="{1E96A90A-0AA1-4ED4-BA62-8B069DECBD66}" presName="hierChild2" presStyleCnt="0"/>
      <dgm:spPr/>
    </dgm:pt>
    <dgm:pt modelId="{3EACC1DD-C951-40AD-9814-9CA5DF3AF6C9}" type="pres">
      <dgm:prSet presAssocID="{7BEEF9B7-5137-42EA-B4A8-57297362FB3D}" presName="Name25" presStyleLbl="parChTrans1D2" presStyleIdx="0" presStyleCnt="2"/>
      <dgm:spPr/>
      <dgm:t>
        <a:bodyPr/>
        <a:lstStyle/>
        <a:p>
          <a:endParaRPr lang="en-US"/>
        </a:p>
      </dgm:t>
    </dgm:pt>
    <dgm:pt modelId="{42766F6C-0CF8-470A-8036-584B77553214}" type="pres">
      <dgm:prSet presAssocID="{7BEEF9B7-5137-42EA-B4A8-57297362FB3D}" presName="connTx" presStyleLbl="parChTrans1D2" presStyleIdx="0" presStyleCnt="2"/>
      <dgm:spPr/>
      <dgm:t>
        <a:bodyPr/>
        <a:lstStyle/>
        <a:p>
          <a:endParaRPr lang="en-US"/>
        </a:p>
      </dgm:t>
    </dgm:pt>
    <dgm:pt modelId="{60D44C83-1727-4C07-A6E4-9308B17C9EF7}" type="pres">
      <dgm:prSet presAssocID="{95E21C74-57DB-4C24-9735-406B04D11F8E}" presName="Name30" presStyleCnt="0"/>
      <dgm:spPr/>
    </dgm:pt>
    <dgm:pt modelId="{3C463EF4-8FD8-4E16-B205-04D319FB3419}" type="pres">
      <dgm:prSet presAssocID="{95E21C74-57DB-4C24-9735-406B04D11F8E}" presName="level2Shape" presStyleLbl="node2" presStyleIdx="0" presStyleCnt="2"/>
      <dgm:spPr/>
      <dgm:t>
        <a:bodyPr/>
        <a:lstStyle/>
        <a:p>
          <a:endParaRPr lang="en-US"/>
        </a:p>
      </dgm:t>
    </dgm:pt>
    <dgm:pt modelId="{7213F6FA-21C3-48BC-ABD2-A25AD0D835E1}" type="pres">
      <dgm:prSet presAssocID="{95E21C74-57DB-4C24-9735-406B04D11F8E}" presName="hierChild3" presStyleCnt="0"/>
      <dgm:spPr/>
    </dgm:pt>
    <dgm:pt modelId="{29402781-12C0-4C88-911C-3CC963B1515D}" type="pres">
      <dgm:prSet presAssocID="{020619CC-CB08-4DEC-A1AD-42106CE1E5DE}" presName="Name25" presStyleLbl="parChTrans1D3" presStyleIdx="0" presStyleCnt="2"/>
      <dgm:spPr/>
      <dgm:t>
        <a:bodyPr/>
        <a:lstStyle/>
        <a:p>
          <a:endParaRPr lang="en-US"/>
        </a:p>
      </dgm:t>
    </dgm:pt>
    <dgm:pt modelId="{29669EB4-D144-4DC0-A75C-E029DBD43578}" type="pres">
      <dgm:prSet presAssocID="{020619CC-CB08-4DEC-A1AD-42106CE1E5DE}" presName="connTx" presStyleLbl="parChTrans1D3" presStyleIdx="0" presStyleCnt="2"/>
      <dgm:spPr/>
      <dgm:t>
        <a:bodyPr/>
        <a:lstStyle/>
        <a:p>
          <a:endParaRPr lang="en-US"/>
        </a:p>
      </dgm:t>
    </dgm:pt>
    <dgm:pt modelId="{C7F0762A-EAD6-4357-A3FE-8ECDD06BF942}" type="pres">
      <dgm:prSet presAssocID="{95906550-B54F-476A-A4CB-81906BB946C3}" presName="Name30" presStyleCnt="0"/>
      <dgm:spPr/>
    </dgm:pt>
    <dgm:pt modelId="{89FD1029-78D1-4348-9C73-F678E6DFE0D3}" type="pres">
      <dgm:prSet presAssocID="{95906550-B54F-476A-A4CB-81906BB946C3}" presName="level2Shape" presStyleLbl="node3" presStyleIdx="0" presStyleCnt="2"/>
      <dgm:spPr/>
      <dgm:t>
        <a:bodyPr/>
        <a:lstStyle/>
        <a:p>
          <a:endParaRPr lang="en-US"/>
        </a:p>
      </dgm:t>
    </dgm:pt>
    <dgm:pt modelId="{0309F8A8-2411-4952-94DB-E6F2495CE492}" type="pres">
      <dgm:prSet presAssocID="{95906550-B54F-476A-A4CB-81906BB946C3}" presName="hierChild3" presStyleCnt="0"/>
      <dgm:spPr/>
    </dgm:pt>
    <dgm:pt modelId="{33915A73-747A-442F-A975-683084BA72A4}" type="pres">
      <dgm:prSet presAssocID="{81EEC0DC-4BB0-4A73-A6FC-B7790BD42CF0}" presName="Name25" presStyleLbl="parChTrans1D2" presStyleIdx="1" presStyleCnt="2"/>
      <dgm:spPr/>
      <dgm:t>
        <a:bodyPr/>
        <a:lstStyle/>
        <a:p>
          <a:endParaRPr lang="en-US"/>
        </a:p>
      </dgm:t>
    </dgm:pt>
    <dgm:pt modelId="{F4BD2DEB-5EB5-489D-9BFA-AFCF894CC1B4}" type="pres">
      <dgm:prSet presAssocID="{81EEC0DC-4BB0-4A73-A6FC-B7790BD42CF0}" presName="connTx" presStyleLbl="parChTrans1D2" presStyleIdx="1" presStyleCnt="2"/>
      <dgm:spPr/>
      <dgm:t>
        <a:bodyPr/>
        <a:lstStyle/>
        <a:p>
          <a:endParaRPr lang="en-US"/>
        </a:p>
      </dgm:t>
    </dgm:pt>
    <dgm:pt modelId="{ED744592-07F0-4813-979E-86C4E8308CE4}" type="pres">
      <dgm:prSet presAssocID="{69C8CD37-9365-47AD-A9BC-FDCCC5B6B87C}" presName="Name30" presStyleCnt="0"/>
      <dgm:spPr/>
    </dgm:pt>
    <dgm:pt modelId="{541305EF-5F84-4E04-8A95-168D3E5E98E2}" type="pres">
      <dgm:prSet presAssocID="{69C8CD37-9365-47AD-A9BC-FDCCC5B6B87C}" presName="level2Shape" presStyleLbl="node2" presStyleIdx="1" presStyleCnt="2"/>
      <dgm:spPr/>
      <dgm:t>
        <a:bodyPr/>
        <a:lstStyle/>
        <a:p>
          <a:endParaRPr lang="en-US"/>
        </a:p>
      </dgm:t>
    </dgm:pt>
    <dgm:pt modelId="{3316A20F-3935-46A9-BCF5-A6FF659AB7A5}" type="pres">
      <dgm:prSet presAssocID="{69C8CD37-9365-47AD-A9BC-FDCCC5B6B87C}" presName="hierChild3" presStyleCnt="0"/>
      <dgm:spPr/>
    </dgm:pt>
    <dgm:pt modelId="{5044F300-92F2-46AE-AF1B-E01AAE2272BC}" type="pres">
      <dgm:prSet presAssocID="{38AD6301-1F38-4E83-BED8-0D9FA8106B05}" presName="Name25" presStyleLbl="parChTrans1D3" presStyleIdx="1" presStyleCnt="2"/>
      <dgm:spPr/>
      <dgm:t>
        <a:bodyPr/>
        <a:lstStyle/>
        <a:p>
          <a:endParaRPr lang="en-US"/>
        </a:p>
      </dgm:t>
    </dgm:pt>
    <dgm:pt modelId="{73B828D8-A68F-4A1F-AF03-024BC32949E3}" type="pres">
      <dgm:prSet presAssocID="{38AD6301-1F38-4E83-BED8-0D9FA8106B05}" presName="connTx" presStyleLbl="parChTrans1D3" presStyleIdx="1" presStyleCnt="2"/>
      <dgm:spPr/>
      <dgm:t>
        <a:bodyPr/>
        <a:lstStyle/>
        <a:p>
          <a:endParaRPr lang="en-US"/>
        </a:p>
      </dgm:t>
    </dgm:pt>
    <dgm:pt modelId="{7AB866A3-A83F-420B-8CEA-CB1A5065D504}" type="pres">
      <dgm:prSet presAssocID="{57EF5E62-7EDF-4C0F-B0E9-8587B48106D2}" presName="Name30" presStyleCnt="0"/>
      <dgm:spPr/>
    </dgm:pt>
    <dgm:pt modelId="{E90582E3-FA6D-4BA4-A64D-3129EBF43D31}" type="pres">
      <dgm:prSet presAssocID="{57EF5E62-7EDF-4C0F-B0E9-8587B48106D2}" presName="level2Shape" presStyleLbl="node3" presStyleIdx="1" presStyleCnt="2"/>
      <dgm:spPr/>
      <dgm:t>
        <a:bodyPr/>
        <a:lstStyle/>
        <a:p>
          <a:endParaRPr lang="en-US"/>
        </a:p>
      </dgm:t>
    </dgm:pt>
    <dgm:pt modelId="{9E411E13-6544-4E2C-9409-694BD7A11A60}" type="pres">
      <dgm:prSet presAssocID="{57EF5E62-7EDF-4C0F-B0E9-8587B48106D2}" presName="hierChild3" presStyleCnt="0"/>
      <dgm:spPr/>
    </dgm:pt>
    <dgm:pt modelId="{00B87B25-8BFC-4224-9533-473DC129005F}" type="pres">
      <dgm:prSet presAssocID="{95DC7FDD-8D9B-47E0-A326-38DE5B8DE05A}" presName="bgShapesFlow" presStyleCnt="0"/>
      <dgm:spPr/>
    </dgm:pt>
    <dgm:pt modelId="{C7A9B441-16C8-480B-9F59-8914AECC090A}" type="pres">
      <dgm:prSet presAssocID="{606A657B-2C9F-4442-BE4B-246E814E652C}" presName="rectComp" presStyleCnt="0"/>
      <dgm:spPr/>
    </dgm:pt>
    <dgm:pt modelId="{78E9603E-E8FC-4E2B-BCF3-1058F2BB5DCB}" type="pres">
      <dgm:prSet presAssocID="{606A657B-2C9F-4442-BE4B-246E814E652C}" presName="bgRect" presStyleLbl="bgShp" presStyleIdx="0" presStyleCnt="3"/>
      <dgm:spPr/>
      <dgm:t>
        <a:bodyPr/>
        <a:lstStyle/>
        <a:p>
          <a:endParaRPr lang="en-US"/>
        </a:p>
      </dgm:t>
    </dgm:pt>
    <dgm:pt modelId="{2144AB63-91C8-4387-A7E1-C3D51D2EA226}" type="pres">
      <dgm:prSet presAssocID="{606A657B-2C9F-4442-BE4B-246E814E652C}" presName="bgRectTx" presStyleLbl="bgShp" presStyleIdx="0" presStyleCnt="3">
        <dgm:presLayoutVars>
          <dgm:bulletEnabled val="1"/>
        </dgm:presLayoutVars>
      </dgm:prSet>
      <dgm:spPr/>
      <dgm:t>
        <a:bodyPr/>
        <a:lstStyle/>
        <a:p>
          <a:endParaRPr lang="en-US"/>
        </a:p>
      </dgm:t>
    </dgm:pt>
    <dgm:pt modelId="{2A91C7FD-432D-4286-B1A7-FF7757104400}" type="pres">
      <dgm:prSet presAssocID="{606A657B-2C9F-4442-BE4B-246E814E652C}" presName="spComp" presStyleCnt="0"/>
      <dgm:spPr/>
    </dgm:pt>
    <dgm:pt modelId="{151DF3D6-3417-4237-8250-4A6FD804EBDB}" type="pres">
      <dgm:prSet presAssocID="{606A657B-2C9F-4442-BE4B-246E814E652C}" presName="hSp" presStyleCnt="0"/>
      <dgm:spPr/>
    </dgm:pt>
    <dgm:pt modelId="{9A23F162-806A-4C10-B71D-75B54F925850}" type="pres">
      <dgm:prSet presAssocID="{9226BFB2-ECDF-4D8E-8C25-253EE0FAB87C}" presName="rectComp" presStyleCnt="0"/>
      <dgm:spPr/>
    </dgm:pt>
    <dgm:pt modelId="{F0703B1C-AD62-4254-BFCE-16E9E90AC09D}" type="pres">
      <dgm:prSet presAssocID="{9226BFB2-ECDF-4D8E-8C25-253EE0FAB87C}" presName="bgRect" presStyleLbl="bgShp" presStyleIdx="1" presStyleCnt="3"/>
      <dgm:spPr/>
      <dgm:t>
        <a:bodyPr/>
        <a:lstStyle/>
        <a:p>
          <a:endParaRPr lang="en-US"/>
        </a:p>
      </dgm:t>
    </dgm:pt>
    <dgm:pt modelId="{638A27F9-D3F5-4AA0-816A-351D66584F83}" type="pres">
      <dgm:prSet presAssocID="{9226BFB2-ECDF-4D8E-8C25-253EE0FAB87C}" presName="bgRectTx" presStyleLbl="bgShp" presStyleIdx="1" presStyleCnt="3">
        <dgm:presLayoutVars>
          <dgm:bulletEnabled val="1"/>
        </dgm:presLayoutVars>
      </dgm:prSet>
      <dgm:spPr/>
      <dgm:t>
        <a:bodyPr/>
        <a:lstStyle/>
        <a:p>
          <a:endParaRPr lang="en-US"/>
        </a:p>
      </dgm:t>
    </dgm:pt>
    <dgm:pt modelId="{368B4627-FDD6-484E-AD95-E80FFAB48964}" type="pres">
      <dgm:prSet presAssocID="{9226BFB2-ECDF-4D8E-8C25-253EE0FAB87C}" presName="spComp" presStyleCnt="0"/>
      <dgm:spPr/>
    </dgm:pt>
    <dgm:pt modelId="{227DBC5A-1102-433E-B341-7E832BA0F299}" type="pres">
      <dgm:prSet presAssocID="{9226BFB2-ECDF-4D8E-8C25-253EE0FAB87C}" presName="hSp" presStyleCnt="0"/>
      <dgm:spPr/>
    </dgm:pt>
    <dgm:pt modelId="{AC558F93-BDD0-461D-BC05-DFFD3A2F88D5}" type="pres">
      <dgm:prSet presAssocID="{BA32E9FB-CAE1-4F48-9287-F7C4F997170F}" presName="rectComp" presStyleCnt="0"/>
      <dgm:spPr/>
    </dgm:pt>
    <dgm:pt modelId="{EA3CF266-AC0C-4779-9893-1482EA860A1D}" type="pres">
      <dgm:prSet presAssocID="{BA32E9FB-CAE1-4F48-9287-F7C4F997170F}" presName="bgRect" presStyleLbl="bgShp" presStyleIdx="2" presStyleCnt="3"/>
      <dgm:spPr/>
      <dgm:t>
        <a:bodyPr/>
        <a:lstStyle/>
        <a:p>
          <a:endParaRPr lang="en-US"/>
        </a:p>
      </dgm:t>
    </dgm:pt>
    <dgm:pt modelId="{4FBE8559-B4AE-4869-89F0-04CC02CBB972}" type="pres">
      <dgm:prSet presAssocID="{BA32E9FB-CAE1-4F48-9287-F7C4F997170F}" presName="bgRectTx" presStyleLbl="bgShp" presStyleIdx="2" presStyleCnt="3">
        <dgm:presLayoutVars>
          <dgm:bulletEnabled val="1"/>
        </dgm:presLayoutVars>
      </dgm:prSet>
      <dgm:spPr/>
      <dgm:t>
        <a:bodyPr/>
        <a:lstStyle/>
        <a:p>
          <a:endParaRPr lang="en-US"/>
        </a:p>
      </dgm:t>
    </dgm:pt>
  </dgm:ptLst>
  <dgm:cxnLst>
    <dgm:cxn modelId="{5CBCAA1C-5B78-4A72-B66A-C62689BC6AF5}" srcId="{95E21C74-57DB-4C24-9735-406B04D11F8E}" destId="{95906550-B54F-476A-A4CB-81906BB946C3}" srcOrd="0" destOrd="0" parTransId="{020619CC-CB08-4DEC-A1AD-42106CE1E5DE}" sibTransId="{9E0337DB-16EA-4BF9-8D10-AB3ADB89224B}"/>
    <dgm:cxn modelId="{13BB41B4-160B-44BF-97BF-6B42DB87D145}" type="presOf" srcId="{BA32E9FB-CAE1-4F48-9287-F7C4F997170F}" destId="{EA3CF266-AC0C-4779-9893-1482EA860A1D}" srcOrd="0" destOrd="0" presId="urn:microsoft.com/office/officeart/2005/8/layout/hierarchy5"/>
    <dgm:cxn modelId="{157DF670-C942-4FA8-AB6C-5DE2EC9DC947}" type="presOf" srcId="{38AD6301-1F38-4E83-BED8-0D9FA8106B05}" destId="{5044F300-92F2-46AE-AF1B-E01AAE2272BC}" srcOrd="0" destOrd="0" presId="urn:microsoft.com/office/officeart/2005/8/layout/hierarchy5"/>
    <dgm:cxn modelId="{18E41523-5C36-4DF6-89A8-609C186E0471}" type="presOf" srcId="{020619CC-CB08-4DEC-A1AD-42106CE1E5DE}" destId="{29402781-12C0-4C88-911C-3CC963B1515D}" srcOrd="0" destOrd="0" presId="urn:microsoft.com/office/officeart/2005/8/layout/hierarchy5"/>
    <dgm:cxn modelId="{45895CFD-DE0F-4D6F-8C97-74DFBC9498A3}" srcId="{95DC7FDD-8D9B-47E0-A326-38DE5B8DE05A}" destId="{1E96A90A-0AA1-4ED4-BA62-8B069DECBD66}" srcOrd="0" destOrd="0" parTransId="{1227027F-A7F4-4AB9-ADD6-CCFE2E93822D}" sibTransId="{F9EBB1F6-EAD8-4EF9-B18A-787CFFED6D7D}"/>
    <dgm:cxn modelId="{D21FDBA2-5A16-49D4-BF61-060F7F16A486}" type="presOf" srcId="{57EF5E62-7EDF-4C0F-B0E9-8587B48106D2}" destId="{E90582E3-FA6D-4BA4-A64D-3129EBF43D31}" srcOrd="0" destOrd="0" presId="urn:microsoft.com/office/officeart/2005/8/layout/hierarchy5"/>
    <dgm:cxn modelId="{F51BADD1-D9F4-4C59-86BF-01839FA76F0B}" srcId="{95DC7FDD-8D9B-47E0-A326-38DE5B8DE05A}" destId="{BA32E9FB-CAE1-4F48-9287-F7C4F997170F}" srcOrd="3" destOrd="0" parTransId="{89B18E9A-920F-4318-9307-81CA0D608FAB}" sibTransId="{85BF41F6-E319-4E7F-AEEC-8FDF4CD9EE89}"/>
    <dgm:cxn modelId="{43690DFE-0B87-48C4-ADF6-878CA77615D8}" type="presOf" srcId="{9226BFB2-ECDF-4D8E-8C25-253EE0FAB87C}" destId="{F0703B1C-AD62-4254-BFCE-16E9E90AC09D}" srcOrd="0" destOrd="0" presId="urn:microsoft.com/office/officeart/2005/8/layout/hierarchy5"/>
    <dgm:cxn modelId="{B9CB6E4F-4D79-49C6-936E-CA1249B22806}" type="presOf" srcId="{606A657B-2C9F-4442-BE4B-246E814E652C}" destId="{2144AB63-91C8-4387-A7E1-C3D51D2EA226}" srcOrd="1" destOrd="0" presId="urn:microsoft.com/office/officeart/2005/8/layout/hierarchy5"/>
    <dgm:cxn modelId="{649829CD-15F9-41F2-A43F-BE84C3B3086C}" srcId="{69C8CD37-9365-47AD-A9BC-FDCCC5B6B87C}" destId="{57EF5E62-7EDF-4C0F-B0E9-8587B48106D2}" srcOrd="0" destOrd="0" parTransId="{38AD6301-1F38-4E83-BED8-0D9FA8106B05}" sibTransId="{29E9CD44-EE00-4501-8A46-A1800E3FE649}"/>
    <dgm:cxn modelId="{F8DDA2C0-0C7F-4F24-B384-1D7652C52BC3}" type="presOf" srcId="{95DC7FDD-8D9B-47E0-A326-38DE5B8DE05A}" destId="{18232079-F276-46A4-9DE6-8B57C61F3953}" srcOrd="0" destOrd="0" presId="urn:microsoft.com/office/officeart/2005/8/layout/hierarchy5"/>
    <dgm:cxn modelId="{A9BC38DB-F6DA-41B4-ABDB-22ACD6B70144}" type="presOf" srcId="{BA32E9FB-CAE1-4F48-9287-F7C4F997170F}" destId="{4FBE8559-B4AE-4869-89F0-04CC02CBB972}" srcOrd="1" destOrd="0" presId="urn:microsoft.com/office/officeart/2005/8/layout/hierarchy5"/>
    <dgm:cxn modelId="{57FD98F8-9BEF-4DF1-A19D-6F4AB22F33AC}" type="presOf" srcId="{95906550-B54F-476A-A4CB-81906BB946C3}" destId="{89FD1029-78D1-4348-9C73-F678E6DFE0D3}" srcOrd="0" destOrd="0" presId="urn:microsoft.com/office/officeart/2005/8/layout/hierarchy5"/>
    <dgm:cxn modelId="{640C467B-66BB-463E-978C-B0A48A526EB1}" srcId="{1E96A90A-0AA1-4ED4-BA62-8B069DECBD66}" destId="{69C8CD37-9365-47AD-A9BC-FDCCC5B6B87C}" srcOrd="1" destOrd="0" parTransId="{81EEC0DC-4BB0-4A73-A6FC-B7790BD42CF0}" sibTransId="{048DDA13-30F7-46B0-AAE6-C9A3EDA63B16}"/>
    <dgm:cxn modelId="{99653747-EB95-4B09-B792-DD0AB606E5EB}" type="presOf" srcId="{38AD6301-1F38-4E83-BED8-0D9FA8106B05}" destId="{73B828D8-A68F-4A1F-AF03-024BC32949E3}" srcOrd="1" destOrd="0" presId="urn:microsoft.com/office/officeart/2005/8/layout/hierarchy5"/>
    <dgm:cxn modelId="{E14B88ED-E738-4A3F-9493-E4643F937CE7}" type="presOf" srcId="{1E96A90A-0AA1-4ED4-BA62-8B069DECBD66}" destId="{A5CB75B5-31D9-43A1-88AE-CCFDE52A6C93}" srcOrd="0" destOrd="0" presId="urn:microsoft.com/office/officeart/2005/8/layout/hierarchy5"/>
    <dgm:cxn modelId="{9194BEB2-90B6-46AB-9950-6383EDE34572}" type="presOf" srcId="{020619CC-CB08-4DEC-A1AD-42106CE1E5DE}" destId="{29669EB4-D144-4DC0-A75C-E029DBD43578}" srcOrd="1" destOrd="0" presId="urn:microsoft.com/office/officeart/2005/8/layout/hierarchy5"/>
    <dgm:cxn modelId="{123B593D-7921-43B4-AD86-176853C388FA}" type="presOf" srcId="{9226BFB2-ECDF-4D8E-8C25-253EE0FAB87C}" destId="{638A27F9-D3F5-4AA0-816A-351D66584F83}" srcOrd="1" destOrd="0" presId="urn:microsoft.com/office/officeart/2005/8/layout/hierarchy5"/>
    <dgm:cxn modelId="{3A07AA56-56B5-4415-AC25-6D50A1E02230}" type="presOf" srcId="{95E21C74-57DB-4C24-9735-406B04D11F8E}" destId="{3C463EF4-8FD8-4E16-B205-04D319FB3419}" srcOrd="0" destOrd="0" presId="urn:microsoft.com/office/officeart/2005/8/layout/hierarchy5"/>
    <dgm:cxn modelId="{D4F4B277-1D7B-4D8D-A9A4-9F92AD316E06}" type="presOf" srcId="{81EEC0DC-4BB0-4A73-A6FC-B7790BD42CF0}" destId="{F4BD2DEB-5EB5-489D-9BFA-AFCF894CC1B4}" srcOrd="1" destOrd="0" presId="urn:microsoft.com/office/officeart/2005/8/layout/hierarchy5"/>
    <dgm:cxn modelId="{5333029A-BEEE-47D5-8F9C-FB71CF0144CB}" type="presOf" srcId="{7BEEF9B7-5137-42EA-B4A8-57297362FB3D}" destId="{42766F6C-0CF8-470A-8036-584B77553214}" srcOrd="1" destOrd="0" presId="urn:microsoft.com/office/officeart/2005/8/layout/hierarchy5"/>
    <dgm:cxn modelId="{49904EA1-71C6-41CD-A506-1492DECE252D}" srcId="{1E96A90A-0AA1-4ED4-BA62-8B069DECBD66}" destId="{95E21C74-57DB-4C24-9735-406B04D11F8E}" srcOrd="0" destOrd="0" parTransId="{7BEEF9B7-5137-42EA-B4A8-57297362FB3D}" sibTransId="{C9E43001-897F-4268-9839-6C8493E2CBCB}"/>
    <dgm:cxn modelId="{3DB6DD45-96F9-4017-AB4F-257B604D5AB6}" type="presOf" srcId="{69C8CD37-9365-47AD-A9BC-FDCCC5B6B87C}" destId="{541305EF-5F84-4E04-8A95-168D3E5E98E2}" srcOrd="0" destOrd="0" presId="urn:microsoft.com/office/officeart/2005/8/layout/hierarchy5"/>
    <dgm:cxn modelId="{384047B7-D278-4F90-9474-AE8441BEC969}" type="presOf" srcId="{7BEEF9B7-5137-42EA-B4A8-57297362FB3D}" destId="{3EACC1DD-C951-40AD-9814-9CA5DF3AF6C9}" srcOrd="0" destOrd="0" presId="urn:microsoft.com/office/officeart/2005/8/layout/hierarchy5"/>
    <dgm:cxn modelId="{4D96BB0E-8566-4CE1-A20E-140BEF248E6C}" type="presOf" srcId="{81EEC0DC-4BB0-4A73-A6FC-B7790BD42CF0}" destId="{33915A73-747A-442F-A975-683084BA72A4}" srcOrd="0" destOrd="0" presId="urn:microsoft.com/office/officeart/2005/8/layout/hierarchy5"/>
    <dgm:cxn modelId="{06F01966-1B80-4E64-B33E-4900BC917993}" srcId="{95DC7FDD-8D9B-47E0-A326-38DE5B8DE05A}" destId="{9226BFB2-ECDF-4D8E-8C25-253EE0FAB87C}" srcOrd="2" destOrd="0" parTransId="{551BA7F8-BCC1-484E-B866-3AB6A41E4604}" sibTransId="{6279129B-78FD-42AD-BE9C-8C2453FB7E46}"/>
    <dgm:cxn modelId="{232907A9-38F9-4F95-8303-B457094EA7AB}" type="presOf" srcId="{606A657B-2C9F-4442-BE4B-246E814E652C}" destId="{78E9603E-E8FC-4E2B-BCF3-1058F2BB5DCB}" srcOrd="0" destOrd="0" presId="urn:microsoft.com/office/officeart/2005/8/layout/hierarchy5"/>
    <dgm:cxn modelId="{542CEF69-FAB3-477C-9432-1CAF3C7EE7AF}" srcId="{95DC7FDD-8D9B-47E0-A326-38DE5B8DE05A}" destId="{606A657B-2C9F-4442-BE4B-246E814E652C}" srcOrd="1" destOrd="0" parTransId="{5F8F1885-40F4-49D4-87B0-05C99336167A}" sibTransId="{20384611-D339-48C0-8553-C7C1CDD635D6}"/>
    <dgm:cxn modelId="{5899301B-1FEF-4CC9-969B-54EDCB3190D1}" type="presParOf" srcId="{18232079-F276-46A4-9DE6-8B57C61F3953}" destId="{94D72C6C-6423-4E06-A0F7-F16CA9965B2B}" srcOrd="0" destOrd="0" presId="urn:microsoft.com/office/officeart/2005/8/layout/hierarchy5"/>
    <dgm:cxn modelId="{647DDBFE-5F3F-4FD3-AE7C-FD29C5C70D5C}" type="presParOf" srcId="{94D72C6C-6423-4E06-A0F7-F16CA9965B2B}" destId="{477621C0-3A6C-49C9-A746-CB392C0A855C}" srcOrd="0" destOrd="0" presId="urn:microsoft.com/office/officeart/2005/8/layout/hierarchy5"/>
    <dgm:cxn modelId="{C77820F9-B1BD-4990-806D-694EF4B1D786}" type="presParOf" srcId="{94D72C6C-6423-4E06-A0F7-F16CA9965B2B}" destId="{DDD31460-56C6-41FB-B558-F042C466BC3C}" srcOrd="1" destOrd="0" presId="urn:microsoft.com/office/officeart/2005/8/layout/hierarchy5"/>
    <dgm:cxn modelId="{3B8B77EF-E63F-4B98-A502-A31B44AF9264}" type="presParOf" srcId="{DDD31460-56C6-41FB-B558-F042C466BC3C}" destId="{AA5360D5-4B7E-4F26-B45C-A19EEF7110B8}" srcOrd="0" destOrd="0" presId="urn:microsoft.com/office/officeart/2005/8/layout/hierarchy5"/>
    <dgm:cxn modelId="{5C10C828-F9B7-4145-8FCD-76D7A214831F}" type="presParOf" srcId="{AA5360D5-4B7E-4F26-B45C-A19EEF7110B8}" destId="{A5CB75B5-31D9-43A1-88AE-CCFDE52A6C93}" srcOrd="0" destOrd="0" presId="urn:microsoft.com/office/officeart/2005/8/layout/hierarchy5"/>
    <dgm:cxn modelId="{06EBA105-E8A4-452F-B7C0-8C0EB2824B41}" type="presParOf" srcId="{AA5360D5-4B7E-4F26-B45C-A19EEF7110B8}" destId="{6FC3B315-CAC0-4776-8BB6-221A03998A6B}" srcOrd="1" destOrd="0" presId="urn:microsoft.com/office/officeart/2005/8/layout/hierarchy5"/>
    <dgm:cxn modelId="{5EA17ABB-45F8-43D8-8924-F0D129821EA5}" type="presParOf" srcId="{6FC3B315-CAC0-4776-8BB6-221A03998A6B}" destId="{3EACC1DD-C951-40AD-9814-9CA5DF3AF6C9}" srcOrd="0" destOrd="0" presId="urn:microsoft.com/office/officeart/2005/8/layout/hierarchy5"/>
    <dgm:cxn modelId="{CFC49B3C-0F7C-480D-831C-A4C2520F59DD}" type="presParOf" srcId="{3EACC1DD-C951-40AD-9814-9CA5DF3AF6C9}" destId="{42766F6C-0CF8-470A-8036-584B77553214}" srcOrd="0" destOrd="0" presId="urn:microsoft.com/office/officeart/2005/8/layout/hierarchy5"/>
    <dgm:cxn modelId="{7ACF7A29-5142-47FA-98F1-71304D890076}" type="presParOf" srcId="{6FC3B315-CAC0-4776-8BB6-221A03998A6B}" destId="{60D44C83-1727-4C07-A6E4-9308B17C9EF7}" srcOrd="1" destOrd="0" presId="urn:microsoft.com/office/officeart/2005/8/layout/hierarchy5"/>
    <dgm:cxn modelId="{E8F51C4F-3CCE-4DEC-96E2-45936AF2719C}" type="presParOf" srcId="{60D44C83-1727-4C07-A6E4-9308B17C9EF7}" destId="{3C463EF4-8FD8-4E16-B205-04D319FB3419}" srcOrd="0" destOrd="0" presId="urn:microsoft.com/office/officeart/2005/8/layout/hierarchy5"/>
    <dgm:cxn modelId="{0B8139C0-184D-40CA-A26A-3B72DB4022D7}" type="presParOf" srcId="{60D44C83-1727-4C07-A6E4-9308B17C9EF7}" destId="{7213F6FA-21C3-48BC-ABD2-A25AD0D835E1}" srcOrd="1" destOrd="0" presId="urn:microsoft.com/office/officeart/2005/8/layout/hierarchy5"/>
    <dgm:cxn modelId="{0554A249-09F8-412E-9D23-9DFCA4566E0E}" type="presParOf" srcId="{7213F6FA-21C3-48BC-ABD2-A25AD0D835E1}" destId="{29402781-12C0-4C88-911C-3CC963B1515D}" srcOrd="0" destOrd="0" presId="urn:microsoft.com/office/officeart/2005/8/layout/hierarchy5"/>
    <dgm:cxn modelId="{705A1392-0509-4067-BBAF-C04C6AB55A49}" type="presParOf" srcId="{29402781-12C0-4C88-911C-3CC963B1515D}" destId="{29669EB4-D144-4DC0-A75C-E029DBD43578}" srcOrd="0" destOrd="0" presId="urn:microsoft.com/office/officeart/2005/8/layout/hierarchy5"/>
    <dgm:cxn modelId="{5DB7882F-11E6-4A98-8929-E0783A4B5BC7}" type="presParOf" srcId="{7213F6FA-21C3-48BC-ABD2-A25AD0D835E1}" destId="{C7F0762A-EAD6-4357-A3FE-8ECDD06BF942}" srcOrd="1" destOrd="0" presId="urn:microsoft.com/office/officeart/2005/8/layout/hierarchy5"/>
    <dgm:cxn modelId="{ACF94550-9677-409E-8511-236992C934B3}" type="presParOf" srcId="{C7F0762A-EAD6-4357-A3FE-8ECDD06BF942}" destId="{89FD1029-78D1-4348-9C73-F678E6DFE0D3}" srcOrd="0" destOrd="0" presId="urn:microsoft.com/office/officeart/2005/8/layout/hierarchy5"/>
    <dgm:cxn modelId="{285EAA83-9A96-4F08-A611-3BDA88CE0973}" type="presParOf" srcId="{C7F0762A-EAD6-4357-A3FE-8ECDD06BF942}" destId="{0309F8A8-2411-4952-94DB-E6F2495CE492}" srcOrd="1" destOrd="0" presId="urn:microsoft.com/office/officeart/2005/8/layout/hierarchy5"/>
    <dgm:cxn modelId="{E9699016-7CD8-4A1E-ADF3-CBAD0A0EEE66}" type="presParOf" srcId="{6FC3B315-CAC0-4776-8BB6-221A03998A6B}" destId="{33915A73-747A-442F-A975-683084BA72A4}" srcOrd="2" destOrd="0" presId="urn:microsoft.com/office/officeart/2005/8/layout/hierarchy5"/>
    <dgm:cxn modelId="{6CA3829B-56C7-4629-9A7A-551947A5D081}" type="presParOf" srcId="{33915A73-747A-442F-A975-683084BA72A4}" destId="{F4BD2DEB-5EB5-489D-9BFA-AFCF894CC1B4}" srcOrd="0" destOrd="0" presId="urn:microsoft.com/office/officeart/2005/8/layout/hierarchy5"/>
    <dgm:cxn modelId="{8195D990-0E82-462A-8A0C-A0A37F089E39}" type="presParOf" srcId="{6FC3B315-CAC0-4776-8BB6-221A03998A6B}" destId="{ED744592-07F0-4813-979E-86C4E8308CE4}" srcOrd="3" destOrd="0" presId="urn:microsoft.com/office/officeart/2005/8/layout/hierarchy5"/>
    <dgm:cxn modelId="{0D2CB944-64A8-441D-95F6-DBE01B067D36}" type="presParOf" srcId="{ED744592-07F0-4813-979E-86C4E8308CE4}" destId="{541305EF-5F84-4E04-8A95-168D3E5E98E2}" srcOrd="0" destOrd="0" presId="urn:microsoft.com/office/officeart/2005/8/layout/hierarchy5"/>
    <dgm:cxn modelId="{E4CE0216-ED7E-49FE-85B3-B5E3E575EA84}" type="presParOf" srcId="{ED744592-07F0-4813-979E-86C4E8308CE4}" destId="{3316A20F-3935-46A9-BCF5-A6FF659AB7A5}" srcOrd="1" destOrd="0" presId="urn:microsoft.com/office/officeart/2005/8/layout/hierarchy5"/>
    <dgm:cxn modelId="{9CF119A1-6B3D-4FDF-BC73-56ED813E37A0}" type="presParOf" srcId="{3316A20F-3935-46A9-BCF5-A6FF659AB7A5}" destId="{5044F300-92F2-46AE-AF1B-E01AAE2272BC}" srcOrd="0" destOrd="0" presId="urn:microsoft.com/office/officeart/2005/8/layout/hierarchy5"/>
    <dgm:cxn modelId="{B4274C18-4E9E-4D70-A6DA-750203289E02}" type="presParOf" srcId="{5044F300-92F2-46AE-AF1B-E01AAE2272BC}" destId="{73B828D8-A68F-4A1F-AF03-024BC32949E3}" srcOrd="0" destOrd="0" presId="urn:microsoft.com/office/officeart/2005/8/layout/hierarchy5"/>
    <dgm:cxn modelId="{112911C3-E287-4F79-B428-8064602715FF}" type="presParOf" srcId="{3316A20F-3935-46A9-BCF5-A6FF659AB7A5}" destId="{7AB866A3-A83F-420B-8CEA-CB1A5065D504}" srcOrd="1" destOrd="0" presId="urn:microsoft.com/office/officeart/2005/8/layout/hierarchy5"/>
    <dgm:cxn modelId="{7C16B0CF-9716-4E51-8CF6-382F622FC5A5}" type="presParOf" srcId="{7AB866A3-A83F-420B-8CEA-CB1A5065D504}" destId="{E90582E3-FA6D-4BA4-A64D-3129EBF43D31}" srcOrd="0" destOrd="0" presId="urn:microsoft.com/office/officeart/2005/8/layout/hierarchy5"/>
    <dgm:cxn modelId="{B274BE21-33CF-42C7-BCED-63CAC8AAB4B1}" type="presParOf" srcId="{7AB866A3-A83F-420B-8CEA-CB1A5065D504}" destId="{9E411E13-6544-4E2C-9409-694BD7A11A60}" srcOrd="1" destOrd="0" presId="urn:microsoft.com/office/officeart/2005/8/layout/hierarchy5"/>
    <dgm:cxn modelId="{259E1F18-BAA4-47C8-AD5C-D67653D132B7}" type="presParOf" srcId="{18232079-F276-46A4-9DE6-8B57C61F3953}" destId="{00B87B25-8BFC-4224-9533-473DC129005F}" srcOrd="1" destOrd="0" presId="urn:microsoft.com/office/officeart/2005/8/layout/hierarchy5"/>
    <dgm:cxn modelId="{2D751EA1-B2CF-4F9B-9E22-B7E5ADD0DF1B}" type="presParOf" srcId="{00B87B25-8BFC-4224-9533-473DC129005F}" destId="{C7A9B441-16C8-480B-9F59-8914AECC090A}" srcOrd="0" destOrd="0" presId="urn:microsoft.com/office/officeart/2005/8/layout/hierarchy5"/>
    <dgm:cxn modelId="{970B3361-2884-42D9-91AC-AB7A69AB029B}" type="presParOf" srcId="{C7A9B441-16C8-480B-9F59-8914AECC090A}" destId="{78E9603E-E8FC-4E2B-BCF3-1058F2BB5DCB}" srcOrd="0" destOrd="0" presId="urn:microsoft.com/office/officeart/2005/8/layout/hierarchy5"/>
    <dgm:cxn modelId="{604DE4D4-DE1A-4692-9A55-C98B8C16F90E}" type="presParOf" srcId="{C7A9B441-16C8-480B-9F59-8914AECC090A}" destId="{2144AB63-91C8-4387-A7E1-C3D51D2EA226}" srcOrd="1" destOrd="0" presId="urn:microsoft.com/office/officeart/2005/8/layout/hierarchy5"/>
    <dgm:cxn modelId="{3C4BF912-2ED6-477F-B866-3AAB4D42A426}" type="presParOf" srcId="{00B87B25-8BFC-4224-9533-473DC129005F}" destId="{2A91C7FD-432D-4286-B1A7-FF7757104400}" srcOrd="1" destOrd="0" presId="urn:microsoft.com/office/officeart/2005/8/layout/hierarchy5"/>
    <dgm:cxn modelId="{18853B71-32F6-45EF-BE96-AC6DC1466448}" type="presParOf" srcId="{2A91C7FD-432D-4286-B1A7-FF7757104400}" destId="{151DF3D6-3417-4237-8250-4A6FD804EBDB}" srcOrd="0" destOrd="0" presId="urn:microsoft.com/office/officeart/2005/8/layout/hierarchy5"/>
    <dgm:cxn modelId="{F655B3D2-E2B8-4901-89D6-77C77C153ACA}" type="presParOf" srcId="{00B87B25-8BFC-4224-9533-473DC129005F}" destId="{9A23F162-806A-4C10-B71D-75B54F925850}" srcOrd="2" destOrd="0" presId="urn:microsoft.com/office/officeart/2005/8/layout/hierarchy5"/>
    <dgm:cxn modelId="{946B876B-3033-41B4-9A63-D9E2BECCD561}" type="presParOf" srcId="{9A23F162-806A-4C10-B71D-75B54F925850}" destId="{F0703B1C-AD62-4254-BFCE-16E9E90AC09D}" srcOrd="0" destOrd="0" presId="urn:microsoft.com/office/officeart/2005/8/layout/hierarchy5"/>
    <dgm:cxn modelId="{27A2F87D-8674-48BC-9693-5B1461FBD71B}" type="presParOf" srcId="{9A23F162-806A-4C10-B71D-75B54F925850}" destId="{638A27F9-D3F5-4AA0-816A-351D66584F83}" srcOrd="1" destOrd="0" presId="urn:microsoft.com/office/officeart/2005/8/layout/hierarchy5"/>
    <dgm:cxn modelId="{370CE740-BF2F-46E1-8381-7B21CC54780D}" type="presParOf" srcId="{00B87B25-8BFC-4224-9533-473DC129005F}" destId="{368B4627-FDD6-484E-AD95-E80FFAB48964}" srcOrd="3" destOrd="0" presId="urn:microsoft.com/office/officeart/2005/8/layout/hierarchy5"/>
    <dgm:cxn modelId="{1F25E7DC-3F35-43D1-AC5E-B7233046BB09}" type="presParOf" srcId="{368B4627-FDD6-484E-AD95-E80FFAB48964}" destId="{227DBC5A-1102-433E-B341-7E832BA0F299}" srcOrd="0" destOrd="0" presId="urn:microsoft.com/office/officeart/2005/8/layout/hierarchy5"/>
    <dgm:cxn modelId="{2FDBA921-A9AE-4D2F-8270-6114B29D15D4}" type="presParOf" srcId="{00B87B25-8BFC-4224-9533-473DC129005F}" destId="{AC558F93-BDD0-461D-BC05-DFFD3A2F88D5}" srcOrd="4" destOrd="0" presId="urn:microsoft.com/office/officeart/2005/8/layout/hierarchy5"/>
    <dgm:cxn modelId="{D482CA67-716E-4F83-AF43-AD200DD65FE0}" type="presParOf" srcId="{AC558F93-BDD0-461D-BC05-DFFD3A2F88D5}" destId="{EA3CF266-AC0C-4779-9893-1482EA860A1D}" srcOrd="0" destOrd="0" presId="urn:microsoft.com/office/officeart/2005/8/layout/hierarchy5"/>
    <dgm:cxn modelId="{3A192750-41F7-4C12-9262-E8C6C890A101}" type="presParOf" srcId="{AC558F93-BDD0-461D-BC05-DFFD3A2F88D5}" destId="{4FBE8559-B4AE-4869-89F0-04CC02CBB972}"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07F87C8-F5B3-4FC1-BD64-F9BBCB69E40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A03C5D8-4060-45F0-B4F6-4B7CE92F4EAB}">
      <dgm:prSet custT="1"/>
      <dgm:spPr/>
      <dgm:t>
        <a:bodyPr/>
        <a:lstStyle/>
        <a:p>
          <a:pPr rtl="0"/>
          <a:r>
            <a:rPr lang="en-US" sz="1500" b="0" dirty="0" smtClean="0">
              <a:solidFill>
                <a:schemeClr val="bg2">
                  <a:lumMod val="50000"/>
                </a:schemeClr>
              </a:solidFill>
            </a:rPr>
            <a:t>ECP - Lockbox</a:t>
          </a:r>
          <a:endParaRPr lang="en-US" sz="1500" b="0" dirty="0">
            <a:solidFill>
              <a:schemeClr val="bg2">
                <a:lumMod val="50000"/>
              </a:schemeClr>
            </a:solidFill>
          </a:endParaRPr>
        </a:p>
      </dgm:t>
    </dgm:pt>
    <dgm:pt modelId="{6AFA7971-0633-40C3-A53D-A274F77D2385}" type="parTrans" cxnId="{ECBF1B0E-82D2-40AE-97D5-011E5775B830}">
      <dgm:prSet/>
      <dgm:spPr/>
      <dgm:t>
        <a:bodyPr/>
        <a:lstStyle/>
        <a:p>
          <a:endParaRPr lang="en-US" sz="1500" b="0">
            <a:solidFill>
              <a:schemeClr val="bg2">
                <a:lumMod val="50000"/>
              </a:schemeClr>
            </a:solidFill>
          </a:endParaRPr>
        </a:p>
      </dgm:t>
    </dgm:pt>
    <dgm:pt modelId="{10CD6713-AFA9-45D5-87DE-B66BDB366F34}" type="sibTrans" cxnId="{ECBF1B0E-82D2-40AE-97D5-011E5775B830}">
      <dgm:prSet/>
      <dgm:spPr/>
      <dgm:t>
        <a:bodyPr/>
        <a:lstStyle/>
        <a:p>
          <a:endParaRPr lang="en-US" sz="1500" b="0">
            <a:solidFill>
              <a:schemeClr val="bg2">
                <a:lumMod val="50000"/>
              </a:schemeClr>
            </a:solidFill>
          </a:endParaRPr>
        </a:p>
      </dgm:t>
    </dgm:pt>
    <dgm:pt modelId="{3C6C7DAB-B9AE-4542-B1E5-8AAE6A5D0C75}">
      <dgm:prSet custT="1"/>
      <dgm:spPr/>
      <dgm:t>
        <a:bodyPr/>
        <a:lstStyle/>
        <a:p>
          <a:pPr rtl="0"/>
          <a:r>
            <a:rPr lang="en-US" sz="1500" b="0" dirty="0" smtClean="0">
              <a:solidFill>
                <a:schemeClr val="bg2">
                  <a:lumMod val="50000"/>
                </a:schemeClr>
              </a:solidFill>
            </a:rPr>
            <a:t>Pay.gov</a:t>
          </a:r>
          <a:endParaRPr lang="en-US" sz="1500" b="0" dirty="0">
            <a:solidFill>
              <a:schemeClr val="bg2">
                <a:lumMod val="50000"/>
              </a:schemeClr>
            </a:solidFill>
          </a:endParaRPr>
        </a:p>
      </dgm:t>
    </dgm:pt>
    <dgm:pt modelId="{4D204E44-A54A-4CF0-9E17-B3033FD6D641}" type="parTrans" cxnId="{D83FAD87-C0F8-47B0-B88D-5527F459F941}">
      <dgm:prSet/>
      <dgm:spPr/>
      <dgm:t>
        <a:bodyPr/>
        <a:lstStyle/>
        <a:p>
          <a:endParaRPr lang="en-US" sz="1500" b="0">
            <a:solidFill>
              <a:schemeClr val="bg2">
                <a:lumMod val="50000"/>
              </a:schemeClr>
            </a:solidFill>
          </a:endParaRPr>
        </a:p>
      </dgm:t>
    </dgm:pt>
    <dgm:pt modelId="{E3FB48BF-A2D5-4A9D-90B0-2643AA83A294}" type="sibTrans" cxnId="{D83FAD87-C0F8-47B0-B88D-5527F459F941}">
      <dgm:prSet/>
      <dgm:spPr/>
      <dgm:t>
        <a:bodyPr/>
        <a:lstStyle/>
        <a:p>
          <a:endParaRPr lang="en-US" sz="1500" b="0">
            <a:solidFill>
              <a:schemeClr val="bg2">
                <a:lumMod val="50000"/>
              </a:schemeClr>
            </a:solidFill>
          </a:endParaRPr>
        </a:p>
      </dgm:t>
    </dgm:pt>
    <dgm:pt modelId="{4D803CD2-856C-417A-97EB-C3158BE6D272}">
      <dgm:prSet custT="1"/>
      <dgm:spPr/>
      <dgm:t>
        <a:bodyPr/>
        <a:lstStyle/>
        <a:p>
          <a:pPr rtl="0"/>
          <a:r>
            <a:rPr lang="en-US" sz="1500" b="0" dirty="0" smtClean="0">
              <a:solidFill>
                <a:schemeClr val="bg2">
                  <a:lumMod val="50000"/>
                </a:schemeClr>
              </a:solidFill>
            </a:rPr>
            <a:t>Credit Gateway - ACH</a:t>
          </a:r>
          <a:endParaRPr lang="en-US" sz="1500" b="0" dirty="0">
            <a:solidFill>
              <a:schemeClr val="bg2">
                <a:lumMod val="50000"/>
              </a:schemeClr>
            </a:solidFill>
          </a:endParaRPr>
        </a:p>
      </dgm:t>
    </dgm:pt>
    <dgm:pt modelId="{45FBC334-557C-40AD-BE8C-B9A8DFB6073A}" type="parTrans" cxnId="{8C9EB67E-E528-4756-BEAD-3E1503657392}">
      <dgm:prSet/>
      <dgm:spPr/>
      <dgm:t>
        <a:bodyPr/>
        <a:lstStyle/>
        <a:p>
          <a:endParaRPr lang="en-US" sz="1500" b="0">
            <a:solidFill>
              <a:schemeClr val="bg2">
                <a:lumMod val="50000"/>
              </a:schemeClr>
            </a:solidFill>
          </a:endParaRPr>
        </a:p>
      </dgm:t>
    </dgm:pt>
    <dgm:pt modelId="{B48C1467-E419-4657-9831-48AC3D372176}" type="sibTrans" cxnId="{8C9EB67E-E528-4756-BEAD-3E1503657392}">
      <dgm:prSet/>
      <dgm:spPr/>
      <dgm:t>
        <a:bodyPr/>
        <a:lstStyle/>
        <a:p>
          <a:endParaRPr lang="en-US" sz="1500" b="0">
            <a:solidFill>
              <a:schemeClr val="bg2">
                <a:lumMod val="50000"/>
              </a:schemeClr>
            </a:solidFill>
          </a:endParaRPr>
        </a:p>
      </dgm:t>
    </dgm:pt>
    <dgm:pt modelId="{C03B4CD0-5A5C-431D-BC03-B3105000CF21}">
      <dgm:prSet custT="1"/>
      <dgm:spPr/>
      <dgm:t>
        <a:bodyPr/>
        <a:lstStyle/>
        <a:p>
          <a:pPr rtl="0"/>
          <a:r>
            <a:rPr lang="en-US" sz="1500" b="0" dirty="0" smtClean="0">
              <a:solidFill>
                <a:schemeClr val="bg2">
                  <a:lumMod val="50000"/>
                </a:schemeClr>
              </a:solidFill>
            </a:rPr>
            <a:t>Credit Gateway - Fedwire</a:t>
          </a:r>
          <a:endParaRPr lang="en-US" sz="1500" b="0" dirty="0">
            <a:solidFill>
              <a:schemeClr val="bg2">
                <a:lumMod val="50000"/>
              </a:schemeClr>
            </a:solidFill>
          </a:endParaRPr>
        </a:p>
      </dgm:t>
    </dgm:pt>
    <dgm:pt modelId="{8867764C-BC17-4338-A734-346C992BC150}" type="parTrans" cxnId="{C1D415C9-747A-4A27-BC21-35178A88ACAF}">
      <dgm:prSet/>
      <dgm:spPr/>
      <dgm:t>
        <a:bodyPr/>
        <a:lstStyle/>
        <a:p>
          <a:endParaRPr lang="en-US" sz="1500" b="0">
            <a:solidFill>
              <a:schemeClr val="bg2">
                <a:lumMod val="50000"/>
              </a:schemeClr>
            </a:solidFill>
          </a:endParaRPr>
        </a:p>
      </dgm:t>
    </dgm:pt>
    <dgm:pt modelId="{3A3D815D-9129-4665-B803-738DC7EADF1D}" type="sibTrans" cxnId="{C1D415C9-747A-4A27-BC21-35178A88ACAF}">
      <dgm:prSet/>
      <dgm:spPr/>
      <dgm:t>
        <a:bodyPr/>
        <a:lstStyle/>
        <a:p>
          <a:endParaRPr lang="en-US" sz="1500" b="0">
            <a:solidFill>
              <a:schemeClr val="bg2">
                <a:lumMod val="50000"/>
              </a:schemeClr>
            </a:solidFill>
          </a:endParaRPr>
        </a:p>
      </dgm:t>
    </dgm:pt>
    <dgm:pt modelId="{CD5F952F-852C-49E1-A156-DC817680672F}">
      <dgm:prSet custT="1"/>
      <dgm:spPr/>
      <dgm:t>
        <a:bodyPr/>
        <a:lstStyle/>
        <a:p>
          <a:pPr rtl="0"/>
          <a:r>
            <a:rPr lang="en-US" sz="1500" b="0" dirty="0" smtClean="0">
              <a:solidFill>
                <a:schemeClr val="bg2">
                  <a:lumMod val="50000"/>
                </a:schemeClr>
              </a:solidFill>
            </a:rPr>
            <a:t>Card Acquiring Service - Revenue Credit Card</a:t>
          </a:r>
          <a:endParaRPr lang="en-US" sz="1500" b="0" dirty="0">
            <a:solidFill>
              <a:schemeClr val="bg2">
                <a:lumMod val="50000"/>
              </a:schemeClr>
            </a:solidFill>
          </a:endParaRPr>
        </a:p>
      </dgm:t>
    </dgm:pt>
    <dgm:pt modelId="{85345508-E022-43F1-9163-1DB53DB02E96}" type="parTrans" cxnId="{3CBFEA78-0A56-4ADA-81AC-D30FCC542EFE}">
      <dgm:prSet/>
      <dgm:spPr/>
      <dgm:t>
        <a:bodyPr/>
        <a:lstStyle/>
        <a:p>
          <a:endParaRPr lang="en-US" sz="1500" b="0">
            <a:solidFill>
              <a:schemeClr val="bg2">
                <a:lumMod val="50000"/>
              </a:schemeClr>
            </a:solidFill>
          </a:endParaRPr>
        </a:p>
      </dgm:t>
    </dgm:pt>
    <dgm:pt modelId="{4020C040-9886-4A42-ABFB-BB9158F88110}" type="sibTrans" cxnId="{3CBFEA78-0A56-4ADA-81AC-D30FCC542EFE}">
      <dgm:prSet/>
      <dgm:spPr/>
      <dgm:t>
        <a:bodyPr/>
        <a:lstStyle/>
        <a:p>
          <a:endParaRPr lang="en-US" sz="1500" b="0">
            <a:solidFill>
              <a:schemeClr val="bg2">
                <a:lumMod val="50000"/>
              </a:schemeClr>
            </a:solidFill>
          </a:endParaRPr>
        </a:p>
      </dgm:t>
    </dgm:pt>
    <dgm:pt modelId="{4CE3E426-AD94-4636-9FCD-22B06B386162}">
      <dgm:prSet custT="1"/>
      <dgm:spPr/>
      <dgm:t>
        <a:bodyPr/>
        <a:lstStyle/>
        <a:p>
          <a:pPr rtl="0"/>
          <a:r>
            <a:rPr lang="en-US" sz="1500" b="0" dirty="0" smtClean="0">
              <a:solidFill>
                <a:schemeClr val="bg2">
                  <a:lumMod val="50000"/>
                </a:schemeClr>
              </a:solidFill>
            </a:rPr>
            <a:t>Electronic Federal Tax Payment System</a:t>
          </a:r>
          <a:endParaRPr lang="en-US" sz="1500" b="0" dirty="0">
            <a:solidFill>
              <a:schemeClr val="bg2">
                <a:lumMod val="50000"/>
              </a:schemeClr>
            </a:solidFill>
          </a:endParaRPr>
        </a:p>
      </dgm:t>
    </dgm:pt>
    <dgm:pt modelId="{3CDB10F7-F16E-4B6C-A63A-A836EEF12C7C}" type="parTrans" cxnId="{CD962939-6091-4CD4-B6DD-D2B8F9D5B28C}">
      <dgm:prSet/>
      <dgm:spPr/>
      <dgm:t>
        <a:bodyPr/>
        <a:lstStyle/>
        <a:p>
          <a:endParaRPr lang="en-US" sz="1500" b="0">
            <a:solidFill>
              <a:schemeClr val="bg2">
                <a:lumMod val="50000"/>
              </a:schemeClr>
            </a:solidFill>
          </a:endParaRPr>
        </a:p>
      </dgm:t>
    </dgm:pt>
    <dgm:pt modelId="{A4060E65-D6E5-4AB9-8645-22086C49C040}" type="sibTrans" cxnId="{CD962939-6091-4CD4-B6DD-D2B8F9D5B28C}">
      <dgm:prSet/>
      <dgm:spPr/>
      <dgm:t>
        <a:bodyPr/>
        <a:lstStyle/>
        <a:p>
          <a:endParaRPr lang="en-US" sz="1500" b="0">
            <a:solidFill>
              <a:schemeClr val="bg2">
                <a:lumMod val="50000"/>
              </a:schemeClr>
            </a:solidFill>
          </a:endParaRPr>
        </a:p>
      </dgm:t>
    </dgm:pt>
    <dgm:pt modelId="{DF306C94-8859-4A72-87DA-D6C1E8BA23DB}">
      <dgm:prSet custT="1"/>
      <dgm:spPr/>
      <dgm:t>
        <a:bodyPr/>
        <a:lstStyle/>
        <a:p>
          <a:pPr rtl="0"/>
          <a:r>
            <a:rPr lang="en-US" sz="1500" b="0" dirty="0" smtClean="0">
              <a:solidFill>
                <a:schemeClr val="bg2">
                  <a:lumMod val="50000"/>
                </a:schemeClr>
              </a:solidFill>
            </a:rPr>
            <a:t>FRB CASH-LINK</a:t>
          </a:r>
          <a:endParaRPr lang="en-US" sz="1500" b="0" dirty="0">
            <a:solidFill>
              <a:schemeClr val="bg2">
                <a:lumMod val="50000"/>
              </a:schemeClr>
            </a:solidFill>
          </a:endParaRPr>
        </a:p>
      </dgm:t>
    </dgm:pt>
    <dgm:pt modelId="{0787EF36-8EC4-4AF5-8111-3BDA07EE79C3}" type="parTrans" cxnId="{730E8CB6-7A18-469F-B205-32095B2E5EFE}">
      <dgm:prSet/>
      <dgm:spPr/>
      <dgm:t>
        <a:bodyPr/>
        <a:lstStyle/>
        <a:p>
          <a:endParaRPr lang="en-US" sz="1500" b="0">
            <a:solidFill>
              <a:schemeClr val="bg2">
                <a:lumMod val="50000"/>
              </a:schemeClr>
            </a:solidFill>
          </a:endParaRPr>
        </a:p>
      </dgm:t>
    </dgm:pt>
    <dgm:pt modelId="{B8B408DC-F3B3-46B8-8BED-C9B30758474B}" type="sibTrans" cxnId="{730E8CB6-7A18-469F-B205-32095B2E5EFE}">
      <dgm:prSet/>
      <dgm:spPr/>
      <dgm:t>
        <a:bodyPr/>
        <a:lstStyle/>
        <a:p>
          <a:endParaRPr lang="en-US" sz="1500" b="0">
            <a:solidFill>
              <a:schemeClr val="bg2">
                <a:lumMod val="50000"/>
              </a:schemeClr>
            </a:solidFill>
          </a:endParaRPr>
        </a:p>
      </dgm:t>
    </dgm:pt>
    <dgm:pt modelId="{53512C57-F371-4280-A3D2-CADA04A365F0}">
      <dgm:prSet custT="1"/>
      <dgm:spPr/>
      <dgm:t>
        <a:bodyPr/>
        <a:lstStyle/>
        <a:p>
          <a:pPr rtl="0"/>
          <a:r>
            <a:rPr lang="en-US" sz="1500" b="0" dirty="0" smtClean="0">
              <a:solidFill>
                <a:schemeClr val="bg2">
                  <a:lumMod val="50000"/>
                </a:schemeClr>
              </a:solidFill>
            </a:rPr>
            <a:t>OTCNET Collections</a:t>
          </a:r>
          <a:endParaRPr lang="en-US" sz="1500" b="0" dirty="0">
            <a:solidFill>
              <a:schemeClr val="bg2">
                <a:lumMod val="50000"/>
              </a:schemeClr>
            </a:solidFill>
          </a:endParaRPr>
        </a:p>
      </dgm:t>
    </dgm:pt>
    <dgm:pt modelId="{94586140-D7F9-4F64-80EB-EBE8D48AE1F0}" type="parTrans" cxnId="{7517583B-69B0-4AED-86A7-E174D901CE2D}">
      <dgm:prSet/>
      <dgm:spPr/>
      <dgm:t>
        <a:bodyPr/>
        <a:lstStyle/>
        <a:p>
          <a:endParaRPr lang="en-US" sz="1500" b="0">
            <a:solidFill>
              <a:schemeClr val="bg2">
                <a:lumMod val="50000"/>
              </a:schemeClr>
            </a:solidFill>
          </a:endParaRPr>
        </a:p>
      </dgm:t>
    </dgm:pt>
    <dgm:pt modelId="{D53FFEEC-AB66-4BEB-AF42-FDF5BC741FB0}" type="sibTrans" cxnId="{7517583B-69B0-4AED-86A7-E174D901CE2D}">
      <dgm:prSet/>
      <dgm:spPr/>
      <dgm:t>
        <a:bodyPr/>
        <a:lstStyle/>
        <a:p>
          <a:endParaRPr lang="en-US" sz="1500" b="0">
            <a:solidFill>
              <a:schemeClr val="bg2">
                <a:lumMod val="50000"/>
              </a:schemeClr>
            </a:solidFill>
          </a:endParaRPr>
        </a:p>
      </dgm:t>
    </dgm:pt>
    <dgm:pt modelId="{D6611A98-1ED8-4D87-835E-F0191767A472}" type="pres">
      <dgm:prSet presAssocID="{807F87C8-F5B3-4FC1-BD64-F9BBCB69E401}" presName="linear" presStyleCnt="0">
        <dgm:presLayoutVars>
          <dgm:animLvl val="lvl"/>
          <dgm:resizeHandles val="exact"/>
        </dgm:presLayoutVars>
      </dgm:prSet>
      <dgm:spPr/>
      <dgm:t>
        <a:bodyPr/>
        <a:lstStyle/>
        <a:p>
          <a:endParaRPr lang="en-US"/>
        </a:p>
      </dgm:t>
    </dgm:pt>
    <dgm:pt modelId="{43B32380-41BB-4C3B-A402-0B12E81520B4}" type="pres">
      <dgm:prSet presAssocID="{BA03C5D8-4060-45F0-B4F6-4B7CE92F4EAB}" presName="parentText" presStyleLbl="node1" presStyleIdx="0" presStyleCnt="8" custLinFactY="-656" custLinFactNeighborY="-100000">
        <dgm:presLayoutVars>
          <dgm:chMax val="0"/>
          <dgm:bulletEnabled val="1"/>
        </dgm:presLayoutVars>
      </dgm:prSet>
      <dgm:spPr/>
      <dgm:t>
        <a:bodyPr/>
        <a:lstStyle/>
        <a:p>
          <a:endParaRPr lang="en-US"/>
        </a:p>
      </dgm:t>
    </dgm:pt>
    <dgm:pt modelId="{5698EEC8-BE8A-41D2-8963-5A77E80CFAEA}" type="pres">
      <dgm:prSet presAssocID="{10CD6713-AFA9-45D5-87DE-B66BDB366F34}" presName="spacer" presStyleCnt="0"/>
      <dgm:spPr/>
    </dgm:pt>
    <dgm:pt modelId="{A8B59682-8242-4A99-B7EC-2C49ED574065}" type="pres">
      <dgm:prSet presAssocID="{3C6C7DAB-B9AE-4542-B1E5-8AAE6A5D0C75}" presName="parentText" presStyleLbl="node1" presStyleIdx="1" presStyleCnt="8">
        <dgm:presLayoutVars>
          <dgm:chMax val="0"/>
          <dgm:bulletEnabled val="1"/>
        </dgm:presLayoutVars>
      </dgm:prSet>
      <dgm:spPr/>
      <dgm:t>
        <a:bodyPr/>
        <a:lstStyle/>
        <a:p>
          <a:endParaRPr lang="en-US"/>
        </a:p>
      </dgm:t>
    </dgm:pt>
    <dgm:pt modelId="{B0F2DB88-32C6-48DF-90AB-AD6842C9381B}" type="pres">
      <dgm:prSet presAssocID="{E3FB48BF-A2D5-4A9D-90B0-2643AA83A294}" presName="spacer" presStyleCnt="0"/>
      <dgm:spPr/>
    </dgm:pt>
    <dgm:pt modelId="{D6BA6672-1B88-40A6-89CF-9750D4442454}" type="pres">
      <dgm:prSet presAssocID="{4D803CD2-856C-417A-97EB-C3158BE6D272}" presName="parentText" presStyleLbl="node1" presStyleIdx="2" presStyleCnt="8">
        <dgm:presLayoutVars>
          <dgm:chMax val="0"/>
          <dgm:bulletEnabled val="1"/>
        </dgm:presLayoutVars>
      </dgm:prSet>
      <dgm:spPr/>
      <dgm:t>
        <a:bodyPr/>
        <a:lstStyle/>
        <a:p>
          <a:endParaRPr lang="en-US"/>
        </a:p>
      </dgm:t>
    </dgm:pt>
    <dgm:pt modelId="{7F9BDD87-EADD-4A5B-B004-1814640D7369}" type="pres">
      <dgm:prSet presAssocID="{B48C1467-E419-4657-9831-48AC3D372176}" presName="spacer" presStyleCnt="0"/>
      <dgm:spPr/>
    </dgm:pt>
    <dgm:pt modelId="{46B0E16F-116C-4AB9-B34C-B3D93F72B32E}" type="pres">
      <dgm:prSet presAssocID="{C03B4CD0-5A5C-431D-BC03-B3105000CF21}" presName="parentText" presStyleLbl="node1" presStyleIdx="3" presStyleCnt="8">
        <dgm:presLayoutVars>
          <dgm:chMax val="0"/>
          <dgm:bulletEnabled val="1"/>
        </dgm:presLayoutVars>
      </dgm:prSet>
      <dgm:spPr/>
      <dgm:t>
        <a:bodyPr/>
        <a:lstStyle/>
        <a:p>
          <a:endParaRPr lang="en-US"/>
        </a:p>
      </dgm:t>
    </dgm:pt>
    <dgm:pt modelId="{4B2F7E31-B274-4894-8E86-05AD21B07197}" type="pres">
      <dgm:prSet presAssocID="{3A3D815D-9129-4665-B803-738DC7EADF1D}" presName="spacer" presStyleCnt="0"/>
      <dgm:spPr/>
    </dgm:pt>
    <dgm:pt modelId="{639B5F6C-54E8-449A-92C1-75783B33AF5D}" type="pres">
      <dgm:prSet presAssocID="{CD5F952F-852C-49E1-A156-DC817680672F}" presName="parentText" presStyleLbl="node1" presStyleIdx="4" presStyleCnt="8">
        <dgm:presLayoutVars>
          <dgm:chMax val="0"/>
          <dgm:bulletEnabled val="1"/>
        </dgm:presLayoutVars>
      </dgm:prSet>
      <dgm:spPr/>
      <dgm:t>
        <a:bodyPr/>
        <a:lstStyle/>
        <a:p>
          <a:endParaRPr lang="en-US"/>
        </a:p>
      </dgm:t>
    </dgm:pt>
    <dgm:pt modelId="{FCC134C1-5424-449A-8E2D-9E192FEBBDAD}" type="pres">
      <dgm:prSet presAssocID="{4020C040-9886-4A42-ABFB-BB9158F88110}" presName="spacer" presStyleCnt="0"/>
      <dgm:spPr/>
    </dgm:pt>
    <dgm:pt modelId="{8DB7F0C7-9D39-4EDC-AF20-DCA2A1343E7E}" type="pres">
      <dgm:prSet presAssocID="{4CE3E426-AD94-4636-9FCD-22B06B386162}" presName="parentText" presStyleLbl="node1" presStyleIdx="5" presStyleCnt="8">
        <dgm:presLayoutVars>
          <dgm:chMax val="0"/>
          <dgm:bulletEnabled val="1"/>
        </dgm:presLayoutVars>
      </dgm:prSet>
      <dgm:spPr/>
      <dgm:t>
        <a:bodyPr/>
        <a:lstStyle/>
        <a:p>
          <a:endParaRPr lang="en-US"/>
        </a:p>
      </dgm:t>
    </dgm:pt>
    <dgm:pt modelId="{9AFE2499-E809-42E2-84BA-B052F1853B46}" type="pres">
      <dgm:prSet presAssocID="{A4060E65-D6E5-4AB9-8645-22086C49C040}" presName="spacer" presStyleCnt="0"/>
      <dgm:spPr/>
    </dgm:pt>
    <dgm:pt modelId="{C6958F91-B73C-446A-8FC0-366ECA4AA870}" type="pres">
      <dgm:prSet presAssocID="{DF306C94-8859-4A72-87DA-D6C1E8BA23DB}" presName="parentText" presStyleLbl="node1" presStyleIdx="6" presStyleCnt="8">
        <dgm:presLayoutVars>
          <dgm:chMax val="0"/>
          <dgm:bulletEnabled val="1"/>
        </dgm:presLayoutVars>
      </dgm:prSet>
      <dgm:spPr/>
      <dgm:t>
        <a:bodyPr/>
        <a:lstStyle/>
        <a:p>
          <a:endParaRPr lang="en-US"/>
        </a:p>
      </dgm:t>
    </dgm:pt>
    <dgm:pt modelId="{5C4A1A1C-5A09-497F-BDC1-722E3218F750}" type="pres">
      <dgm:prSet presAssocID="{B8B408DC-F3B3-46B8-8BED-C9B30758474B}" presName="spacer" presStyleCnt="0"/>
      <dgm:spPr/>
    </dgm:pt>
    <dgm:pt modelId="{C31BD885-5BFE-4E8D-A219-31B525EBEC31}" type="pres">
      <dgm:prSet presAssocID="{53512C57-F371-4280-A3D2-CADA04A365F0}" presName="parentText" presStyleLbl="node1" presStyleIdx="7" presStyleCnt="8">
        <dgm:presLayoutVars>
          <dgm:chMax val="0"/>
          <dgm:bulletEnabled val="1"/>
        </dgm:presLayoutVars>
      </dgm:prSet>
      <dgm:spPr/>
      <dgm:t>
        <a:bodyPr/>
        <a:lstStyle/>
        <a:p>
          <a:endParaRPr lang="en-US"/>
        </a:p>
      </dgm:t>
    </dgm:pt>
  </dgm:ptLst>
  <dgm:cxnLst>
    <dgm:cxn modelId="{8C9EB67E-E528-4756-BEAD-3E1503657392}" srcId="{807F87C8-F5B3-4FC1-BD64-F9BBCB69E401}" destId="{4D803CD2-856C-417A-97EB-C3158BE6D272}" srcOrd="2" destOrd="0" parTransId="{45FBC334-557C-40AD-BE8C-B9A8DFB6073A}" sibTransId="{B48C1467-E419-4657-9831-48AC3D372176}"/>
    <dgm:cxn modelId="{CD962939-6091-4CD4-B6DD-D2B8F9D5B28C}" srcId="{807F87C8-F5B3-4FC1-BD64-F9BBCB69E401}" destId="{4CE3E426-AD94-4636-9FCD-22B06B386162}" srcOrd="5" destOrd="0" parTransId="{3CDB10F7-F16E-4B6C-A63A-A836EEF12C7C}" sibTransId="{A4060E65-D6E5-4AB9-8645-22086C49C040}"/>
    <dgm:cxn modelId="{107AF796-1B13-42CB-8A97-B45B14C3B918}" type="presOf" srcId="{3C6C7DAB-B9AE-4542-B1E5-8AAE6A5D0C75}" destId="{A8B59682-8242-4A99-B7EC-2C49ED574065}" srcOrd="0" destOrd="0" presId="urn:microsoft.com/office/officeart/2005/8/layout/vList2"/>
    <dgm:cxn modelId="{A8D516D1-F83E-4E4C-A50C-80975BEB3C9A}" type="presOf" srcId="{807F87C8-F5B3-4FC1-BD64-F9BBCB69E401}" destId="{D6611A98-1ED8-4D87-835E-F0191767A472}" srcOrd="0" destOrd="0" presId="urn:microsoft.com/office/officeart/2005/8/layout/vList2"/>
    <dgm:cxn modelId="{40EA2233-A2C3-4DE6-A6F8-A7F5CBB03ABD}" type="presOf" srcId="{BA03C5D8-4060-45F0-B4F6-4B7CE92F4EAB}" destId="{43B32380-41BB-4C3B-A402-0B12E81520B4}" srcOrd="0" destOrd="0" presId="urn:microsoft.com/office/officeart/2005/8/layout/vList2"/>
    <dgm:cxn modelId="{C4F11DFD-D8DB-4896-962D-5DCBDD4F8482}" type="presOf" srcId="{CD5F952F-852C-49E1-A156-DC817680672F}" destId="{639B5F6C-54E8-449A-92C1-75783B33AF5D}" srcOrd="0" destOrd="0" presId="urn:microsoft.com/office/officeart/2005/8/layout/vList2"/>
    <dgm:cxn modelId="{C1D415C9-747A-4A27-BC21-35178A88ACAF}" srcId="{807F87C8-F5B3-4FC1-BD64-F9BBCB69E401}" destId="{C03B4CD0-5A5C-431D-BC03-B3105000CF21}" srcOrd="3" destOrd="0" parTransId="{8867764C-BC17-4338-A734-346C992BC150}" sibTransId="{3A3D815D-9129-4665-B803-738DC7EADF1D}"/>
    <dgm:cxn modelId="{3CBFEA78-0A56-4ADA-81AC-D30FCC542EFE}" srcId="{807F87C8-F5B3-4FC1-BD64-F9BBCB69E401}" destId="{CD5F952F-852C-49E1-A156-DC817680672F}" srcOrd="4" destOrd="0" parTransId="{85345508-E022-43F1-9163-1DB53DB02E96}" sibTransId="{4020C040-9886-4A42-ABFB-BB9158F88110}"/>
    <dgm:cxn modelId="{F0F61207-5F8E-4494-B85A-7A82C7387B74}" type="presOf" srcId="{4CE3E426-AD94-4636-9FCD-22B06B386162}" destId="{8DB7F0C7-9D39-4EDC-AF20-DCA2A1343E7E}" srcOrd="0" destOrd="0" presId="urn:microsoft.com/office/officeart/2005/8/layout/vList2"/>
    <dgm:cxn modelId="{35102B56-96FB-44A3-A840-A5ED9723FB56}" type="presOf" srcId="{53512C57-F371-4280-A3D2-CADA04A365F0}" destId="{C31BD885-5BFE-4E8D-A219-31B525EBEC31}" srcOrd="0" destOrd="0" presId="urn:microsoft.com/office/officeart/2005/8/layout/vList2"/>
    <dgm:cxn modelId="{CD8D32D6-ED8E-4A54-A5EB-89308683E98D}" type="presOf" srcId="{DF306C94-8859-4A72-87DA-D6C1E8BA23DB}" destId="{C6958F91-B73C-446A-8FC0-366ECA4AA870}" srcOrd="0" destOrd="0" presId="urn:microsoft.com/office/officeart/2005/8/layout/vList2"/>
    <dgm:cxn modelId="{730E8CB6-7A18-469F-B205-32095B2E5EFE}" srcId="{807F87C8-F5B3-4FC1-BD64-F9BBCB69E401}" destId="{DF306C94-8859-4A72-87DA-D6C1E8BA23DB}" srcOrd="6" destOrd="0" parTransId="{0787EF36-8EC4-4AF5-8111-3BDA07EE79C3}" sibTransId="{B8B408DC-F3B3-46B8-8BED-C9B30758474B}"/>
    <dgm:cxn modelId="{7517583B-69B0-4AED-86A7-E174D901CE2D}" srcId="{807F87C8-F5B3-4FC1-BD64-F9BBCB69E401}" destId="{53512C57-F371-4280-A3D2-CADA04A365F0}" srcOrd="7" destOrd="0" parTransId="{94586140-D7F9-4F64-80EB-EBE8D48AE1F0}" sibTransId="{D53FFEEC-AB66-4BEB-AF42-FDF5BC741FB0}"/>
    <dgm:cxn modelId="{D83FAD87-C0F8-47B0-B88D-5527F459F941}" srcId="{807F87C8-F5B3-4FC1-BD64-F9BBCB69E401}" destId="{3C6C7DAB-B9AE-4542-B1E5-8AAE6A5D0C75}" srcOrd="1" destOrd="0" parTransId="{4D204E44-A54A-4CF0-9E17-B3033FD6D641}" sibTransId="{E3FB48BF-A2D5-4A9D-90B0-2643AA83A294}"/>
    <dgm:cxn modelId="{6874AD3B-74B2-48AE-879A-93B81C29DD77}" type="presOf" srcId="{4D803CD2-856C-417A-97EB-C3158BE6D272}" destId="{D6BA6672-1B88-40A6-89CF-9750D4442454}" srcOrd="0" destOrd="0" presId="urn:microsoft.com/office/officeart/2005/8/layout/vList2"/>
    <dgm:cxn modelId="{2232D48E-994A-48C2-B2D3-FE911E9B78FE}" type="presOf" srcId="{C03B4CD0-5A5C-431D-BC03-B3105000CF21}" destId="{46B0E16F-116C-4AB9-B34C-B3D93F72B32E}" srcOrd="0" destOrd="0" presId="urn:microsoft.com/office/officeart/2005/8/layout/vList2"/>
    <dgm:cxn modelId="{ECBF1B0E-82D2-40AE-97D5-011E5775B830}" srcId="{807F87C8-F5B3-4FC1-BD64-F9BBCB69E401}" destId="{BA03C5D8-4060-45F0-B4F6-4B7CE92F4EAB}" srcOrd="0" destOrd="0" parTransId="{6AFA7971-0633-40C3-A53D-A274F77D2385}" sibTransId="{10CD6713-AFA9-45D5-87DE-B66BDB366F34}"/>
    <dgm:cxn modelId="{C20E8922-37EA-421F-8914-B963A1E79363}" type="presParOf" srcId="{D6611A98-1ED8-4D87-835E-F0191767A472}" destId="{43B32380-41BB-4C3B-A402-0B12E81520B4}" srcOrd="0" destOrd="0" presId="urn:microsoft.com/office/officeart/2005/8/layout/vList2"/>
    <dgm:cxn modelId="{F3945F17-1F1B-4CA5-A95A-645796016C05}" type="presParOf" srcId="{D6611A98-1ED8-4D87-835E-F0191767A472}" destId="{5698EEC8-BE8A-41D2-8963-5A77E80CFAEA}" srcOrd="1" destOrd="0" presId="urn:microsoft.com/office/officeart/2005/8/layout/vList2"/>
    <dgm:cxn modelId="{C4E36012-2812-40E6-8E1A-25E07AA4026D}" type="presParOf" srcId="{D6611A98-1ED8-4D87-835E-F0191767A472}" destId="{A8B59682-8242-4A99-B7EC-2C49ED574065}" srcOrd="2" destOrd="0" presId="urn:microsoft.com/office/officeart/2005/8/layout/vList2"/>
    <dgm:cxn modelId="{89D69CC4-9769-46A5-B9D4-92021A735522}" type="presParOf" srcId="{D6611A98-1ED8-4D87-835E-F0191767A472}" destId="{B0F2DB88-32C6-48DF-90AB-AD6842C9381B}" srcOrd="3" destOrd="0" presId="urn:microsoft.com/office/officeart/2005/8/layout/vList2"/>
    <dgm:cxn modelId="{9519E26E-77BE-44F5-93E8-81B331538C6D}" type="presParOf" srcId="{D6611A98-1ED8-4D87-835E-F0191767A472}" destId="{D6BA6672-1B88-40A6-89CF-9750D4442454}" srcOrd="4" destOrd="0" presId="urn:microsoft.com/office/officeart/2005/8/layout/vList2"/>
    <dgm:cxn modelId="{E53D44FD-17F0-4E37-8E49-7F3ED95557A3}" type="presParOf" srcId="{D6611A98-1ED8-4D87-835E-F0191767A472}" destId="{7F9BDD87-EADD-4A5B-B004-1814640D7369}" srcOrd="5" destOrd="0" presId="urn:microsoft.com/office/officeart/2005/8/layout/vList2"/>
    <dgm:cxn modelId="{98FDBD8A-4FFB-4017-9D9D-030B3684B270}" type="presParOf" srcId="{D6611A98-1ED8-4D87-835E-F0191767A472}" destId="{46B0E16F-116C-4AB9-B34C-B3D93F72B32E}" srcOrd="6" destOrd="0" presId="urn:microsoft.com/office/officeart/2005/8/layout/vList2"/>
    <dgm:cxn modelId="{144F9017-270B-4C5A-9233-5D63C43302C2}" type="presParOf" srcId="{D6611A98-1ED8-4D87-835E-F0191767A472}" destId="{4B2F7E31-B274-4894-8E86-05AD21B07197}" srcOrd="7" destOrd="0" presId="urn:microsoft.com/office/officeart/2005/8/layout/vList2"/>
    <dgm:cxn modelId="{0B4F372D-3C08-4424-93CF-9CC07629DC13}" type="presParOf" srcId="{D6611A98-1ED8-4D87-835E-F0191767A472}" destId="{639B5F6C-54E8-449A-92C1-75783B33AF5D}" srcOrd="8" destOrd="0" presId="urn:microsoft.com/office/officeart/2005/8/layout/vList2"/>
    <dgm:cxn modelId="{BB89F208-73C5-47E1-8ECD-67B0A03E0DD7}" type="presParOf" srcId="{D6611A98-1ED8-4D87-835E-F0191767A472}" destId="{FCC134C1-5424-449A-8E2D-9E192FEBBDAD}" srcOrd="9" destOrd="0" presId="urn:microsoft.com/office/officeart/2005/8/layout/vList2"/>
    <dgm:cxn modelId="{9749B30B-0A7A-4A8D-9F15-F1FD161208B4}" type="presParOf" srcId="{D6611A98-1ED8-4D87-835E-F0191767A472}" destId="{8DB7F0C7-9D39-4EDC-AF20-DCA2A1343E7E}" srcOrd="10" destOrd="0" presId="urn:microsoft.com/office/officeart/2005/8/layout/vList2"/>
    <dgm:cxn modelId="{F54880C8-53BC-4F19-A9DC-5BCE58FFC6EF}" type="presParOf" srcId="{D6611A98-1ED8-4D87-835E-F0191767A472}" destId="{9AFE2499-E809-42E2-84BA-B052F1853B46}" srcOrd="11" destOrd="0" presId="urn:microsoft.com/office/officeart/2005/8/layout/vList2"/>
    <dgm:cxn modelId="{E15659B4-E01E-4CF7-AD89-275C1D70C1A4}" type="presParOf" srcId="{D6611A98-1ED8-4D87-835E-F0191767A472}" destId="{C6958F91-B73C-446A-8FC0-366ECA4AA870}" srcOrd="12" destOrd="0" presId="urn:microsoft.com/office/officeart/2005/8/layout/vList2"/>
    <dgm:cxn modelId="{AC60BC08-1377-43CE-A647-16871F3CBE13}" type="presParOf" srcId="{D6611A98-1ED8-4D87-835E-F0191767A472}" destId="{5C4A1A1C-5A09-497F-BDC1-722E3218F750}" srcOrd="13" destOrd="0" presId="urn:microsoft.com/office/officeart/2005/8/layout/vList2"/>
    <dgm:cxn modelId="{2757B051-BAB9-4058-9E38-44051CD299A1}" type="presParOf" srcId="{D6611A98-1ED8-4D87-835E-F0191767A472}" destId="{C31BD885-5BFE-4E8D-A219-31B525EBEC31}"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CF13F5B-05AF-4B7E-889C-3079CDED9689}" type="doc">
      <dgm:prSet loTypeId="urn:microsoft.com/office/officeart/2008/layout/VerticalCircleList" loCatId="list" qsTypeId="urn:microsoft.com/office/officeart/2005/8/quickstyle/simple1" qsCatId="simple" csTypeId="urn:microsoft.com/office/officeart/2005/8/colors/accent1_2" csCatId="accent1"/>
      <dgm:spPr/>
      <dgm:t>
        <a:bodyPr/>
        <a:lstStyle/>
        <a:p>
          <a:endParaRPr lang="en-US"/>
        </a:p>
      </dgm:t>
    </dgm:pt>
    <dgm:pt modelId="{A01672EE-94DF-4234-B546-DAB17302CD41}">
      <dgm:prSet custT="1"/>
      <dgm:spPr/>
      <dgm:t>
        <a:bodyPr/>
        <a:lstStyle/>
        <a:p>
          <a:pPr rtl="0"/>
          <a:r>
            <a:rPr lang="en-US" sz="2000" dirty="0" smtClean="0"/>
            <a:t>Standard Vouchers</a:t>
          </a:r>
          <a:endParaRPr lang="en-US" sz="2000" dirty="0"/>
        </a:p>
      </dgm:t>
    </dgm:pt>
    <dgm:pt modelId="{8B7AAA22-CA16-4EFD-AA47-9D8A8FF1C7DA}" type="parTrans" cxnId="{8101E886-8DFC-4645-82D6-31C80CB9AC8F}">
      <dgm:prSet/>
      <dgm:spPr/>
      <dgm:t>
        <a:bodyPr/>
        <a:lstStyle/>
        <a:p>
          <a:endParaRPr lang="en-US"/>
        </a:p>
      </dgm:t>
    </dgm:pt>
    <dgm:pt modelId="{A7B00EB8-4993-4BC5-87FD-8506918F2979}" type="sibTrans" cxnId="{8101E886-8DFC-4645-82D6-31C80CB9AC8F}">
      <dgm:prSet/>
      <dgm:spPr/>
      <dgm:t>
        <a:bodyPr/>
        <a:lstStyle/>
        <a:p>
          <a:endParaRPr lang="en-US"/>
        </a:p>
      </dgm:t>
    </dgm:pt>
    <dgm:pt modelId="{B1CF861C-86C8-4E85-8643-421A9E416357}">
      <dgm:prSet custT="1"/>
      <dgm:spPr/>
      <dgm:t>
        <a:bodyPr/>
        <a:lstStyle/>
        <a:p>
          <a:pPr rtl="0"/>
          <a:r>
            <a:rPr lang="en-US" sz="2000" dirty="0" smtClean="0"/>
            <a:t>Cash Receipts</a:t>
          </a:r>
          <a:endParaRPr lang="en-US" sz="2000" dirty="0"/>
        </a:p>
      </dgm:t>
    </dgm:pt>
    <dgm:pt modelId="{AF3C8C05-3A62-44AB-9330-3685A1CA59F4}" type="parTrans" cxnId="{FE509776-30D9-4FCD-84F2-79C514D02D52}">
      <dgm:prSet/>
      <dgm:spPr/>
      <dgm:t>
        <a:bodyPr/>
        <a:lstStyle/>
        <a:p>
          <a:endParaRPr lang="en-US"/>
        </a:p>
      </dgm:t>
    </dgm:pt>
    <dgm:pt modelId="{C4113E2F-FE35-4DA0-B1C7-5223A250BA3B}" type="sibTrans" cxnId="{FE509776-30D9-4FCD-84F2-79C514D02D52}">
      <dgm:prSet/>
      <dgm:spPr/>
      <dgm:t>
        <a:bodyPr/>
        <a:lstStyle/>
        <a:p>
          <a:endParaRPr lang="en-US"/>
        </a:p>
      </dgm:t>
    </dgm:pt>
    <dgm:pt modelId="{15F5B3C1-9BAC-499B-977F-C7F56EEAD9B0}" type="pres">
      <dgm:prSet presAssocID="{7CF13F5B-05AF-4B7E-889C-3079CDED9689}" presName="Name0" presStyleCnt="0">
        <dgm:presLayoutVars>
          <dgm:dir/>
        </dgm:presLayoutVars>
      </dgm:prSet>
      <dgm:spPr/>
      <dgm:t>
        <a:bodyPr/>
        <a:lstStyle/>
        <a:p>
          <a:endParaRPr lang="en-US"/>
        </a:p>
      </dgm:t>
    </dgm:pt>
    <dgm:pt modelId="{4AA5429F-806D-429E-B06A-B884406ABEA3}" type="pres">
      <dgm:prSet presAssocID="{A01672EE-94DF-4234-B546-DAB17302CD41}" presName="noChildren" presStyleCnt="0"/>
      <dgm:spPr/>
    </dgm:pt>
    <dgm:pt modelId="{F5AAF31E-9D5F-4A76-9FD8-8A61ECF5459F}" type="pres">
      <dgm:prSet presAssocID="{A01672EE-94DF-4234-B546-DAB17302CD41}" presName="gap" presStyleCnt="0"/>
      <dgm:spPr/>
    </dgm:pt>
    <dgm:pt modelId="{18E75F31-0330-4A9D-AE41-AF67794F3522}" type="pres">
      <dgm:prSet presAssocID="{A01672EE-94DF-4234-B546-DAB17302CD41}" presName="medCircle2" presStyleLbl="vennNode1" presStyleIdx="0" presStyleCnt="2"/>
      <dgm:spPr/>
    </dgm:pt>
    <dgm:pt modelId="{8B70E882-B39A-4B54-95C9-93850B372B55}" type="pres">
      <dgm:prSet presAssocID="{A01672EE-94DF-4234-B546-DAB17302CD41}" presName="txLvlOnly1" presStyleLbl="revTx" presStyleIdx="0" presStyleCnt="2"/>
      <dgm:spPr/>
      <dgm:t>
        <a:bodyPr/>
        <a:lstStyle/>
        <a:p>
          <a:endParaRPr lang="en-US"/>
        </a:p>
      </dgm:t>
    </dgm:pt>
    <dgm:pt modelId="{C5B65CAA-77CF-448A-9E71-7A4B770EAADC}" type="pres">
      <dgm:prSet presAssocID="{B1CF861C-86C8-4E85-8643-421A9E416357}" presName="noChildren" presStyleCnt="0"/>
      <dgm:spPr/>
    </dgm:pt>
    <dgm:pt modelId="{8CDB141C-2F2E-4093-92AA-B7F253C50B06}" type="pres">
      <dgm:prSet presAssocID="{B1CF861C-86C8-4E85-8643-421A9E416357}" presName="gap" presStyleCnt="0"/>
      <dgm:spPr/>
    </dgm:pt>
    <dgm:pt modelId="{01386F0F-5782-4F47-B084-2D037526DDAD}" type="pres">
      <dgm:prSet presAssocID="{B1CF861C-86C8-4E85-8643-421A9E416357}" presName="medCircle2" presStyleLbl="vennNode1" presStyleIdx="1" presStyleCnt="2"/>
      <dgm:spPr/>
    </dgm:pt>
    <dgm:pt modelId="{3FF49926-86A9-4F09-A369-193B3693C8C2}" type="pres">
      <dgm:prSet presAssocID="{B1CF861C-86C8-4E85-8643-421A9E416357}" presName="txLvlOnly1" presStyleLbl="revTx" presStyleIdx="1" presStyleCnt="2"/>
      <dgm:spPr/>
      <dgm:t>
        <a:bodyPr/>
        <a:lstStyle/>
        <a:p>
          <a:endParaRPr lang="en-US"/>
        </a:p>
      </dgm:t>
    </dgm:pt>
  </dgm:ptLst>
  <dgm:cxnLst>
    <dgm:cxn modelId="{FE509776-30D9-4FCD-84F2-79C514D02D52}" srcId="{7CF13F5B-05AF-4B7E-889C-3079CDED9689}" destId="{B1CF861C-86C8-4E85-8643-421A9E416357}" srcOrd="1" destOrd="0" parTransId="{AF3C8C05-3A62-44AB-9330-3685A1CA59F4}" sibTransId="{C4113E2F-FE35-4DA0-B1C7-5223A250BA3B}"/>
    <dgm:cxn modelId="{8CCEEA0F-9CD5-4939-92AA-7FAE51EF27B3}" type="presOf" srcId="{7CF13F5B-05AF-4B7E-889C-3079CDED9689}" destId="{15F5B3C1-9BAC-499B-977F-C7F56EEAD9B0}" srcOrd="0" destOrd="0" presId="urn:microsoft.com/office/officeart/2008/layout/VerticalCircleList"/>
    <dgm:cxn modelId="{9BABD13C-66DB-4E17-92F2-AED3173F9A47}" type="presOf" srcId="{B1CF861C-86C8-4E85-8643-421A9E416357}" destId="{3FF49926-86A9-4F09-A369-193B3693C8C2}" srcOrd="0" destOrd="0" presId="urn:microsoft.com/office/officeart/2008/layout/VerticalCircleList"/>
    <dgm:cxn modelId="{8101E886-8DFC-4645-82D6-31C80CB9AC8F}" srcId="{7CF13F5B-05AF-4B7E-889C-3079CDED9689}" destId="{A01672EE-94DF-4234-B546-DAB17302CD41}" srcOrd="0" destOrd="0" parTransId="{8B7AAA22-CA16-4EFD-AA47-9D8A8FF1C7DA}" sibTransId="{A7B00EB8-4993-4BC5-87FD-8506918F2979}"/>
    <dgm:cxn modelId="{A04A835B-31E6-4FAE-BDD4-F3C43051C20F}" type="presOf" srcId="{A01672EE-94DF-4234-B546-DAB17302CD41}" destId="{8B70E882-B39A-4B54-95C9-93850B372B55}" srcOrd="0" destOrd="0" presId="urn:microsoft.com/office/officeart/2008/layout/VerticalCircleList"/>
    <dgm:cxn modelId="{50122CAF-42D9-429F-83A0-2EF71C75BD1A}" type="presParOf" srcId="{15F5B3C1-9BAC-499B-977F-C7F56EEAD9B0}" destId="{4AA5429F-806D-429E-B06A-B884406ABEA3}" srcOrd="0" destOrd="0" presId="urn:microsoft.com/office/officeart/2008/layout/VerticalCircleList"/>
    <dgm:cxn modelId="{62CA768D-9843-4B05-916D-26FEFA60DFD8}" type="presParOf" srcId="{4AA5429F-806D-429E-B06A-B884406ABEA3}" destId="{F5AAF31E-9D5F-4A76-9FD8-8A61ECF5459F}" srcOrd="0" destOrd="0" presId="urn:microsoft.com/office/officeart/2008/layout/VerticalCircleList"/>
    <dgm:cxn modelId="{9BE54F4B-B350-4B7F-A3DF-7EA5330F29FA}" type="presParOf" srcId="{4AA5429F-806D-429E-B06A-B884406ABEA3}" destId="{18E75F31-0330-4A9D-AE41-AF67794F3522}" srcOrd="1" destOrd="0" presId="urn:microsoft.com/office/officeart/2008/layout/VerticalCircleList"/>
    <dgm:cxn modelId="{72F894F2-5E35-4179-881D-F67C1C249DB0}" type="presParOf" srcId="{4AA5429F-806D-429E-B06A-B884406ABEA3}" destId="{8B70E882-B39A-4B54-95C9-93850B372B55}" srcOrd="2" destOrd="0" presId="urn:microsoft.com/office/officeart/2008/layout/VerticalCircleList"/>
    <dgm:cxn modelId="{A40DCD5D-B10D-481A-AE21-1400E6511C3D}" type="presParOf" srcId="{15F5B3C1-9BAC-499B-977F-C7F56EEAD9B0}" destId="{C5B65CAA-77CF-448A-9E71-7A4B770EAADC}" srcOrd="1" destOrd="0" presId="urn:microsoft.com/office/officeart/2008/layout/VerticalCircleList"/>
    <dgm:cxn modelId="{84648D0C-C011-4F52-B11D-B502F06EE7C2}" type="presParOf" srcId="{C5B65CAA-77CF-448A-9E71-7A4B770EAADC}" destId="{8CDB141C-2F2E-4093-92AA-B7F253C50B06}" srcOrd="0" destOrd="0" presId="urn:microsoft.com/office/officeart/2008/layout/VerticalCircleList"/>
    <dgm:cxn modelId="{85BF58BE-449B-4EEF-860C-E061AACCC8AA}" type="presParOf" srcId="{C5B65CAA-77CF-448A-9E71-7A4B770EAADC}" destId="{01386F0F-5782-4F47-B084-2D037526DDAD}" srcOrd="1" destOrd="0" presId="urn:microsoft.com/office/officeart/2008/layout/VerticalCircleList"/>
    <dgm:cxn modelId="{19A20885-154F-4A0D-A450-ECCD5077AC98}" type="presParOf" srcId="{C5B65CAA-77CF-448A-9E71-7A4B770EAADC}" destId="{3FF49926-86A9-4F09-A369-193B3693C8C2}"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3E5B4D-7E3A-4FAB-A028-625F4423F8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F7DD30D-D749-4AE1-B413-DA96DA1A905A}">
      <dgm:prSet phldrT="[Tex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400" b="1" dirty="0" smtClean="0">
              <a:solidFill>
                <a:schemeClr val="bg1"/>
              </a:solidFill>
            </a:rPr>
            <a:t>Write off/ Adjustment/ Treasury Referral</a:t>
          </a:r>
          <a:endParaRPr lang="en-US" sz="1400" b="1" dirty="0">
            <a:solidFill>
              <a:schemeClr val="bg1"/>
            </a:solidFill>
          </a:endParaRPr>
        </a:p>
      </dgm:t>
    </dgm:pt>
    <dgm:pt modelId="{9598874E-0A9B-45F9-AC08-5A333A6BEB0B}" type="sibTrans" cxnId="{4028585B-58A6-4811-B0E5-C945A4F13B3B}">
      <dgm:prSet/>
      <dgm:spPr>
        <a:solidFill>
          <a:schemeClr val="bg1"/>
        </a:solidFill>
      </dgm:spPr>
      <dgm:t>
        <a:bodyPr/>
        <a:lstStyle/>
        <a:p>
          <a:endParaRPr lang="en-US"/>
        </a:p>
      </dgm:t>
    </dgm:pt>
    <dgm:pt modelId="{88938012-1897-465B-93D3-D16A4A677836}" type="parTrans" cxnId="{4028585B-58A6-4811-B0E5-C945A4F13B3B}">
      <dgm:prSet/>
      <dgm:spPr/>
      <dgm:t>
        <a:bodyPr/>
        <a:lstStyle/>
        <a:p>
          <a:endParaRPr lang="en-US"/>
        </a:p>
      </dgm:t>
    </dgm:pt>
    <dgm:pt modelId="{A50B2481-F773-4239-847E-B621FFBC5B2A}">
      <dgm:prSet phldrT="[Tex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400" b="1" dirty="0" smtClean="0">
              <a:solidFill>
                <a:schemeClr val="bg1"/>
              </a:solidFill>
            </a:rPr>
            <a:t>Disputes -</a:t>
          </a:r>
        </a:p>
        <a:p>
          <a:r>
            <a:rPr lang="en-US" sz="1400" b="1" dirty="0" smtClean="0">
              <a:solidFill>
                <a:schemeClr val="bg1"/>
              </a:solidFill>
            </a:rPr>
            <a:t>Chargebacks</a:t>
          </a:r>
          <a:endParaRPr lang="en-US" sz="1400" b="1" dirty="0">
            <a:solidFill>
              <a:schemeClr val="bg1"/>
            </a:solidFill>
          </a:endParaRPr>
        </a:p>
      </dgm:t>
    </dgm:pt>
    <dgm:pt modelId="{0D48D65A-F2E4-470D-91C9-82218098884F}" type="sibTrans" cxnId="{C570FFA0-81E3-4C8E-9906-7A062F498FC5}">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CB2DBB1E-C080-4AC5-BC64-2AF8BE798F2B}" type="parTrans" cxnId="{C570FFA0-81E3-4C8E-9906-7A062F498FC5}">
      <dgm:prSet/>
      <dgm:spPr/>
      <dgm:t>
        <a:bodyPr/>
        <a:lstStyle/>
        <a:p>
          <a:endParaRPr lang="en-US" sz="1100">
            <a:solidFill>
              <a:schemeClr val="tx1"/>
            </a:solidFill>
          </a:endParaRPr>
        </a:p>
      </dgm:t>
    </dgm:pt>
    <dgm:pt modelId="{FCD71351-B9D7-4A49-A526-9B72AC9EFBAE}">
      <dgm:prSet phldrT="[Text]" custT="1"/>
      <dgm:spPr>
        <a:solidFill>
          <a:srgbClr val="C00000"/>
        </a:solidFill>
      </dgm:spPr>
      <dgm:t>
        <a:bodyPr/>
        <a:lstStyle/>
        <a:p>
          <a:r>
            <a:rPr lang="en-US" sz="1400" b="1" dirty="0" smtClean="0">
              <a:solidFill>
                <a:schemeClr val="bg1"/>
              </a:solidFill>
            </a:rPr>
            <a:t>Record Collection</a:t>
          </a:r>
          <a:endParaRPr lang="en-US" sz="1400" b="1" dirty="0">
            <a:solidFill>
              <a:schemeClr val="bg1"/>
            </a:solidFill>
          </a:endParaRPr>
        </a:p>
      </dgm:t>
    </dgm:pt>
    <dgm:pt modelId="{909997AB-F962-4837-8A31-EF5028148320}" type="sibTrans" cxnId="{AFCBD01A-AD90-465A-B851-C638312E3735}">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08589ABE-3311-4E6D-958F-E4C6C63A6104}" type="parTrans" cxnId="{AFCBD01A-AD90-465A-B851-C638312E3735}">
      <dgm:prSet/>
      <dgm:spPr/>
      <dgm:t>
        <a:bodyPr/>
        <a:lstStyle/>
        <a:p>
          <a:endParaRPr lang="en-US" sz="1100">
            <a:solidFill>
              <a:schemeClr val="tx1"/>
            </a:solidFill>
          </a:endParaRPr>
        </a:p>
      </dgm:t>
    </dgm:pt>
    <dgm:pt modelId="{41C88E28-BA36-423B-8275-9295687351E1}" type="pres">
      <dgm:prSet presAssocID="{6C3E5B4D-7E3A-4FAB-A028-625F4423F857}" presName="diagram" presStyleCnt="0">
        <dgm:presLayoutVars>
          <dgm:dir/>
          <dgm:resizeHandles val="exact"/>
        </dgm:presLayoutVars>
      </dgm:prSet>
      <dgm:spPr/>
      <dgm:t>
        <a:bodyPr/>
        <a:lstStyle/>
        <a:p>
          <a:endParaRPr lang="en-US"/>
        </a:p>
      </dgm:t>
    </dgm:pt>
    <dgm:pt modelId="{78B1DFDD-CA87-47CC-90B3-01DDED18E95D}" type="pres">
      <dgm:prSet presAssocID="{FCD71351-B9D7-4A49-A526-9B72AC9EFBAE}" presName="node" presStyleLbl="node1" presStyleIdx="0" presStyleCnt="3" custScaleY="93893">
        <dgm:presLayoutVars>
          <dgm:bulletEnabled val="1"/>
        </dgm:presLayoutVars>
      </dgm:prSet>
      <dgm:spPr>
        <a:prstGeom prst="roundRect">
          <a:avLst/>
        </a:prstGeom>
      </dgm:spPr>
      <dgm:t>
        <a:bodyPr/>
        <a:lstStyle/>
        <a:p>
          <a:endParaRPr lang="en-US"/>
        </a:p>
      </dgm:t>
    </dgm:pt>
    <dgm:pt modelId="{E4D6FA8E-3319-4AE6-9679-CE68AEBF7AE2}" type="pres">
      <dgm:prSet presAssocID="{909997AB-F962-4837-8A31-EF5028148320}" presName="sibTrans" presStyleLbl="sibTrans2D1" presStyleIdx="0" presStyleCnt="2"/>
      <dgm:spPr/>
      <dgm:t>
        <a:bodyPr/>
        <a:lstStyle/>
        <a:p>
          <a:endParaRPr lang="en-US"/>
        </a:p>
      </dgm:t>
    </dgm:pt>
    <dgm:pt modelId="{DE24F9F8-028F-404D-B915-49570F330ED5}" type="pres">
      <dgm:prSet presAssocID="{909997AB-F962-4837-8A31-EF5028148320}" presName="connectorText" presStyleLbl="sibTrans2D1" presStyleIdx="0" presStyleCnt="2"/>
      <dgm:spPr/>
      <dgm:t>
        <a:bodyPr/>
        <a:lstStyle/>
        <a:p>
          <a:endParaRPr lang="en-US"/>
        </a:p>
      </dgm:t>
    </dgm:pt>
    <dgm:pt modelId="{D8C7DF32-A00F-4C21-9177-9D654CED99AD}" type="pres">
      <dgm:prSet presAssocID="{A50B2481-F773-4239-847E-B621FFBC5B2A}" presName="node" presStyleLbl="node1" presStyleIdx="1" presStyleCnt="3" custScaleY="93893">
        <dgm:presLayoutVars>
          <dgm:bulletEnabled val="1"/>
        </dgm:presLayoutVars>
      </dgm:prSet>
      <dgm:spPr>
        <a:prstGeom prst="roundRect">
          <a:avLst/>
        </a:prstGeom>
      </dgm:spPr>
      <dgm:t>
        <a:bodyPr/>
        <a:lstStyle/>
        <a:p>
          <a:endParaRPr lang="en-US"/>
        </a:p>
      </dgm:t>
    </dgm:pt>
    <dgm:pt modelId="{CA8BA6CF-F1FA-4B05-91D6-D114663B0B55}" type="pres">
      <dgm:prSet presAssocID="{0D48D65A-F2E4-470D-91C9-82218098884F}" presName="sibTrans" presStyleLbl="sibTrans2D1" presStyleIdx="1" presStyleCnt="2"/>
      <dgm:spPr/>
      <dgm:t>
        <a:bodyPr/>
        <a:lstStyle/>
        <a:p>
          <a:endParaRPr lang="en-US"/>
        </a:p>
      </dgm:t>
    </dgm:pt>
    <dgm:pt modelId="{1BF0F149-5E60-4E78-B85E-737A0FC6635B}" type="pres">
      <dgm:prSet presAssocID="{0D48D65A-F2E4-470D-91C9-82218098884F}" presName="connectorText" presStyleLbl="sibTrans2D1" presStyleIdx="1" presStyleCnt="2"/>
      <dgm:spPr/>
      <dgm:t>
        <a:bodyPr/>
        <a:lstStyle/>
        <a:p>
          <a:endParaRPr lang="en-US"/>
        </a:p>
      </dgm:t>
    </dgm:pt>
    <dgm:pt modelId="{2E0BA29B-58DC-4900-848A-6773C07F784F}" type="pres">
      <dgm:prSet presAssocID="{EF7DD30D-D749-4AE1-B413-DA96DA1A905A}" presName="node" presStyleLbl="node1" presStyleIdx="2" presStyleCnt="3" custScaleY="93893">
        <dgm:presLayoutVars>
          <dgm:bulletEnabled val="1"/>
        </dgm:presLayoutVars>
      </dgm:prSet>
      <dgm:spPr>
        <a:prstGeom prst="roundRect">
          <a:avLst/>
        </a:prstGeom>
      </dgm:spPr>
      <dgm:t>
        <a:bodyPr/>
        <a:lstStyle/>
        <a:p>
          <a:endParaRPr lang="en-US"/>
        </a:p>
      </dgm:t>
    </dgm:pt>
  </dgm:ptLst>
  <dgm:cxnLst>
    <dgm:cxn modelId="{C5BE0C0F-2981-4619-B08A-7859034CE5FB}" type="presOf" srcId="{6C3E5B4D-7E3A-4FAB-A028-625F4423F857}" destId="{41C88E28-BA36-423B-8275-9295687351E1}" srcOrd="0" destOrd="0" presId="urn:microsoft.com/office/officeart/2005/8/layout/process5"/>
    <dgm:cxn modelId="{E55A1AB3-6D16-4249-AE4F-97936FECBD6A}" type="presOf" srcId="{FCD71351-B9D7-4A49-A526-9B72AC9EFBAE}" destId="{78B1DFDD-CA87-47CC-90B3-01DDED18E95D}" srcOrd="0" destOrd="0" presId="urn:microsoft.com/office/officeart/2005/8/layout/process5"/>
    <dgm:cxn modelId="{01151DDB-774C-4A90-8BBC-B06138906CF6}" type="presOf" srcId="{A50B2481-F773-4239-847E-B621FFBC5B2A}" destId="{D8C7DF32-A00F-4C21-9177-9D654CED99AD}" srcOrd="0" destOrd="0" presId="urn:microsoft.com/office/officeart/2005/8/layout/process5"/>
    <dgm:cxn modelId="{546A43FD-04E3-42BA-BADB-92A2A3A49A64}" type="presOf" srcId="{909997AB-F962-4837-8A31-EF5028148320}" destId="{DE24F9F8-028F-404D-B915-49570F330ED5}" srcOrd="1" destOrd="0" presId="urn:microsoft.com/office/officeart/2005/8/layout/process5"/>
    <dgm:cxn modelId="{3315FE75-6593-4EED-814A-5F27B91E7400}" type="presOf" srcId="{0D48D65A-F2E4-470D-91C9-82218098884F}" destId="{CA8BA6CF-F1FA-4B05-91D6-D114663B0B55}" srcOrd="0" destOrd="0" presId="urn:microsoft.com/office/officeart/2005/8/layout/process5"/>
    <dgm:cxn modelId="{24D59720-2791-4A8D-94E4-6A1EBA86F2D8}" type="presOf" srcId="{909997AB-F962-4837-8A31-EF5028148320}" destId="{E4D6FA8E-3319-4AE6-9679-CE68AEBF7AE2}" srcOrd="0" destOrd="0" presId="urn:microsoft.com/office/officeart/2005/8/layout/process5"/>
    <dgm:cxn modelId="{4028585B-58A6-4811-B0E5-C945A4F13B3B}" srcId="{6C3E5B4D-7E3A-4FAB-A028-625F4423F857}" destId="{EF7DD30D-D749-4AE1-B413-DA96DA1A905A}" srcOrd="2" destOrd="0" parTransId="{88938012-1897-465B-93D3-D16A4A677836}" sibTransId="{9598874E-0A9B-45F9-AC08-5A333A6BEB0B}"/>
    <dgm:cxn modelId="{1FF5B60E-0897-4180-98CE-906DABFD4574}" type="presOf" srcId="{0D48D65A-F2E4-470D-91C9-82218098884F}" destId="{1BF0F149-5E60-4E78-B85E-737A0FC6635B}" srcOrd="1" destOrd="0" presId="urn:microsoft.com/office/officeart/2005/8/layout/process5"/>
    <dgm:cxn modelId="{AFCBD01A-AD90-465A-B851-C638312E3735}" srcId="{6C3E5B4D-7E3A-4FAB-A028-625F4423F857}" destId="{FCD71351-B9D7-4A49-A526-9B72AC9EFBAE}" srcOrd="0" destOrd="0" parTransId="{08589ABE-3311-4E6D-958F-E4C6C63A6104}" sibTransId="{909997AB-F962-4837-8A31-EF5028148320}"/>
    <dgm:cxn modelId="{B0EB1A46-F2C4-4377-B475-25C84D635F75}" type="presOf" srcId="{EF7DD30D-D749-4AE1-B413-DA96DA1A905A}" destId="{2E0BA29B-58DC-4900-848A-6773C07F784F}" srcOrd="0" destOrd="0" presId="urn:microsoft.com/office/officeart/2005/8/layout/process5"/>
    <dgm:cxn modelId="{C570FFA0-81E3-4C8E-9906-7A062F498FC5}" srcId="{6C3E5B4D-7E3A-4FAB-A028-625F4423F857}" destId="{A50B2481-F773-4239-847E-B621FFBC5B2A}" srcOrd="1" destOrd="0" parTransId="{CB2DBB1E-C080-4AC5-BC64-2AF8BE798F2B}" sibTransId="{0D48D65A-F2E4-470D-91C9-82218098884F}"/>
    <dgm:cxn modelId="{89F7C86C-9B51-45B6-A3E0-A692F1649D57}" type="presParOf" srcId="{41C88E28-BA36-423B-8275-9295687351E1}" destId="{78B1DFDD-CA87-47CC-90B3-01DDED18E95D}" srcOrd="0" destOrd="0" presId="urn:microsoft.com/office/officeart/2005/8/layout/process5"/>
    <dgm:cxn modelId="{E7B8C8A7-F23C-4584-8C7E-7D96E5EFEFD5}" type="presParOf" srcId="{41C88E28-BA36-423B-8275-9295687351E1}" destId="{E4D6FA8E-3319-4AE6-9679-CE68AEBF7AE2}" srcOrd="1" destOrd="0" presId="urn:microsoft.com/office/officeart/2005/8/layout/process5"/>
    <dgm:cxn modelId="{15467051-F012-45AD-B138-BCA10FBE35B0}" type="presParOf" srcId="{E4D6FA8E-3319-4AE6-9679-CE68AEBF7AE2}" destId="{DE24F9F8-028F-404D-B915-49570F330ED5}" srcOrd="0" destOrd="0" presId="urn:microsoft.com/office/officeart/2005/8/layout/process5"/>
    <dgm:cxn modelId="{70FE91EA-3BDC-4C4B-94B6-BA0F93269796}" type="presParOf" srcId="{41C88E28-BA36-423B-8275-9295687351E1}" destId="{D8C7DF32-A00F-4C21-9177-9D654CED99AD}" srcOrd="2" destOrd="0" presId="urn:microsoft.com/office/officeart/2005/8/layout/process5"/>
    <dgm:cxn modelId="{14052674-5E6C-4813-A217-BB842A3BC22C}" type="presParOf" srcId="{41C88E28-BA36-423B-8275-9295687351E1}" destId="{CA8BA6CF-F1FA-4B05-91D6-D114663B0B55}" srcOrd="3" destOrd="0" presId="urn:microsoft.com/office/officeart/2005/8/layout/process5"/>
    <dgm:cxn modelId="{0E177378-DCB5-4016-ACD8-CC96EF253B32}" type="presParOf" srcId="{CA8BA6CF-F1FA-4B05-91D6-D114663B0B55}" destId="{1BF0F149-5E60-4E78-B85E-737A0FC6635B}" srcOrd="0" destOrd="0" presId="urn:microsoft.com/office/officeart/2005/8/layout/process5"/>
    <dgm:cxn modelId="{6277EBF1-7F73-4D70-B65D-01686273728D}" type="presParOf" srcId="{41C88E28-BA36-423B-8275-9295687351E1}" destId="{2E0BA29B-58DC-4900-848A-6773C07F784F}" srcOrd="4" destOrd="0" presId="urn:microsoft.com/office/officeart/2005/8/layout/process5"/>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3E5B4D-7E3A-4FAB-A028-625F4423F8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13C0335-6FC1-4F2A-AA8B-6FEF3F347830}">
      <dgm:prSe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400" b="1" dirty="0" smtClean="0">
              <a:solidFill>
                <a:schemeClr val="bg1"/>
              </a:solidFill>
            </a:rPr>
            <a:t>Bill Customer</a:t>
          </a:r>
          <a:endParaRPr lang="en-US" sz="1400" b="1" dirty="0">
            <a:solidFill>
              <a:schemeClr val="bg1"/>
            </a:solidFill>
          </a:endParaRPr>
        </a:p>
      </dgm:t>
    </dgm:pt>
    <dgm:pt modelId="{9F710AE7-A534-4505-B199-DC05D21DC368}" type="parTrans" cxnId="{2B83408A-9A16-489B-B224-539DCCAF5CD7}">
      <dgm:prSet/>
      <dgm:spPr/>
      <dgm:t>
        <a:bodyPr/>
        <a:lstStyle/>
        <a:p>
          <a:endParaRPr lang="en-US" sz="1100">
            <a:solidFill>
              <a:schemeClr val="tx1"/>
            </a:solidFill>
          </a:endParaRPr>
        </a:p>
      </dgm:t>
    </dgm:pt>
    <dgm:pt modelId="{25DB348A-EE2F-48AC-BA93-AA934A8D0B79}" type="sibTrans" cxnId="{2B83408A-9A16-489B-B224-539DCCAF5CD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sz="1200" b="1" dirty="0">
            <a:solidFill>
              <a:schemeClr val="tx1"/>
            </a:solidFill>
          </a:endParaRPr>
        </a:p>
      </dgm:t>
    </dgm:pt>
    <dgm:pt modelId="{B4FFA9AD-B4CA-4BA6-97D8-A02EDBD15E33}">
      <dgm:prSe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400" b="1" dirty="0" smtClean="0">
              <a:solidFill>
                <a:schemeClr val="bg1"/>
              </a:solidFill>
            </a:rPr>
            <a:t>Accruals</a:t>
          </a:r>
          <a:endParaRPr lang="en-US" sz="1400" b="1" dirty="0">
            <a:solidFill>
              <a:schemeClr val="bg1"/>
            </a:solidFill>
          </a:endParaRPr>
        </a:p>
      </dgm:t>
    </dgm:pt>
    <dgm:pt modelId="{80CA519F-D1C1-4709-AE59-3209F0B27ABD}" type="parTrans" cxnId="{3B6D3E4A-A2E1-4640-BF27-2F7FCFF7F7E7}">
      <dgm:prSet/>
      <dgm:spPr/>
      <dgm:t>
        <a:bodyPr/>
        <a:lstStyle/>
        <a:p>
          <a:endParaRPr lang="en-US"/>
        </a:p>
      </dgm:t>
    </dgm:pt>
    <dgm:pt modelId="{608A71F0-BE2C-4D57-9A8B-1A14CA655E40}" type="sibTrans" cxnId="{3B6D3E4A-A2E1-4640-BF27-2F7FCFF7F7E7}">
      <dgm:prSet>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2385DD6E-96C0-487B-BE0A-04DD9035C2B1}">
      <dgm:prSet custT="1"/>
      <dgm:spPr>
        <a:gradFill flip="none"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tileRect/>
        </a:gradFill>
      </dgm:spPr>
      <dgm:t>
        <a:bodyPr/>
        <a:lstStyle/>
        <a:p>
          <a:r>
            <a:rPr lang="en-US" sz="1300" b="1" dirty="0" smtClean="0">
              <a:solidFill>
                <a:schemeClr val="bg1"/>
              </a:solidFill>
            </a:rPr>
            <a:t>Track Receivable &amp; Record Overdue Charges</a:t>
          </a:r>
          <a:endParaRPr lang="en-US" sz="1300" b="1" dirty="0">
            <a:solidFill>
              <a:schemeClr val="bg1"/>
            </a:solidFill>
          </a:endParaRPr>
        </a:p>
      </dgm:t>
    </dgm:pt>
    <dgm:pt modelId="{9B9A9A38-C6CD-477C-BB06-C22F80735E50}" type="parTrans" cxnId="{F7CE42CD-6C9C-4E34-8B8D-C56B4E508B45}">
      <dgm:prSet/>
      <dgm:spPr/>
      <dgm:t>
        <a:bodyPr/>
        <a:lstStyle/>
        <a:p>
          <a:endParaRPr lang="en-US"/>
        </a:p>
      </dgm:t>
    </dgm:pt>
    <dgm:pt modelId="{ED802D29-1751-4C80-8485-D76D5C7C15FA}" type="sibTrans" cxnId="{F7CE42CD-6C9C-4E34-8B8D-C56B4E508B45}">
      <dgm:prSet/>
      <dgm:spPr/>
      <dgm:t>
        <a:bodyPr/>
        <a:lstStyle/>
        <a:p>
          <a:endParaRPr lang="en-US"/>
        </a:p>
      </dgm:t>
    </dgm:pt>
    <dgm:pt modelId="{41C88E28-BA36-423B-8275-9295687351E1}" type="pres">
      <dgm:prSet presAssocID="{6C3E5B4D-7E3A-4FAB-A028-625F4423F857}" presName="diagram" presStyleCnt="0">
        <dgm:presLayoutVars>
          <dgm:dir val="rev"/>
          <dgm:resizeHandles val="exact"/>
        </dgm:presLayoutVars>
      </dgm:prSet>
      <dgm:spPr/>
      <dgm:t>
        <a:bodyPr/>
        <a:lstStyle/>
        <a:p>
          <a:endParaRPr lang="en-US"/>
        </a:p>
      </dgm:t>
    </dgm:pt>
    <dgm:pt modelId="{9D17A917-0E51-4971-B006-389CA951CDE9}" type="pres">
      <dgm:prSet presAssocID="{013C0335-6FC1-4F2A-AA8B-6FEF3F347830}" presName="node" presStyleLbl="node1" presStyleIdx="0" presStyleCnt="3" custScaleY="87182" custLinFactNeighborY="-1463">
        <dgm:presLayoutVars>
          <dgm:bulletEnabled val="1"/>
        </dgm:presLayoutVars>
      </dgm:prSet>
      <dgm:spPr>
        <a:prstGeom prst="roundRect">
          <a:avLst/>
        </a:prstGeom>
      </dgm:spPr>
      <dgm:t>
        <a:bodyPr/>
        <a:lstStyle/>
        <a:p>
          <a:endParaRPr lang="en-US"/>
        </a:p>
      </dgm:t>
    </dgm:pt>
    <dgm:pt modelId="{B70F05C7-22D6-4E57-BA10-CAAE982C41E8}" type="pres">
      <dgm:prSet presAssocID="{25DB348A-EE2F-48AC-BA93-AA934A8D0B79}" presName="sibTrans" presStyleLbl="sibTrans2D1" presStyleIdx="0" presStyleCnt="2"/>
      <dgm:spPr/>
      <dgm:t>
        <a:bodyPr/>
        <a:lstStyle/>
        <a:p>
          <a:endParaRPr lang="en-US"/>
        </a:p>
      </dgm:t>
    </dgm:pt>
    <dgm:pt modelId="{C840A1AA-9175-42A2-A4C5-E4903B167729}" type="pres">
      <dgm:prSet presAssocID="{25DB348A-EE2F-48AC-BA93-AA934A8D0B79}" presName="connectorText" presStyleLbl="sibTrans2D1" presStyleIdx="0" presStyleCnt="2"/>
      <dgm:spPr/>
      <dgm:t>
        <a:bodyPr/>
        <a:lstStyle/>
        <a:p>
          <a:endParaRPr lang="en-US"/>
        </a:p>
      </dgm:t>
    </dgm:pt>
    <dgm:pt modelId="{8F42B288-2D68-42D8-8B8B-F8067CB6B08E}" type="pres">
      <dgm:prSet presAssocID="{B4FFA9AD-B4CA-4BA6-97D8-A02EDBD15E33}" presName="node" presStyleLbl="node1" presStyleIdx="1" presStyleCnt="3" custScaleY="87182" custLinFactNeighborX="4528" custLinFactNeighborY="-5716">
        <dgm:presLayoutVars>
          <dgm:bulletEnabled val="1"/>
        </dgm:presLayoutVars>
      </dgm:prSet>
      <dgm:spPr>
        <a:prstGeom prst="roundRect">
          <a:avLst/>
        </a:prstGeom>
      </dgm:spPr>
      <dgm:t>
        <a:bodyPr/>
        <a:lstStyle/>
        <a:p>
          <a:endParaRPr lang="en-US"/>
        </a:p>
      </dgm:t>
    </dgm:pt>
    <dgm:pt modelId="{B7106E86-1E25-4260-A55F-B6450573B0E8}" type="pres">
      <dgm:prSet presAssocID="{608A71F0-BE2C-4D57-9A8B-1A14CA655E40}" presName="sibTrans" presStyleLbl="sibTrans2D1" presStyleIdx="1" presStyleCnt="2"/>
      <dgm:spPr/>
      <dgm:t>
        <a:bodyPr/>
        <a:lstStyle/>
        <a:p>
          <a:endParaRPr lang="en-US"/>
        </a:p>
      </dgm:t>
    </dgm:pt>
    <dgm:pt modelId="{FA90C5CE-A63F-4AFC-8216-2F5D1C65A119}" type="pres">
      <dgm:prSet presAssocID="{608A71F0-BE2C-4D57-9A8B-1A14CA655E40}" presName="connectorText" presStyleLbl="sibTrans2D1" presStyleIdx="1" presStyleCnt="2"/>
      <dgm:spPr/>
      <dgm:t>
        <a:bodyPr/>
        <a:lstStyle/>
        <a:p>
          <a:endParaRPr lang="en-US"/>
        </a:p>
      </dgm:t>
    </dgm:pt>
    <dgm:pt modelId="{153BAE1D-C45E-4192-9E30-ED42D715E075}" type="pres">
      <dgm:prSet presAssocID="{2385DD6E-96C0-487B-BE0A-04DD9035C2B1}" presName="node" presStyleLbl="node1" presStyleIdx="2" presStyleCnt="3" custScaleY="87182" custLinFactNeighborX="4528" custLinFactNeighborY="-5716">
        <dgm:presLayoutVars>
          <dgm:bulletEnabled val="1"/>
        </dgm:presLayoutVars>
      </dgm:prSet>
      <dgm:spPr>
        <a:prstGeom prst="roundRect">
          <a:avLst/>
        </a:prstGeom>
      </dgm:spPr>
      <dgm:t>
        <a:bodyPr/>
        <a:lstStyle/>
        <a:p>
          <a:endParaRPr lang="en-US"/>
        </a:p>
      </dgm:t>
    </dgm:pt>
  </dgm:ptLst>
  <dgm:cxnLst>
    <dgm:cxn modelId="{794691F7-1A29-4C70-B166-5C7021BD17B0}" type="presOf" srcId="{25DB348A-EE2F-48AC-BA93-AA934A8D0B79}" destId="{C840A1AA-9175-42A2-A4C5-E4903B167729}" srcOrd="1" destOrd="0" presId="urn:microsoft.com/office/officeart/2005/8/layout/process5"/>
    <dgm:cxn modelId="{3B6D3E4A-A2E1-4640-BF27-2F7FCFF7F7E7}" srcId="{6C3E5B4D-7E3A-4FAB-A028-625F4423F857}" destId="{B4FFA9AD-B4CA-4BA6-97D8-A02EDBD15E33}" srcOrd="1" destOrd="0" parTransId="{80CA519F-D1C1-4709-AE59-3209F0B27ABD}" sibTransId="{608A71F0-BE2C-4D57-9A8B-1A14CA655E40}"/>
    <dgm:cxn modelId="{082F3012-A5B7-4C76-87FD-D8C72C413719}" type="presOf" srcId="{2385DD6E-96C0-487B-BE0A-04DD9035C2B1}" destId="{153BAE1D-C45E-4192-9E30-ED42D715E075}" srcOrd="0" destOrd="0" presId="urn:microsoft.com/office/officeart/2005/8/layout/process5"/>
    <dgm:cxn modelId="{1EC65107-846B-44D2-B795-64BAACDBE2FB}" type="presOf" srcId="{6C3E5B4D-7E3A-4FAB-A028-625F4423F857}" destId="{41C88E28-BA36-423B-8275-9295687351E1}" srcOrd="0" destOrd="0" presId="urn:microsoft.com/office/officeart/2005/8/layout/process5"/>
    <dgm:cxn modelId="{1A743A06-9AB8-43D3-92B9-E6496F322971}" type="presOf" srcId="{013C0335-6FC1-4F2A-AA8B-6FEF3F347830}" destId="{9D17A917-0E51-4971-B006-389CA951CDE9}" srcOrd="0" destOrd="0" presId="urn:microsoft.com/office/officeart/2005/8/layout/process5"/>
    <dgm:cxn modelId="{2B83408A-9A16-489B-B224-539DCCAF5CD7}" srcId="{6C3E5B4D-7E3A-4FAB-A028-625F4423F857}" destId="{013C0335-6FC1-4F2A-AA8B-6FEF3F347830}" srcOrd="0" destOrd="0" parTransId="{9F710AE7-A534-4505-B199-DC05D21DC368}" sibTransId="{25DB348A-EE2F-48AC-BA93-AA934A8D0B79}"/>
    <dgm:cxn modelId="{91AEA0CA-5DC6-47D3-A7D7-0F0AC26E8D7D}" type="presOf" srcId="{B4FFA9AD-B4CA-4BA6-97D8-A02EDBD15E33}" destId="{8F42B288-2D68-42D8-8B8B-F8067CB6B08E}" srcOrd="0" destOrd="0" presId="urn:microsoft.com/office/officeart/2005/8/layout/process5"/>
    <dgm:cxn modelId="{DB4CEB63-FC96-4D63-A229-A27124044C62}" type="presOf" srcId="{608A71F0-BE2C-4D57-9A8B-1A14CA655E40}" destId="{B7106E86-1E25-4260-A55F-B6450573B0E8}" srcOrd="0" destOrd="0" presId="urn:microsoft.com/office/officeart/2005/8/layout/process5"/>
    <dgm:cxn modelId="{69CC1C43-2DA6-4DC2-9294-DA5CC1AFD546}" type="presOf" srcId="{608A71F0-BE2C-4D57-9A8B-1A14CA655E40}" destId="{FA90C5CE-A63F-4AFC-8216-2F5D1C65A119}" srcOrd="1" destOrd="0" presId="urn:microsoft.com/office/officeart/2005/8/layout/process5"/>
    <dgm:cxn modelId="{F7CE42CD-6C9C-4E34-8B8D-C56B4E508B45}" srcId="{6C3E5B4D-7E3A-4FAB-A028-625F4423F857}" destId="{2385DD6E-96C0-487B-BE0A-04DD9035C2B1}" srcOrd="2" destOrd="0" parTransId="{9B9A9A38-C6CD-477C-BB06-C22F80735E50}" sibTransId="{ED802D29-1751-4C80-8485-D76D5C7C15FA}"/>
    <dgm:cxn modelId="{C2B52F66-C6E2-4DD8-802C-030F6FABF350}" type="presOf" srcId="{25DB348A-EE2F-48AC-BA93-AA934A8D0B79}" destId="{B70F05C7-22D6-4E57-BA10-CAAE982C41E8}" srcOrd="0" destOrd="0" presId="urn:microsoft.com/office/officeart/2005/8/layout/process5"/>
    <dgm:cxn modelId="{8A49DBD6-3D35-49D6-8E58-ECB0A1CFC25F}" type="presParOf" srcId="{41C88E28-BA36-423B-8275-9295687351E1}" destId="{9D17A917-0E51-4971-B006-389CA951CDE9}" srcOrd="0" destOrd="0" presId="urn:microsoft.com/office/officeart/2005/8/layout/process5"/>
    <dgm:cxn modelId="{E43B40D3-318A-4356-B510-AE2DCC76E31B}" type="presParOf" srcId="{41C88E28-BA36-423B-8275-9295687351E1}" destId="{B70F05C7-22D6-4E57-BA10-CAAE982C41E8}" srcOrd="1" destOrd="0" presId="urn:microsoft.com/office/officeart/2005/8/layout/process5"/>
    <dgm:cxn modelId="{E691D4BE-E294-4CBF-A706-642F60676F14}" type="presParOf" srcId="{B70F05C7-22D6-4E57-BA10-CAAE982C41E8}" destId="{C840A1AA-9175-42A2-A4C5-E4903B167729}" srcOrd="0" destOrd="0" presId="urn:microsoft.com/office/officeart/2005/8/layout/process5"/>
    <dgm:cxn modelId="{9FF9D2FB-D361-45AF-BBD7-054DF80FE1B7}" type="presParOf" srcId="{41C88E28-BA36-423B-8275-9295687351E1}" destId="{8F42B288-2D68-42D8-8B8B-F8067CB6B08E}" srcOrd="2" destOrd="0" presId="urn:microsoft.com/office/officeart/2005/8/layout/process5"/>
    <dgm:cxn modelId="{C899204E-FE8D-4051-A001-E72CDF72FAE4}" type="presParOf" srcId="{41C88E28-BA36-423B-8275-9295687351E1}" destId="{B7106E86-1E25-4260-A55F-B6450573B0E8}" srcOrd="3" destOrd="0" presId="urn:microsoft.com/office/officeart/2005/8/layout/process5"/>
    <dgm:cxn modelId="{F785FBA3-768D-46E8-ACEF-3CB46FE90884}" type="presParOf" srcId="{B7106E86-1E25-4260-A55F-B6450573B0E8}" destId="{FA90C5CE-A63F-4AFC-8216-2F5D1C65A119}" srcOrd="0" destOrd="0" presId="urn:microsoft.com/office/officeart/2005/8/layout/process5"/>
    <dgm:cxn modelId="{48DECADF-AF4D-42A9-82C2-CE31FA8E9BB0}" type="presParOf" srcId="{41C88E28-BA36-423B-8275-9295687351E1}" destId="{153BAE1D-C45E-4192-9E30-ED42D715E075}" srcOrd="4" destOrd="0" presId="urn:microsoft.com/office/officeart/2005/8/layout/process5"/>
  </dgm:cxnLst>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414B6D-5451-4457-B347-A52E97EAB9F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32A816C-67EE-47C6-B7D8-A52479DF5617}">
      <dgm:prSe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w="57150">
          <a:noFill/>
        </a:ln>
      </dgm:spPr>
      <dgm:t>
        <a:bodyPr/>
        <a:lstStyle/>
        <a:p>
          <a:r>
            <a:rPr lang="en-US" sz="1300" b="1" dirty="0" smtClean="0"/>
            <a:t>Establish Agreement</a:t>
          </a:r>
          <a:endParaRPr lang="en-US" sz="1300" b="1" dirty="0"/>
        </a:p>
      </dgm:t>
    </dgm:pt>
    <dgm:pt modelId="{350677A5-8D47-4023-BBAC-0ED0F5029D43}" type="parTrans" cxnId="{4EC258AF-4897-4BE9-A574-22F4ACD71A81}">
      <dgm:prSet/>
      <dgm:spPr/>
      <dgm:t>
        <a:bodyPr/>
        <a:lstStyle/>
        <a:p>
          <a:endParaRPr lang="en-US"/>
        </a:p>
      </dgm:t>
    </dgm:pt>
    <dgm:pt modelId="{4B4E1A6E-4C27-4CCB-B53C-72D259B7B020}" type="sibTrans" cxnId="{4EC258AF-4897-4BE9-A574-22F4ACD71A81}">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1990061C-8088-403B-A27A-FD9D2FC0A70F}">
      <dgm:prSet phldrT="[Tex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w="57150">
          <a:noFill/>
        </a:ln>
      </dgm:spPr>
      <dgm:t>
        <a:bodyPr/>
        <a:lstStyle/>
        <a:p>
          <a:r>
            <a:rPr lang="en-US" sz="1300" b="1" dirty="0" smtClean="0"/>
            <a:t>Initiate Billing Records at Feeder System</a:t>
          </a:r>
          <a:endParaRPr lang="en-US" sz="1300" b="1" dirty="0"/>
        </a:p>
      </dgm:t>
    </dgm:pt>
    <dgm:pt modelId="{9EC0E3E9-4A29-4438-B1EA-55F0AD41BAB2}" type="parTrans" cxnId="{0DAC3958-8924-4EFD-826C-4E91D35716EF}">
      <dgm:prSet/>
      <dgm:spPr/>
      <dgm:t>
        <a:bodyPr/>
        <a:lstStyle/>
        <a:p>
          <a:endParaRPr lang="en-US"/>
        </a:p>
      </dgm:t>
    </dgm:pt>
    <dgm:pt modelId="{0989F50D-E7E4-4794-A6D6-0BA4941067BB}" type="sibTrans" cxnId="{0DAC3958-8924-4EFD-826C-4E91D35716E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0DBFD983-06CC-47A2-A90A-2EF6DF580005}">
      <dgm:prSe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300" b="1" dirty="0" smtClean="0"/>
            <a:t>Establish Detail Billing Records in Pegasys</a:t>
          </a:r>
          <a:endParaRPr lang="en-US" sz="1300" b="1" dirty="0"/>
        </a:p>
      </dgm:t>
    </dgm:pt>
    <dgm:pt modelId="{F5C3E07A-DADD-430F-9651-F630FD1E7B95}" type="parTrans" cxnId="{6BBB16EA-2477-459E-AD4E-5EB15C6E511E}">
      <dgm:prSet/>
      <dgm:spPr/>
      <dgm:t>
        <a:bodyPr/>
        <a:lstStyle/>
        <a:p>
          <a:endParaRPr lang="en-US"/>
        </a:p>
      </dgm:t>
    </dgm:pt>
    <dgm:pt modelId="{10AF718E-7347-4603-91E9-451BA47C1858}" type="sibTrans" cxnId="{6BBB16EA-2477-459E-AD4E-5EB15C6E511E}">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5E326C96-140F-46DC-871B-98686E9A1892}">
      <dgm:prSe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300" b="1" dirty="0" smtClean="0"/>
            <a:t>Generate Receivable and /or Advance Offset</a:t>
          </a:r>
          <a:endParaRPr lang="en-US" sz="1300" b="1" dirty="0"/>
        </a:p>
      </dgm:t>
    </dgm:pt>
    <dgm:pt modelId="{A3FB0515-061A-4003-9E2B-BA0850C02E9C}" type="parTrans" cxnId="{D355C4C9-89E1-443C-9A51-982C41DF0F0A}">
      <dgm:prSet/>
      <dgm:spPr/>
      <dgm:t>
        <a:bodyPr/>
        <a:lstStyle/>
        <a:p>
          <a:endParaRPr lang="en-US"/>
        </a:p>
      </dgm:t>
    </dgm:pt>
    <dgm:pt modelId="{4698B205-8E93-4852-AB6B-B287A8234366}" type="sibTrans" cxnId="{D355C4C9-89E1-443C-9A51-982C41DF0F0A}">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8C372F46-5CBD-40A4-9DF7-64156AC91C6E}">
      <dgm:prSe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300" b="1" dirty="0" smtClean="0"/>
            <a:t>Record Accrual</a:t>
          </a:r>
          <a:endParaRPr lang="en-US" sz="1300" b="1" dirty="0"/>
        </a:p>
      </dgm:t>
    </dgm:pt>
    <dgm:pt modelId="{4E56D2B7-A2F7-4382-B57E-57E57501FF57}" type="parTrans" cxnId="{ADDABE29-6208-4DB9-B30C-C9BBAEAEA7E8}">
      <dgm:prSet/>
      <dgm:spPr/>
      <dgm:t>
        <a:bodyPr/>
        <a:lstStyle/>
        <a:p>
          <a:endParaRPr lang="en-US"/>
        </a:p>
      </dgm:t>
    </dgm:pt>
    <dgm:pt modelId="{2A0507A5-1EF9-408A-8CAF-77C0CA1F9C66}" type="sibTrans" cxnId="{ADDABE29-6208-4DB9-B30C-C9BBAEAEA7E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4CBB2266-BF0D-4AA2-BE57-F93ABF6B67FD}">
      <dgm:prSet phldrT="[Text]" custT="1"/>
      <dgm:spPr>
        <a:solidFill>
          <a:srgbClr val="C00000"/>
        </a:solidFill>
        <a:ln>
          <a:noFill/>
        </a:ln>
      </dgm:spPr>
      <dgm:t>
        <a:bodyPr/>
        <a:lstStyle/>
        <a:p>
          <a:r>
            <a:rPr lang="en-US" sz="1300" b="1" dirty="0" smtClean="0"/>
            <a:t>Record Collection</a:t>
          </a:r>
          <a:endParaRPr lang="en-US" sz="1300" b="1" dirty="0"/>
        </a:p>
      </dgm:t>
    </dgm:pt>
    <dgm:pt modelId="{817765B8-FB8D-4AD8-BB63-789897E0F156}" type="parTrans" cxnId="{8B717C28-4D20-4435-A73D-575923B34788}">
      <dgm:prSet/>
      <dgm:spPr/>
      <dgm:t>
        <a:bodyPr/>
        <a:lstStyle/>
        <a:p>
          <a:endParaRPr lang="en-US"/>
        </a:p>
      </dgm:t>
    </dgm:pt>
    <dgm:pt modelId="{7D39937A-506C-4D68-9A1E-EA611F59034D}" type="sibTrans" cxnId="{8B717C28-4D20-4435-A73D-575923B3478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E26634F6-9B37-4748-A144-FD99B4503A55}">
      <dgm:prSet phldrT="[Tex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300" b="1" dirty="0" smtClean="0"/>
            <a:t>Disputes/</a:t>
          </a:r>
        </a:p>
        <a:p>
          <a:r>
            <a:rPr lang="en-US" sz="1300" b="1" dirty="0" smtClean="0"/>
            <a:t>Chargebacks</a:t>
          </a:r>
          <a:endParaRPr lang="en-US" sz="1300" b="1" dirty="0"/>
        </a:p>
      </dgm:t>
    </dgm:pt>
    <dgm:pt modelId="{6B0BCFBD-4982-4B69-88A7-10AE4B02268B}" type="parTrans" cxnId="{62F8603A-58C8-436A-807E-8543628618A2}">
      <dgm:prSet/>
      <dgm:spPr/>
      <dgm:t>
        <a:bodyPr/>
        <a:lstStyle/>
        <a:p>
          <a:endParaRPr lang="en-US"/>
        </a:p>
      </dgm:t>
    </dgm:pt>
    <dgm:pt modelId="{EDD4D27D-8212-4383-A5B6-DC30EECFE068}" type="sibTrans" cxnId="{62F8603A-58C8-436A-807E-8543628618A2}">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D4DCCF78-3D6E-481F-8D3E-E20E91533B3D}">
      <dgm:prSet phldrT="[Tex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300" b="1" dirty="0" smtClean="0"/>
            <a:t>Process Write off/ Adjustment/ Treasury Referral</a:t>
          </a:r>
          <a:endParaRPr lang="en-US" sz="1300" b="1" dirty="0"/>
        </a:p>
      </dgm:t>
    </dgm:pt>
    <dgm:pt modelId="{F3657F69-3D1D-4719-A5E0-768E73FB1A66}" type="parTrans" cxnId="{42BB18B6-CEA4-46FC-98C6-2415311E18F2}">
      <dgm:prSet/>
      <dgm:spPr/>
      <dgm:t>
        <a:bodyPr/>
        <a:lstStyle/>
        <a:p>
          <a:endParaRPr lang="en-US"/>
        </a:p>
      </dgm:t>
    </dgm:pt>
    <dgm:pt modelId="{7C83477A-231F-4AFF-84E9-BACFA0FF8947}" type="sibTrans" cxnId="{42BB18B6-CEA4-46FC-98C6-2415311E18F2}">
      <dgm:prSet/>
      <dgm:spPr/>
      <dgm:t>
        <a:bodyPr/>
        <a:lstStyle/>
        <a:p>
          <a:endParaRPr lang="en-US"/>
        </a:p>
      </dgm:t>
    </dgm:pt>
    <dgm:pt modelId="{4F839517-6ED0-44E5-9EBD-9316B1678234}">
      <dgm:prSe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300" b="1" dirty="0" smtClean="0"/>
            <a:t>Bill Customer</a:t>
          </a:r>
          <a:endParaRPr lang="en-US" sz="1300" b="1" dirty="0"/>
        </a:p>
      </dgm:t>
    </dgm:pt>
    <dgm:pt modelId="{9818688A-3F0B-49E8-8B38-1C2F2590FAB6}" type="sibTrans" cxnId="{B72F762E-74AD-433F-B848-B11AE2BC8A4D}">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dirty="0"/>
        </a:p>
      </dgm:t>
    </dgm:pt>
    <dgm:pt modelId="{74A70C3B-7A57-41FF-B036-7ED37DC4B4E0}" type="parTrans" cxnId="{B72F762E-74AD-433F-B848-B11AE2BC8A4D}">
      <dgm:prSet/>
      <dgm:spPr/>
      <dgm:t>
        <a:bodyPr/>
        <a:lstStyle/>
        <a:p>
          <a:endParaRPr lang="en-US"/>
        </a:p>
      </dgm:t>
    </dgm:pt>
    <dgm:pt modelId="{47F34036-5001-4750-BE04-8E8E43E5C00C}">
      <dgm:prSe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300" b="1" dirty="0" smtClean="0"/>
            <a:t>Track Receivable &amp; Record Overdue Charges</a:t>
          </a:r>
          <a:endParaRPr lang="en-US" sz="1300" b="1" dirty="0"/>
        </a:p>
      </dgm:t>
    </dgm:pt>
    <dgm:pt modelId="{FACCED67-B755-4677-9B1F-7DB381A185EA}" type="parTrans" cxnId="{A4287592-3257-458D-9684-7B04D0BA0B13}">
      <dgm:prSet/>
      <dgm:spPr/>
      <dgm:t>
        <a:bodyPr/>
        <a:lstStyle/>
        <a:p>
          <a:endParaRPr lang="en-US"/>
        </a:p>
      </dgm:t>
    </dgm:pt>
    <dgm:pt modelId="{3B2A1AFD-DA5C-4A57-B272-89E0ACC6F856}" type="sibTrans" cxnId="{A4287592-3257-458D-9684-7B04D0BA0B13}">
      <dgm:prSet/>
      <dgm:spPr>
        <a:solidFill>
          <a:schemeClr val="accent2"/>
        </a:solidFill>
      </dgm:spPr>
      <dgm:t>
        <a:bodyPr/>
        <a:lstStyle/>
        <a:p>
          <a:endParaRPr lang="en-US" dirty="0"/>
        </a:p>
      </dgm:t>
    </dgm:pt>
    <dgm:pt modelId="{41E1C057-DD8C-4D46-9170-34989797F569}" type="pres">
      <dgm:prSet presAssocID="{C4414B6D-5451-4457-B347-A52E97EAB9F7}" presName="diagram" presStyleCnt="0">
        <dgm:presLayoutVars>
          <dgm:dir/>
          <dgm:resizeHandles val="exact"/>
        </dgm:presLayoutVars>
      </dgm:prSet>
      <dgm:spPr/>
      <dgm:t>
        <a:bodyPr/>
        <a:lstStyle/>
        <a:p>
          <a:endParaRPr lang="en-US"/>
        </a:p>
      </dgm:t>
    </dgm:pt>
    <dgm:pt modelId="{9418FFC8-9B6F-4ACE-AB84-D7993456F310}" type="pres">
      <dgm:prSet presAssocID="{032A816C-67EE-47C6-B7D8-A52479DF5617}" presName="node" presStyleLbl="node1" presStyleIdx="0" presStyleCnt="10" custLinFactNeighborY="-64480">
        <dgm:presLayoutVars>
          <dgm:bulletEnabled val="1"/>
        </dgm:presLayoutVars>
      </dgm:prSet>
      <dgm:spPr>
        <a:prstGeom prst="roundRect">
          <a:avLst/>
        </a:prstGeom>
      </dgm:spPr>
      <dgm:t>
        <a:bodyPr/>
        <a:lstStyle/>
        <a:p>
          <a:endParaRPr lang="en-US"/>
        </a:p>
      </dgm:t>
    </dgm:pt>
    <dgm:pt modelId="{1F398DE9-E986-4472-A570-AA79BC39BC1A}" type="pres">
      <dgm:prSet presAssocID="{4B4E1A6E-4C27-4CCB-B53C-72D259B7B020}" presName="sibTrans" presStyleLbl="sibTrans2D1" presStyleIdx="0" presStyleCnt="9"/>
      <dgm:spPr/>
      <dgm:t>
        <a:bodyPr/>
        <a:lstStyle/>
        <a:p>
          <a:endParaRPr lang="en-US"/>
        </a:p>
      </dgm:t>
    </dgm:pt>
    <dgm:pt modelId="{AF5C7849-B4FA-4E33-9B50-C940106186A2}" type="pres">
      <dgm:prSet presAssocID="{4B4E1A6E-4C27-4CCB-B53C-72D259B7B020}" presName="connectorText" presStyleLbl="sibTrans2D1" presStyleIdx="0" presStyleCnt="9"/>
      <dgm:spPr/>
      <dgm:t>
        <a:bodyPr/>
        <a:lstStyle/>
        <a:p>
          <a:endParaRPr lang="en-US"/>
        </a:p>
      </dgm:t>
    </dgm:pt>
    <dgm:pt modelId="{3378D6E3-4B0A-4778-A430-1FAAA2B53225}" type="pres">
      <dgm:prSet presAssocID="{1990061C-8088-403B-A27A-FD9D2FC0A70F}" presName="node" presStyleLbl="node1" presStyleIdx="1" presStyleCnt="10" custLinFactNeighborY="-64480" custRadScaleRad="168240" custRadScaleInc="-299344">
        <dgm:presLayoutVars>
          <dgm:bulletEnabled val="1"/>
        </dgm:presLayoutVars>
      </dgm:prSet>
      <dgm:spPr>
        <a:prstGeom prst="roundRect">
          <a:avLst/>
        </a:prstGeom>
      </dgm:spPr>
      <dgm:t>
        <a:bodyPr/>
        <a:lstStyle/>
        <a:p>
          <a:endParaRPr lang="en-US"/>
        </a:p>
      </dgm:t>
    </dgm:pt>
    <dgm:pt modelId="{9DB36A0B-5ED8-4B46-B9B7-4BC0635C42D8}" type="pres">
      <dgm:prSet presAssocID="{0989F50D-E7E4-4794-A6D6-0BA4941067BB}" presName="sibTrans" presStyleLbl="sibTrans2D1" presStyleIdx="1" presStyleCnt="9"/>
      <dgm:spPr/>
      <dgm:t>
        <a:bodyPr/>
        <a:lstStyle/>
        <a:p>
          <a:endParaRPr lang="en-US"/>
        </a:p>
      </dgm:t>
    </dgm:pt>
    <dgm:pt modelId="{F51C7293-CC36-411D-838B-65AAB3FC71C7}" type="pres">
      <dgm:prSet presAssocID="{0989F50D-E7E4-4794-A6D6-0BA4941067BB}" presName="connectorText" presStyleLbl="sibTrans2D1" presStyleIdx="1" presStyleCnt="9"/>
      <dgm:spPr/>
      <dgm:t>
        <a:bodyPr/>
        <a:lstStyle/>
        <a:p>
          <a:endParaRPr lang="en-US"/>
        </a:p>
      </dgm:t>
    </dgm:pt>
    <dgm:pt modelId="{2F24F8BD-4925-45B0-82BB-3B58A4FEC9DE}" type="pres">
      <dgm:prSet presAssocID="{0DBFD983-06CC-47A2-A90A-2EF6DF580005}" presName="node" presStyleLbl="node1" presStyleIdx="2" presStyleCnt="10" custLinFactNeighborY="-64480" custRadScaleRad="87667" custRadScaleInc="-395473">
        <dgm:presLayoutVars>
          <dgm:bulletEnabled val="1"/>
        </dgm:presLayoutVars>
      </dgm:prSet>
      <dgm:spPr>
        <a:prstGeom prst="roundRect">
          <a:avLst/>
        </a:prstGeom>
      </dgm:spPr>
      <dgm:t>
        <a:bodyPr/>
        <a:lstStyle/>
        <a:p>
          <a:endParaRPr lang="en-US"/>
        </a:p>
      </dgm:t>
    </dgm:pt>
    <dgm:pt modelId="{61F294E4-F1E2-4923-B1D4-F60ECA561A39}" type="pres">
      <dgm:prSet presAssocID="{10AF718E-7347-4603-91E9-451BA47C1858}" presName="sibTrans" presStyleLbl="sibTrans2D1" presStyleIdx="2" presStyleCnt="9"/>
      <dgm:spPr/>
      <dgm:t>
        <a:bodyPr/>
        <a:lstStyle/>
        <a:p>
          <a:endParaRPr lang="en-US"/>
        </a:p>
      </dgm:t>
    </dgm:pt>
    <dgm:pt modelId="{25CD9267-FCD0-4E48-A26F-40ADEC5B1C30}" type="pres">
      <dgm:prSet presAssocID="{10AF718E-7347-4603-91E9-451BA47C1858}" presName="connectorText" presStyleLbl="sibTrans2D1" presStyleIdx="2" presStyleCnt="9"/>
      <dgm:spPr/>
      <dgm:t>
        <a:bodyPr/>
        <a:lstStyle/>
        <a:p>
          <a:endParaRPr lang="en-US"/>
        </a:p>
      </dgm:t>
    </dgm:pt>
    <dgm:pt modelId="{B1734182-69C5-4FEF-B689-7BD4B7A93BFC}" type="pres">
      <dgm:prSet presAssocID="{5E326C96-140F-46DC-871B-98686E9A1892}" presName="node" presStyleLbl="node1" presStyleIdx="3" presStyleCnt="10" custLinFactNeighborY="-64480">
        <dgm:presLayoutVars>
          <dgm:bulletEnabled val="1"/>
        </dgm:presLayoutVars>
      </dgm:prSet>
      <dgm:spPr>
        <a:prstGeom prst="roundRect">
          <a:avLst/>
        </a:prstGeom>
      </dgm:spPr>
      <dgm:t>
        <a:bodyPr/>
        <a:lstStyle/>
        <a:p>
          <a:endParaRPr lang="en-US"/>
        </a:p>
      </dgm:t>
    </dgm:pt>
    <dgm:pt modelId="{77D8AEB6-2D7E-48AE-B610-C8AA201E2149}" type="pres">
      <dgm:prSet presAssocID="{4698B205-8E93-4852-AB6B-B287A8234366}" presName="sibTrans" presStyleLbl="sibTrans2D1" presStyleIdx="3" presStyleCnt="9" custScaleX="56300" custLinFactNeighborX="-656" custLinFactNeighborY="42670"/>
      <dgm:spPr/>
      <dgm:t>
        <a:bodyPr/>
        <a:lstStyle/>
        <a:p>
          <a:endParaRPr lang="en-US"/>
        </a:p>
      </dgm:t>
    </dgm:pt>
    <dgm:pt modelId="{F05EE6FF-3D94-426F-8265-F674388E5195}" type="pres">
      <dgm:prSet presAssocID="{4698B205-8E93-4852-AB6B-B287A8234366}" presName="connectorText" presStyleLbl="sibTrans2D1" presStyleIdx="3" presStyleCnt="9"/>
      <dgm:spPr/>
      <dgm:t>
        <a:bodyPr/>
        <a:lstStyle/>
        <a:p>
          <a:endParaRPr lang="en-US"/>
        </a:p>
      </dgm:t>
    </dgm:pt>
    <dgm:pt modelId="{DC3ABCEF-DCD3-4D6B-8E28-1786AF6247A5}" type="pres">
      <dgm:prSet presAssocID="{4F839517-6ED0-44E5-9EBD-9316B1678234}" presName="node" presStyleLbl="node1" presStyleIdx="4" presStyleCnt="10" custLinFactNeighborY="-29016">
        <dgm:presLayoutVars>
          <dgm:bulletEnabled val="1"/>
        </dgm:presLayoutVars>
      </dgm:prSet>
      <dgm:spPr>
        <a:prstGeom prst="roundRect">
          <a:avLst/>
        </a:prstGeom>
      </dgm:spPr>
      <dgm:t>
        <a:bodyPr/>
        <a:lstStyle/>
        <a:p>
          <a:endParaRPr lang="en-US"/>
        </a:p>
      </dgm:t>
    </dgm:pt>
    <dgm:pt modelId="{99F07205-6754-491F-8C4A-9E0663180932}" type="pres">
      <dgm:prSet presAssocID="{9818688A-3F0B-49E8-8B38-1C2F2590FAB6}" presName="sibTrans" presStyleLbl="sibTrans2D1" presStyleIdx="4" presStyleCnt="9"/>
      <dgm:spPr/>
      <dgm:t>
        <a:bodyPr/>
        <a:lstStyle/>
        <a:p>
          <a:endParaRPr lang="en-US"/>
        </a:p>
      </dgm:t>
    </dgm:pt>
    <dgm:pt modelId="{B2D5C13A-E4BD-4FE5-8F8B-899166B30A51}" type="pres">
      <dgm:prSet presAssocID="{9818688A-3F0B-49E8-8B38-1C2F2590FAB6}" presName="connectorText" presStyleLbl="sibTrans2D1" presStyleIdx="4" presStyleCnt="9"/>
      <dgm:spPr/>
      <dgm:t>
        <a:bodyPr/>
        <a:lstStyle/>
        <a:p>
          <a:endParaRPr lang="en-US"/>
        </a:p>
      </dgm:t>
    </dgm:pt>
    <dgm:pt modelId="{74A4A262-AD7D-439F-A92D-C0FA4133D014}" type="pres">
      <dgm:prSet presAssocID="{8C372F46-5CBD-40A4-9DF7-64156AC91C6E}" presName="node" presStyleLbl="node1" presStyleIdx="5" presStyleCnt="10" custLinFactNeighborY="-24204">
        <dgm:presLayoutVars>
          <dgm:bulletEnabled val="1"/>
        </dgm:presLayoutVars>
      </dgm:prSet>
      <dgm:spPr>
        <a:prstGeom prst="roundRect">
          <a:avLst/>
        </a:prstGeom>
      </dgm:spPr>
      <dgm:t>
        <a:bodyPr/>
        <a:lstStyle/>
        <a:p>
          <a:endParaRPr lang="en-US"/>
        </a:p>
      </dgm:t>
    </dgm:pt>
    <dgm:pt modelId="{30088046-5B65-4B8A-B7C7-B7E7FD204D14}" type="pres">
      <dgm:prSet presAssocID="{2A0507A5-1EF9-408A-8CAF-77C0CA1F9C66}" presName="sibTrans" presStyleLbl="sibTrans2D1" presStyleIdx="5" presStyleCnt="9"/>
      <dgm:spPr/>
      <dgm:t>
        <a:bodyPr/>
        <a:lstStyle/>
        <a:p>
          <a:endParaRPr lang="en-US"/>
        </a:p>
      </dgm:t>
    </dgm:pt>
    <dgm:pt modelId="{AA7B3B3C-2F44-4444-ACA4-FED5102EFA8A}" type="pres">
      <dgm:prSet presAssocID="{2A0507A5-1EF9-408A-8CAF-77C0CA1F9C66}" presName="connectorText" presStyleLbl="sibTrans2D1" presStyleIdx="5" presStyleCnt="9"/>
      <dgm:spPr/>
      <dgm:t>
        <a:bodyPr/>
        <a:lstStyle/>
        <a:p>
          <a:endParaRPr lang="en-US"/>
        </a:p>
      </dgm:t>
    </dgm:pt>
    <dgm:pt modelId="{5CBF4201-DA06-4DAD-BCF0-830A6718DBA6}" type="pres">
      <dgm:prSet presAssocID="{47F34036-5001-4750-BE04-8E8E43E5C00C}" presName="node" presStyleLbl="node1" presStyleIdx="6" presStyleCnt="10" custLinFactNeighborX="-1919" custLinFactNeighborY="-21291">
        <dgm:presLayoutVars>
          <dgm:bulletEnabled val="1"/>
        </dgm:presLayoutVars>
      </dgm:prSet>
      <dgm:spPr>
        <a:prstGeom prst="roundRect">
          <a:avLst/>
        </a:prstGeom>
      </dgm:spPr>
      <dgm:t>
        <a:bodyPr/>
        <a:lstStyle/>
        <a:p>
          <a:endParaRPr lang="en-US"/>
        </a:p>
      </dgm:t>
    </dgm:pt>
    <dgm:pt modelId="{F6C3406F-81B0-425B-A8D9-D65BFA55BD21}" type="pres">
      <dgm:prSet presAssocID="{3B2A1AFD-DA5C-4A57-B272-89E0ACC6F856}" presName="sibTrans" presStyleLbl="sibTrans2D1" presStyleIdx="6" presStyleCnt="9"/>
      <dgm:spPr/>
      <dgm:t>
        <a:bodyPr/>
        <a:lstStyle/>
        <a:p>
          <a:endParaRPr lang="en-US"/>
        </a:p>
      </dgm:t>
    </dgm:pt>
    <dgm:pt modelId="{6C183292-FC9C-4527-87E0-AE47F8DD11C1}" type="pres">
      <dgm:prSet presAssocID="{3B2A1AFD-DA5C-4A57-B272-89E0ACC6F856}" presName="connectorText" presStyleLbl="sibTrans2D1" presStyleIdx="6" presStyleCnt="9"/>
      <dgm:spPr/>
      <dgm:t>
        <a:bodyPr/>
        <a:lstStyle/>
        <a:p>
          <a:endParaRPr lang="en-US"/>
        </a:p>
      </dgm:t>
    </dgm:pt>
    <dgm:pt modelId="{B7329898-1D0A-426F-8106-901F5988FF8A}" type="pres">
      <dgm:prSet presAssocID="{4CBB2266-BF0D-4AA2-BE57-F93ABF6B67FD}" presName="node" presStyleLbl="node1" presStyleIdx="7" presStyleCnt="10" custLinFactNeighborY="-29016">
        <dgm:presLayoutVars>
          <dgm:bulletEnabled val="1"/>
        </dgm:presLayoutVars>
      </dgm:prSet>
      <dgm:spPr>
        <a:prstGeom prst="roundRect">
          <a:avLst/>
        </a:prstGeom>
      </dgm:spPr>
      <dgm:t>
        <a:bodyPr/>
        <a:lstStyle/>
        <a:p>
          <a:endParaRPr lang="en-US"/>
        </a:p>
      </dgm:t>
    </dgm:pt>
    <dgm:pt modelId="{CF92E7C8-2188-4E1A-872D-0978500AB140}" type="pres">
      <dgm:prSet presAssocID="{7D39937A-506C-4D68-9A1E-EA611F59034D}" presName="sibTrans" presStyleLbl="sibTrans2D1" presStyleIdx="7" presStyleCnt="9" custScaleX="36817" custLinFactY="41596" custLinFactNeighborX="-3945" custLinFactNeighborY="100000"/>
      <dgm:spPr/>
      <dgm:t>
        <a:bodyPr/>
        <a:lstStyle/>
        <a:p>
          <a:endParaRPr lang="en-US"/>
        </a:p>
      </dgm:t>
    </dgm:pt>
    <dgm:pt modelId="{86EBA285-B094-485F-8C4B-C89E46990ACA}" type="pres">
      <dgm:prSet presAssocID="{7D39937A-506C-4D68-9A1E-EA611F59034D}" presName="connectorText" presStyleLbl="sibTrans2D1" presStyleIdx="7" presStyleCnt="9"/>
      <dgm:spPr/>
      <dgm:t>
        <a:bodyPr/>
        <a:lstStyle/>
        <a:p>
          <a:endParaRPr lang="en-US"/>
        </a:p>
      </dgm:t>
    </dgm:pt>
    <dgm:pt modelId="{E6563113-718E-4B5B-9DBE-B94804340502}" type="pres">
      <dgm:prSet presAssocID="{E26634F6-9B37-4748-A144-FD99B4503A55}" presName="node" presStyleLbl="node1" presStyleIdx="8" presStyleCnt="10" custScaleY="97351" custLinFactNeighborX="-285" custLinFactNeighborY="50243">
        <dgm:presLayoutVars>
          <dgm:bulletEnabled val="1"/>
        </dgm:presLayoutVars>
      </dgm:prSet>
      <dgm:spPr>
        <a:prstGeom prst="roundRect">
          <a:avLst/>
        </a:prstGeom>
      </dgm:spPr>
      <dgm:t>
        <a:bodyPr/>
        <a:lstStyle/>
        <a:p>
          <a:endParaRPr lang="en-US"/>
        </a:p>
      </dgm:t>
    </dgm:pt>
    <dgm:pt modelId="{F1521A4F-4FAA-4E57-9231-9261786BC122}" type="pres">
      <dgm:prSet presAssocID="{EDD4D27D-8212-4383-A5B6-DC30EECFE068}" presName="sibTrans" presStyleLbl="sibTrans2D1" presStyleIdx="8" presStyleCnt="9"/>
      <dgm:spPr/>
      <dgm:t>
        <a:bodyPr/>
        <a:lstStyle/>
        <a:p>
          <a:endParaRPr lang="en-US"/>
        </a:p>
      </dgm:t>
    </dgm:pt>
    <dgm:pt modelId="{108CE567-D7D2-4AFD-A642-ADD5DF3160E2}" type="pres">
      <dgm:prSet presAssocID="{EDD4D27D-8212-4383-A5B6-DC30EECFE068}" presName="connectorText" presStyleLbl="sibTrans2D1" presStyleIdx="8" presStyleCnt="9"/>
      <dgm:spPr/>
      <dgm:t>
        <a:bodyPr/>
        <a:lstStyle/>
        <a:p>
          <a:endParaRPr lang="en-US"/>
        </a:p>
      </dgm:t>
    </dgm:pt>
    <dgm:pt modelId="{7A2D27F9-B1B5-41C6-908F-8D1FFB9A4657}" type="pres">
      <dgm:prSet presAssocID="{D4DCCF78-3D6E-481F-8D3E-E20E91533B3D}" presName="node" presStyleLbl="node1" presStyleIdx="9" presStyleCnt="10" custScaleY="97351" custLinFactNeighborX="-1919" custLinFactNeighborY="50243">
        <dgm:presLayoutVars>
          <dgm:bulletEnabled val="1"/>
        </dgm:presLayoutVars>
      </dgm:prSet>
      <dgm:spPr>
        <a:prstGeom prst="roundRect">
          <a:avLst/>
        </a:prstGeom>
      </dgm:spPr>
      <dgm:t>
        <a:bodyPr/>
        <a:lstStyle/>
        <a:p>
          <a:endParaRPr lang="en-US"/>
        </a:p>
      </dgm:t>
    </dgm:pt>
  </dgm:ptLst>
  <dgm:cxnLst>
    <dgm:cxn modelId="{5F65486F-9C21-4707-85C6-C7729D137278}" type="presOf" srcId="{9818688A-3F0B-49E8-8B38-1C2F2590FAB6}" destId="{99F07205-6754-491F-8C4A-9E0663180932}" srcOrd="0" destOrd="0" presId="urn:microsoft.com/office/officeart/2005/8/layout/process5"/>
    <dgm:cxn modelId="{1AFF17DD-56F9-4EC2-A405-9F034BF7A282}" type="presOf" srcId="{4CBB2266-BF0D-4AA2-BE57-F93ABF6B67FD}" destId="{B7329898-1D0A-426F-8106-901F5988FF8A}" srcOrd="0" destOrd="0" presId="urn:microsoft.com/office/officeart/2005/8/layout/process5"/>
    <dgm:cxn modelId="{DFFF9C75-71EB-4363-9C50-9E8CD25FF0FE}" type="presOf" srcId="{4698B205-8E93-4852-AB6B-B287A8234366}" destId="{77D8AEB6-2D7E-48AE-B610-C8AA201E2149}" srcOrd="0" destOrd="0" presId="urn:microsoft.com/office/officeart/2005/8/layout/process5"/>
    <dgm:cxn modelId="{05C9C6BA-A3E9-4B03-8E0A-63220FE1BDB5}" type="presOf" srcId="{D4DCCF78-3D6E-481F-8D3E-E20E91533B3D}" destId="{7A2D27F9-B1B5-41C6-908F-8D1FFB9A4657}" srcOrd="0" destOrd="0" presId="urn:microsoft.com/office/officeart/2005/8/layout/process5"/>
    <dgm:cxn modelId="{AFB0B9BF-74DE-4AD3-A2D1-F9DE0259CC06}" type="presOf" srcId="{E26634F6-9B37-4748-A144-FD99B4503A55}" destId="{E6563113-718E-4B5B-9DBE-B94804340502}" srcOrd="0" destOrd="0" presId="urn:microsoft.com/office/officeart/2005/8/layout/process5"/>
    <dgm:cxn modelId="{ADDABE29-6208-4DB9-B30C-C9BBAEAEA7E8}" srcId="{C4414B6D-5451-4457-B347-A52E97EAB9F7}" destId="{8C372F46-5CBD-40A4-9DF7-64156AC91C6E}" srcOrd="5" destOrd="0" parTransId="{4E56D2B7-A2F7-4382-B57E-57E57501FF57}" sibTransId="{2A0507A5-1EF9-408A-8CAF-77C0CA1F9C66}"/>
    <dgm:cxn modelId="{EFA07FA4-07DA-453B-A1F5-B55618CFC4A4}" type="presOf" srcId="{4F839517-6ED0-44E5-9EBD-9316B1678234}" destId="{DC3ABCEF-DCD3-4D6B-8E28-1786AF6247A5}" srcOrd="0" destOrd="0" presId="urn:microsoft.com/office/officeart/2005/8/layout/process5"/>
    <dgm:cxn modelId="{93DE63C9-01FC-4A37-8283-F66FABFA7E92}" type="presOf" srcId="{0DBFD983-06CC-47A2-A90A-2EF6DF580005}" destId="{2F24F8BD-4925-45B0-82BB-3B58A4FEC9DE}" srcOrd="0" destOrd="0" presId="urn:microsoft.com/office/officeart/2005/8/layout/process5"/>
    <dgm:cxn modelId="{9C0C2D94-421F-4878-AAC8-1F1071D70693}" type="presOf" srcId="{0989F50D-E7E4-4794-A6D6-0BA4941067BB}" destId="{F51C7293-CC36-411D-838B-65AAB3FC71C7}" srcOrd="1" destOrd="0" presId="urn:microsoft.com/office/officeart/2005/8/layout/process5"/>
    <dgm:cxn modelId="{B0FE27E1-7936-4EF5-84AB-D2E732657E59}" type="presOf" srcId="{4B4E1A6E-4C27-4CCB-B53C-72D259B7B020}" destId="{1F398DE9-E986-4472-A570-AA79BC39BC1A}" srcOrd="0" destOrd="0" presId="urn:microsoft.com/office/officeart/2005/8/layout/process5"/>
    <dgm:cxn modelId="{B5522762-CA25-493E-941C-0E870FE0655D}" type="presOf" srcId="{0989F50D-E7E4-4794-A6D6-0BA4941067BB}" destId="{9DB36A0B-5ED8-4B46-B9B7-4BC0635C42D8}" srcOrd="0" destOrd="0" presId="urn:microsoft.com/office/officeart/2005/8/layout/process5"/>
    <dgm:cxn modelId="{72103C0E-9DAD-41B3-9486-8AEC03126B25}" type="presOf" srcId="{4698B205-8E93-4852-AB6B-B287A8234366}" destId="{F05EE6FF-3D94-426F-8265-F674388E5195}" srcOrd="1" destOrd="0" presId="urn:microsoft.com/office/officeart/2005/8/layout/process5"/>
    <dgm:cxn modelId="{8C13CBE8-E64D-4BD3-80DB-34B5B363DBAD}" type="presOf" srcId="{9818688A-3F0B-49E8-8B38-1C2F2590FAB6}" destId="{B2D5C13A-E4BD-4FE5-8F8B-899166B30A51}" srcOrd="1" destOrd="0" presId="urn:microsoft.com/office/officeart/2005/8/layout/process5"/>
    <dgm:cxn modelId="{DF10D9E1-D90E-4CB7-AF27-3C654A79A820}" type="presOf" srcId="{EDD4D27D-8212-4383-A5B6-DC30EECFE068}" destId="{108CE567-D7D2-4AFD-A642-ADD5DF3160E2}" srcOrd="1" destOrd="0" presId="urn:microsoft.com/office/officeart/2005/8/layout/process5"/>
    <dgm:cxn modelId="{C43E7B56-FE94-4B5E-865D-B08552D5CC1C}" type="presOf" srcId="{2A0507A5-1EF9-408A-8CAF-77C0CA1F9C66}" destId="{30088046-5B65-4B8A-B7C7-B7E7FD204D14}" srcOrd="0" destOrd="0" presId="urn:microsoft.com/office/officeart/2005/8/layout/process5"/>
    <dgm:cxn modelId="{4755FFF4-420C-4FDB-A6EA-3188B54F96AE}" type="presOf" srcId="{3B2A1AFD-DA5C-4A57-B272-89E0ACC6F856}" destId="{6C183292-FC9C-4527-87E0-AE47F8DD11C1}" srcOrd="1" destOrd="0" presId="urn:microsoft.com/office/officeart/2005/8/layout/process5"/>
    <dgm:cxn modelId="{D355C4C9-89E1-443C-9A51-982C41DF0F0A}" srcId="{C4414B6D-5451-4457-B347-A52E97EAB9F7}" destId="{5E326C96-140F-46DC-871B-98686E9A1892}" srcOrd="3" destOrd="0" parTransId="{A3FB0515-061A-4003-9E2B-BA0850C02E9C}" sibTransId="{4698B205-8E93-4852-AB6B-B287A8234366}"/>
    <dgm:cxn modelId="{62F8603A-58C8-436A-807E-8543628618A2}" srcId="{C4414B6D-5451-4457-B347-A52E97EAB9F7}" destId="{E26634F6-9B37-4748-A144-FD99B4503A55}" srcOrd="8" destOrd="0" parTransId="{6B0BCFBD-4982-4B69-88A7-10AE4B02268B}" sibTransId="{EDD4D27D-8212-4383-A5B6-DC30EECFE068}"/>
    <dgm:cxn modelId="{A284A387-381B-4142-8F4A-A5E250663C49}" type="presOf" srcId="{1990061C-8088-403B-A27A-FD9D2FC0A70F}" destId="{3378D6E3-4B0A-4778-A430-1FAAA2B53225}" srcOrd="0" destOrd="0" presId="urn:microsoft.com/office/officeart/2005/8/layout/process5"/>
    <dgm:cxn modelId="{B9B1D897-B007-4C83-BD68-CE6DEE9402CC}" type="presOf" srcId="{7D39937A-506C-4D68-9A1E-EA611F59034D}" destId="{86EBA285-B094-485F-8C4B-C89E46990ACA}" srcOrd="1" destOrd="0" presId="urn:microsoft.com/office/officeart/2005/8/layout/process5"/>
    <dgm:cxn modelId="{8CBC78FD-1A75-4201-B609-B5F996E750A2}" type="presOf" srcId="{C4414B6D-5451-4457-B347-A52E97EAB9F7}" destId="{41E1C057-DD8C-4D46-9170-34989797F569}" srcOrd="0" destOrd="0" presId="urn:microsoft.com/office/officeart/2005/8/layout/process5"/>
    <dgm:cxn modelId="{A4287592-3257-458D-9684-7B04D0BA0B13}" srcId="{C4414B6D-5451-4457-B347-A52E97EAB9F7}" destId="{47F34036-5001-4750-BE04-8E8E43E5C00C}" srcOrd="6" destOrd="0" parTransId="{FACCED67-B755-4677-9B1F-7DB381A185EA}" sibTransId="{3B2A1AFD-DA5C-4A57-B272-89E0ACC6F856}"/>
    <dgm:cxn modelId="{B72F762E-74AD-433F-B848-B11AE2BC8A4D}" srcId="{C4414B6D-5451-4457-B347-A52E97EAB9F7}" destId="{4F839517-6ED0-44E5-9EBD-9316B1678234}" srcOrd="4" destOrd="0" parTransId="{74A70C3B-7A57-41FF-B036-7ED37DC4B4E0}" sibTransId="{9818688A-3F0B-49E8-8B38-1C2F2590FAB6}"/>
    <dgm:cxn modelId="{BED7F6A6-B18F-4AF7-8EC6-ED6D571BCCBE}" type="presOf" srcId="{032A816C-67EE-47C6-B7D8-A52479DF5617}" destId="{9418FFC8-9B6F-4ACE-AB84-D7993456F310}" srcOrd="0" destOrd="0" presId="urn:microsoft.com/office/officeart/2005/8/layout/process5"/>
    <dgm:cxn modelId="{0DAC3958-8924-4EFD-826C-4E91D35716EF}" srcId="{C4414B6D-5451-4457-B347-A52E97EAB9F7}" destId="{1990061C-8088-403B-A27A-FD9D2FC0A70F}" srcOrd="1" destOrd="0" parTransId="{9EC0E3E9-4A29-4438-B1EA-55F0AD41BAB2}" sibTransId="{0989F50D-E7E4-4794-A6D6-0BA4941067BB}"/>
    <dgm:cxn modelId="{4EC258AF-4897-4BE9-A574-22F4ACD71A81}" srcId="{C4414B6D-5451-4457-B347-A52E97EAB9F7}" destId="{032A816C-67EE-47C6-B7D8-A52479DF5617}" srcOrd="0" destOrd="0" parTransId="{350677A5-8D47-4023-BBAC-0ED0F5029D43}" sibTransId="{4B4E1A6E-4C27-4CCB-B53C-72D259B7B020}"/>
    <dgm:cxn modelId="{E8CC554D-5135-48DD-B3CB-E2452CAFD7BE}" type="presOf" srcId="{3B2A1AFD-DA5C-4A57-B272-89E0ACC6F856}" destId="{F6C3406F-81B0-425B-A8D9-D65BFA55BD21}" srcOrd="0" destOrd="0" presId="urn:microsoft.com/office/officeart/2005/8/layout/process5"/>
    <dgm:cxn modelId="{93EF4039-0FFA-4A0A-9A9F-DC467F4658E0}" type="presOf" srcId="{2A0507A5-1EF9-408A-8CAF-77C0CA1F9C66}" destId="{AA7B3B3C-2F44-4444-ACA4-FED5102EFA8A}" srcOrd="1" destOrd="0" presId="urn:microsoft.com/office/officeart/2005/8/layout/process5"/>
    <dgm:cxn modelId="{0A3221F8-E748-4070-A294-7011ABD7C460}" type="presOf" srcId="{5E326C96-140F-46DC-871B-98686E9A1892}" destId="{B1734182-69C5-4FEF-B689-7BD4B7A93BFC}" srcOrd="0" destOrd="0" presId="urn:microsoft.com/office/officeart/2005/8/layout/process5"/>
    <dgm:cxn modelId="{EA410EF3-F1F2-4B72-938A-8004936540CA}" type="presOf" srcId="{47F34036-5001-4750-BE04-8E8E43E5C00C}" destId="{5CBF4201-DA06-4DAD-BCF0-830A6718DBA6}" srcOrd="0" destOrd="0" presId="urn:microsoft.com/office/officeart/2005/8/layout/process5"/>
    <dgm:cxn modelId="{75CDB27D-53C7-4FC6-A2C0-FE8FC0713F9A}" type="presOf" srcId="{4B4E1A6E-4C27-4CCB-B53C-72D259B7B020}" destId="{AF5C7849-B4FA-4E33-9B50-C940106186A2}" srcOrd="1" destOrd="0" presId="urn:microsoft.com/office/officeart/2005/8/layout/process5"/>
    <dgm:cxn modelId="{9F803BC8-9071-45AA-B218-48D50D06D362}" type="presOf" srcId="{10AF718E-7347-4603-91E9-451BA47C1858}" destId="{61F294E4-F1E2-4923-B1D4-F60ECA561A39}" srcOrd="0" destOrd="0" presId="urn:microsoft.com/office/officeart/2005/8/layout/process5"/>
    <dgm:cxn modelId="{6DB7A97C-D670-4046-ADAD-F28A42E4108C}" type="presOf" srcId="{8C372F46-5CBD-40A4-9DF7-64156AC91C6E}" destId="{74A4A262-AD7D-439F-A92D-C0FA4133D014}" srcOrd="0" destOrd="0" presId="urn:microsoft.com/office/officeart/2005/8/layout/process5"/>
    <dgm:cxn modelId="{9D269B99-5F4B-4DA3-B1A5-0AD6396F621E}" type="presOf" srcId="{7D39937A-506C-4D68-9A1E-EA611F59034D}" destId="{CF92E7C8-2188-4E1A-872D-0978500AB140}" srcOrd="0" destOrd="0" presId="urn:microsoft.com/office/officeart/2005/8/layout/process5"/>
    <dgm:cxn modelId="{42BB18B6-CEA4-46FC-98C6-2415311E18F2}" srcId="{C4414B6D-5451-4457-B347-A52E97EAB9F7}" destId="{D4DCCF78-3D6E-481F-8D3E-E20E91533B3D}" srcOrd="9" destOrd="0" parTransId="{F3657F69-3D1D-4719-A5E0-768E73FB1A66}" sibTransId="{7C83477A-231F-4AFF-84E9-BACFA0FF8947}"/>
    <dgm:cxn modelId="{10F3C0A4-76B0-4075-85E0-53FF446F01A3}" type="presOf" srcId="{EDD4D27D-8212-4383-A5B6-DC30EECFE068}" destId="{F1521A4F-4FAA-4E57-9231-9261786BC122}" srcOrd="0" destOrd="0" presId="urn:microsoft.com/office/officeart/2005/8/layout/process5"/>
    <dgm:cxn modelId="{6BBB16EA-2477-459E-AD4E-5EB15C6E511E}" srcId="{C4414B6D-5451-4457-B347-A52E97EAB9F7}" destId="{0DBFD983-06CC-47A2-A90A-2EF6DF580005}" srcOrd="2" destOrd="0" parTransId="{F5C3E07A-DADD-430F-9651-F630FD1E7B95}" sibTransId="{10AF718E-7347-4603-91E9-451BA47C1858}"/>
    <dgm:cxn modelId="{4DC2EF07-888B-434B-9F75-0667BBE44F70}" type="presOf" srcId="{10AF718E-7347-4603-91E9-451BA47C1858}" destId="{25CD9267-FCD0-4E48-A26F-40ADEC5B1C30}" srcOrd="1" destOrd="0" presId="urn:microsoft.com/office/officeart/2005/8/layout/process5"/>
    <dgm:cxn modelId="{8B717C28-4D20-4435-A73D-575923B34788}" srcId="{C4414B6D-5451-4457-B347-A52E97EAB9F7}" destId="{4CBB2266-BF0D-4AA2-BE57-F93ABF6B67FD}" srcOrd="7" destOrd="0" parTransId="{817765B8-FB8D-4AD8-BB63-789897E0F156}" sibTransId="{7D39937A-506C-4D68-9A1E-EA611F59034D}"/>
    <dgm:cxn modelId="{2971AEAE-2E33-42EC-8A4C-E068DF4A888B}" type="presParOf" srcId="{41E1C057-DD8C-4D46-9170-34989797F569}" destId="{9418FFC8-9B6F-4ACE-AB84-D7993456F310}" srcOrd="0" destOrd="0" presId="urn:microsoft.com/office/officeart/2005/8/layout/process5"/>
    <dgm:cxn modelId="{3283D8CA-343C-468D-87C2-1742BF7B348A}" type="presParOf" srcId="{41E1C057-DD8C-4D46-9170-34989797F569}" destId="{1F398DE9-E986-4472-A570-AA79BC39BC1A}" srcOrd="1" destOrd="0" presId="urn:microsoft.com/office/officeart/2005/8/layout/process5"/>
    <dgm:cxn modelId="{1CF4D316-68F9-41AD-8A8C-96BFB57CB1F7}" type="presParOf" srcId="{1F398DE9-E986-4472-A570-AA79BC39BC1A}" destId="{AF5C7849-B4FA-4E33-9B50-C940106186A2}" srcOrd="0" destOrd="0" presId="urn:microsoft.com/office/officeart/2005/8/layout/process5"/>
    <dgm:cxn modelId="{792081C8-0311-43A9-870E-ED5FBC80A955}" type="presParOf" srcId="{41E1C057-DD8C-4D46-9170-34989797F569}" destId="{3378D6E3-4B0A-4778-A430-1FAAA2B53225}" srcOrd="2" destOrd="0" presId="urn:microsoft.com/office/officeart/2005/8/layout/process5"/>
    <dgm:cxn modelId="{D12D50A1-808B-406A-BC27-69202D34195C}" type="presParOf" srcId="{41E1C057-DD8C-4D46-9170-34989797F569}" destId="{9DB36A0B-5ED8-4B46-B9B7-4BC0635C42D8}" srcOrd="3" destOrd="0" presId="urn:microsoft.com/office/officeart/2005/8/layout/process5"/>
    <dgm:cxn modelId="{6E95AE78-20BE-44C5-8916-0C761F05E2BC}" type="presParOf" srcId="{9DB36A0B-5ED8-4B46-B9B7-4BC0635C42D8}" destId="{F51C7293-CC36-411D-838B-65AAB3FC71C7}" srcOrd="0" destOrd="0" presId="urn:microsoft.com/office/officeart/2005/8/layout/process5"/>
    <dgm:cxn modelId="{7AAD8BB8-3416-4333-8675-0EB5C536651A}" type="presParOf" srcId="{41E1C057-DD8C-4D46-9170-34989797F569}" destId="{2F24F8BD-4925-45B0-82BB-3B58A4FEC9DE}" srcOrd="4" destOrd="0" presId="urn:microsoft.com/office/officeart/2005/8/layout/process5"/>
    <dgm:cxn modelId="{58E4EFF3-9816-45B3-A448-E03E1727D343}" type="presParOf" srcId="{41E1C057-DD8C-4D46-9170-34989797F569}" destId="{61F294E4-F1E2-4923-B1D4-F60ECA561A39}" srcOrd="5" destOrd="0" presId="urn:microsoft.com/office/officeart/2005/8/layout/process5"/>
    <dgm:cxn modelId="{AF43746C-B038-4CC9-99E3-431C4751912A}" type="presParOf" srcId="{61F294E4-F1E2-4923-B1D4-F60ECA561A39}" destId="{25CD9267-FCD0-4E48-A26F-40ADEC5B1C30}" srcOrd="0" destOrd="0" presId="urn:microsoft.com/office/officeart/2005/8/layout/process5"/>
    <dgm:cxn modelId="{24F034A0-8F00-4F33-827F-262F913F98A4}" type="presParOf" srcId="{41E1C057-DD8C-4D46-9170-34989797F569}" destId="{B1734182-69C5-4FEF-B689-7BD4B7A93BFC}" srcOrd="6" destOrd="0" presId="urn:microsoft.com/office/officeart/2005/8/layout/process5"/>
    <dgm:cxn modelId="{6C0752F8-FA2B-4AF8-930B-9F8EA301F2F2}" type="presParOf" srcId="{41E1C057-DD8C-4D46-9170-34989797F569}" destId="{77D8AEB6-2D7E-48AE-B610-C8AA201E2149}" srcOrd="7" destOrd="0" presId="urn:microsoft.com/office/officeart/2005/8/layout/process5"/>
    <dgm:cxn modelId="{EAF636A8-E679-4658-8517-EDE226ED7F9C}" type="presParOf" srcId="{77D8AEB6-2D7E-48AE-B610-C8AA201E2149}" destId="{F05EE6FF-3D94-426F-8265-F674388E5195}" srcOrd="0" destOrd="0" presId="urn:microsoft.com/office/officeart/2005/8/layout/process5"/>
    <dgm:cxn modelId="{AD649B4C-46C6-4FB7-991B-DB966268D3DE}" type="presParOf" srcId="{41E1C057-DD8C-4D46-9170-34989797F569}" destId="{DC3ABCEF-DCD3-4D6B-8E28-1786AF6247A5}" srcOrd="8" destOrd="0" presId="urn:microsoft.com/office/officeart/2005/8/layout/process5"/>
    <dgm:cxn modelId="{B95F6942-256B-4166-9DC6-CD92A179E152}" type="presParOf" srcId="{41E1C057-DD8C-4D46-9170-34989797F569}" destId="{99F07205-6754-491F-8C4A-9E0663180932}" srcOrd="9" destOrd="0" presId="urn:microsoft.com/office/officeart/2005/8/layout/process5"/>
    <dgm:cxn modelId="{8DFD91F7-5CCF-4EFF-892D-F09FAF88266F}" type="presParOf" srcId="{99F07205-6754-491F-8C4A-9E0663180932}" destId="{B2D5C13A-E4BD-4FE5-8F8B-899166B30A51}" srcOrd="0" destOrd="0" presId="urn:microsoft.com/office/officeart/2005/8/layout/process5"/>
    <dgm:cxn modelId="{1813967C-431B-43C8-A1EC-CC4AE7F9F2DA}" type="presParOf" srcId="{41E1C057-DD8C-4D46-9170-34989797F569}" destId="{74A4A262-AD7D-439F-A92D-C0FA4133D014}" srcOrd="10" destOrd="0" presId="urn:microsoft.com/office/officeart/2005/8/layout/process5"/>
    <dgm:cxn modelId="{71B5B068-AF02-4AC1-B447-9603155672F4}" type="presParOf" srcId="{41E1C057-DD8C-4D46-9170-34989797F569}" destId="{30088046-5B65-4B8A-B7C7-B7E7FD204D14}" srcOrd="11" destOrd="0" presId="urn:microsoft.com/office/officeart/2005/8/layout/process5"/>
    <dgm:cxn modelId="{F6D158B6-75C5-482C-A8FE-0CCA8FAA627B}" type="presParOf" srcId="{30088046-5B65-4B8A-B7C7-B7E7FD204D14}" destId="{AA7B3B3C-2F44-4444-ACA4-FED5102EFA8A}" srcOrd="0" destOrd="0" presId="urn:microsoft.com/office/officeart/2005/8/layout/process5"/>
    <dgm:cxn modelId="{1523CD68-B00B-452D-8D87-B5AD7796C669}" type="presParOf" srcId="{41E1C057-DD8C-4D46-9170-34989797F569}" destId="{5CBF4201-DA06-4DAD-BCF0-830A6718DBA6}" srcOrd="12" destOrd="0" presId="urn:microsoft.com/office/officeart/2005/8/layout/process5"/>
    <dgm:cxn modelId="{12CE9D83-3441-4478-B68B-FEC475FBF7E2}" type="presParOf" srcId="{41E1C057-DD8C-4D46-9170-34989797F569}" destId="{F6C3406F-81B0-425B-A8D9-D65BFA55BD21}" srcOrd="13" destOrd="0" presId="urn:microsoft.com/office/officeart/2005/8/layout/process5"/>
    <dgm:cxn modelId="{8D0476E1-D602-43A2-B189-6D05EB6450E4}" type="presParOf" srcId="{F6C3406F-81B0-425B-A8D9-D65BFA55BD21}" destId="{6C183292-FC9C-4527-87E0-AE47F8DD11C1}" srcOrd="0" destOrd="0" presId="urn:microsoft.com/office/officeart/2005/8/layout/process5"/>
    <dgm:cxn modelId="{53AC729B-375A-4D48-BC84-39B26B18E7E7}" type="presParOf" srcId="{41E1C057-DD8C-4D46-9170-34989797F569}" destId="{B7329898-1D0A-426F-8106-901F5988FF8A}" srcOrd="14" destOrd="0" presId="urn:microsoft.com/office/officeart/2005/8/layout/process5"/>
    <dgm:cxn modelId="{8A1DFA4A-5162-4C9E-9E4A-BE3023745FFF}" type="presParOf" srcId="{41E1C057-DD8C-4D46-9170-34989797F569}" destId="{CF92E7C8-2188-4E1A-872D-0978500AB140}" srcOrd="15" destOrd="0" presId="urn:microsoft.com/office/officeart/2005/8/layout/process5"/>
    <dgm:cxn modelId="{68B70161-E0E6-4380-95C0-E9D08FAEDEF8}" type="presParOf" srcId="{CF92E7C8-2188-4E1A-872D-0978500AB140}" destId="{86EBA285-B094-485F-8C4B-C89E46990ACA}" srcOrd="0" destOrd="0" presId="urn:microsoft.com/office/officeart/2005/8/layout/process5"/>
    <dgm:cxn modelId="{05FB2A07-1B8B-4FD5-B752-A9EEB0F9C37F}" type="presParOf" srcId="{41E1C057-DD8C-4D46-9170-34989797F569}" destId="{E6563113-718E-4B5B-9DBE-B94804340502}" srcOrd="16" destOrd="0" presId="urn:microsoft.com/office/officeart/2005/8/layout/process5"/>
    <dgm:cxn modelId="{A71774FF-4822-4480-9652-7EDB7FA4600F}" type="presParOf" srcId="{41E1C057-DD8C-4D46-9170-34989797F569}" destId="{F1521A4F-4FAA-4E57-9231-9261786BC122}" srcOrd="17" destOrd="0" presId="urn:microsoft.com/office/officeart/2005/8/layout/process5"/>
    <dgm:cxn modelId="{75B8DF0C-CD5C-4F92-8ACC-0E4C5EEB1AD9}" type="presParOf" srcId="{F1521A4F-4FAA-4E57-9231-9261786BC122}" destId="{108CE567-D7D2-4AFD-A642-ADD5DF3160E2}" srcOrd="0" destOrd="0" presId="urn:microsoft.com/office/officeart/2005/8/layout/process5"/>
    <dgm:cxn modelId="{52F05B21-4281-4438-8932-DC115935F9B0}" type="presParOf" srcId="{41E1C057-DD8C-4D46-9170-34989797F569}" destId="{7A2D27F9-B1B5-41C6-908F-8D1FFB9A4657}" srcOrd="1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3E5B4D-7E3A-4FAB-A028-625F4423F857}" type="doc">
      <dgm:prSet loTypeId="urn:microsoft.com/office/officeart/2005/8/layout/process5" loCatId="process" qsTypeId="urn:microsoft.com/office/officeart/2005/8/quickstyle/simple1" qsCatId="simple" csTypeId="urn:microsoft.com/office/officeart/2005/8/colors/accent2_2" csCatId="accent2" phldr="1"/>
      <dgm:spPr/>
      <dgm:t>
        <a:bodyPr/>
        <a:lstStyle/>
        <a:p>
          <a:endParaRPr lang="en-US"/>
        </a:p>
      </dgm:t>
    </dgm:pt>
    <dgm:pt modelId="{077390B3-1B0D-46F4-8253-2B6B00A94C44}">
      <dgm:prSe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500" b="1" dirty="0" smtClean="0"/>
            <a:t>Generate Receivable and Earned Revenue</a:t>
          </a:r>
          <a:endParaRPr lang="en-US" sz="1500" b="1" dirty="0"/>
        </a:p>
      </dgm:t>
    </dgm:pt>
    <dgm:pt modelId="{F2AD37E5-747E-4429-9250-5E99EF066C13}" type="parTrans" cxnId="{6FDB3509-2578-48CD-863F-B6F21DB6FCDD}">
      <dgm:prSet/>
      <dgm:spPr/>
      <dgm:t>
        <a:bodyPr/>
        <a:lstStyle/>
        <a:p>
          <a:endParaRPr lang="en-US" b="1"/>
        </a:p>
      </dgm:t>
    </dgm:pt>
    <dgm:pt modelId="{ECB4FB69-F7A7-43E9-84D7-A3F97D8E37D6}" type="sibTrans" cxnId="{6FDB3509-2578-48CD-863F-B6F21DB6FCDD}">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b="1" dirty="0"/>
        </a:p>
      </dgm:t>
    </dgm:pt>
    <dgm:pt modelId="{013C0335-6FC1-4F2A-AA8B-6FEF3F347830}">
      <dgm:prSe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500" b="1" dirty="0" smtClean="0"/>
            <a:t>Send Bill to Customer</a:t>
          </a:r>
          <a:endParaRPr lang="en-US" sz="1500" b="1" dirty="0"/>
        </a:p>
      </dgm:t>
    </dgm:pt>
    <dgm:pt modelId="{9F710AE7-A534-4505-B199-DC05D21DC368}" type="parTrans" cxnId="{2B83408A-9A16-489B-B224-539DCCAF5CD7}">
      <dgm:prSet/>
      <dgm:spPr/>
      <dgm:t>
        <a:bodyPr/>
        <a:lstStyle/>
        <a:p>
          <a:endParaRPr lang="en-US" b="1"/>
        </a:p>
      </dgm:t>
    </dgm:pt>
    <dgm:pt modelId="{25DB348A-EE2F-48AC-BA93-AA934A8D0B79}" type="sibTrans" cxnId="{2B83408A-9A16-489B-B224-539DCCAF5CD7}">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b="1" dirty="0"/>
        </a:p>
      </dgm:t>
    </dgm:pt>
    <dgm:pt modelId="{732033EE-33D1-4D30-A0BC-C0C341F9648B}">
      <dgm:prSet phldrT="[Tex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500" b="1" dirty="0" smtClean="0"/>
            <a:t>Track Receivable &amp; Record Overdue Charges</a:t>
          </a:r>
          <a:endParaRPr lang="en-US" sz="1500" b="1" dirty="0"/>
        </a:p>
      </dgm:t>
    </dgm:pt>
    <dgm:pt modelId="{546006D8-E6FC-4CFF-9EB0-E4D6E8A525C5}" type="parTrans" cxnId="{7C9DD47F-7698-4BF9-907D-9AA5FB447052}">
      <dgm:prSet/>
      <dgm:spPr/>
      <dgm:t>
        <a:bodyPr/>
        <a:lstStyle/>
        <a:p>
          <a:endParaRPr lang="en-US" b="1"/>
        </a:p>
      </dgm:t>
    </dgm:pt>
    <dgm:pt modelId="{1E9CEE18-C8B9-4D4C-B2B9-C46A5461D292}" type="sibTrans" cxnId="{7C9DD47F-7698-4BF9-907D-9AA5FB447052}">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b="1"/>
        </a:p>
      </dgm:t>
    </dgm:pt>
    <dgm:pt modelId="{B4F6F90E-034E-4F6B-A2F8-6FC757CC9204}">
      <dgm:prSet phldrT="[Text]" custT="1"/>
      <dgm:spPr>
        <a:solidFill>
          <a:srgbClr val="C00000"/>
        </a:solidFill>
        <a:ln>
          <a:solidFill>
            <a:srgbClr val="C00000"/>
          </a:solidFill>
        </a:ln>
      </dgm:spPr>
      <dgm:t>
        <a:bodyPr/>
        <a:lstStyle/>
        <a:p>
          <a:r>
            <a:rPr lang="en-US" sz="1500" b="1" dirty="0" smtClean="0"/>
            <a:t>Record Collection</a:t>
          </a:r>
          <a:endParaRPr lang="en-US" sz="1500" b="1" dirty="0"/>
        </a:p>
      </dgm:t>
    </dgm:pt>
    <dgm:pt modelId="{15C612BB-62AE-4F51-A609-592D9D9CE186}" type="parTrans" cxnId="{C15B3F0A-08DD-4783-81A6-61D503869E3E}">
      <dgm:prSet/>
      <dgm:spPr/>
      <dgm:t>
        <a:bodyPr/>
        <a:lstStyle/>
        <a:p>
          <a:endParaRPr lang="en-US" b="1"/>
        </a:p>
      </dgm:t>
    </dgm:pt>
    <dgm:pt modelId="{203B9B2A-9DC0-4D30-A335-954748510B20}" type="sibTrans" cxnId="{C15B3F0A-08DD-4783-81A6-61D503869E3E}">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b="1"/>
        </a:p>
      </dgm:t>
    </dgm:pt>
    <dgm:pt modelId="{6540CD72-EBDA-40DD-9495-CB3FCE168D17}">
      <dgm:prSet phldrT="[Tex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500" b="1" dirty="0" smtClean="0"/>
            <a:t>Disputes/</a:t>
          </a:r>
        </a:p>
        <a:p>
          <a:r>
            <a:rPr lang="en-US" sz="1500" b="1" dirty="0" smtClean="0"/>
            <a:t>Chargebacks</a:t>
          </a:r>
          <a:endParaRPr lang="en-US" sz="1500" b="1" dirty="0"/>
        </a:p>
      </dgm:t>
    </dgm:pt>
    <dgm:pt modelId="{6C9B4FEF-87A2-428C-8E81-E1D6512F4813}" type="parTrans" cxnId="{564AD1D6-239D-4A1A-9321-512A6271A1D8}">
      <dgm:prSet/>
      <dgm:spPr/>
      <dgm:t>
        <a:bodyPr/>
        <a:lstStyle/>
        <a:p>
          <a:endParaRPr lang="en-US" b="1"/>
        </a:p>
      </dgm:t>
    </dgm:pt>
    <dgm:pt modelId="{2E02591D-31AB-4125-BA50-C2ECFC0C8ADF}" type="sibTrans" cxnId="{564AD1D6-239D-4A1A-9321-512A6271A1D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b="1"/>
        </a:p>
      </dgm:t>
    </dgm:pt>
    <dgm:pt modelId="{1A64EC2F-0964-4907-84A1-44DE705FD63E}">
      <dgm:prSet phldrT="[Text]" custT="1"/>
      <dgm:spPr>
        <a:gradFill rotWithShape="0">
          <a:gsLst>
            <a:gs pos="0">
              <a:srgbClr val="CC0000">
                <a:tint val="66000"/>
                <a:satMod val="160000"/>
              </a:srgbClr>
            </a:gs>
            <a:gs pos="50000">
              <a:srgbClr val="CC0000">
                <a:tint val="44500"/>
                <a:satMod val="160000"/>
              </a:srgbClr>
            </a:gs>
            <a:gs pos="100000">
              <a:srgbClr val="CC0000">
                <a:tint val="23500"/>
                <a:satMod val="160000"/>
              </a:srgbClr>
            </a:gs>
          </a:gsLst>
          <a:path path="circle">
            <a:fillToRect l="50000" t="50000" r="50000" b="50000"/>
          </a:path>
        </a:gradFill>
        <a:ln>
          <a:noFill/>
        </a:ln>
      </dgm:spPr>
      <dgm:t>
        <a:bodyPr/>
        <a:lstStyle/>
        <a:p>
          <a:r>
            <a:rPr lang="en-US" sz="1500" b="1" dirty="0" smtClean="0"/>
            <a:t>Process Write-off/Adjustment</a:t>
          </a:r>
        </a:p>
        <a:p>
          <a:r>
            <a:rPr lang="en-US" sz="1500" b="1" dirty="0" smtClean="0"/>
            <a:t>Treasury Referral</a:t>
          </a:r>
          <a:endParaRPr lang="en-US" sz="1500" b="1" dirty="0"/>
        </a:p>
      </dgm:t>
    </dgm:pt>
    <dgm:pt modelId="{E8F61FE7-2412-4CB2-929F-7A1C4D58B6D1}" type="parTrans" cxnId="{72B484D4-3771-454F-ABB9-B6F7BFDD5475}">
      <dgm:prSet/>
      <dgm:spPr/>
      <dgm:t>
        <a:bodyPr/>
        <a:lstStyle/>
        <a:p>
          <a:endParaRPr lang="en-US" b="1"/>
        </a:p>
      </dgm:t>
    </dgm:pt>
    <dgm:pt modelId="{1DD53B7E-C23F-4614-9E0C-3DC98276C2E3}" type="sibTrans" cxnId="{72B484D4-3771-454F-ABB9-B6F7BFDD5475}">
      <dgm:prSet/>
      <dgm:spPr/>
      <dgm:t>
        <a:bodyPr/>
        <a:lstStyle/>
        <a:p>
          <a:endParaRPr lang="en-US" b="1"/>
        </a:p>
      </dgm:t>
    </dgm:pt>
    <dgm:pt modelId="{2931470F-99F8-45F1-B734-67F6D7AE21BF}" type="pres">
      <dgm:prSet presAssocID="{6C3E5B4D-7E3A-4FAB-A028-625F4423F857}" presName="diagram" presStyleCnt="0">
        <dgm:presLayoutVars>
          <dgm:dir/>
          <dgm:resizeHandles val="exact"/>
        </dgm:presLayoutVars>
      </dgm:prSet>
      <dgm:spPr/>
      <dgm:t>
        <a:bodyPr/>
        <a:lstStyle/>
        <a:p>
          <a:endParaRPr lang="en-US"/>
        </a:p>
      </dgm:t>
    </dgm:pt>
    <dgm:pt modelId="{61AF0E06-4BFF-4F76-88DF-2DEADD5F49BD}" type="pres">
      <dgm:prSet presAssocID="{077390B3-1B0D-46F4-8253-2B6B00A94C44}" presName="node" presStyleLbl="node1" presStyleIdx="0" presStyleCnt="6" custScaleY="84616" custLinFactNeighborY="-65408">
        <dgm:presLayoutVars>
          <dgm:bulletEnabled val="1"/>
        </dgm:presLayoutVars>
      </dgm:prSet>
      <dgm:spPr>
        <a:prstGeom prst="roundRect">
          <a:avLst/>
        </a:prstGeom>
      </dgm:spPr>
      <dgm:t>
        <a:bodyPr/>
        <a:lstStyle/>
        <a:p>
          <a:endParaRPr lang="en-US"/>
        </a:p>
      </dgm:t>
    </dgm:pt>
    <dgm:pt modelId="{5D1953A9-7061-491B-817B-74EF6D044ABC}" type="pres">
      <dgm:prSet presAssocID="{ECB4FB69-F7A7-43E9-84D7-A3F97D8E37D6}" presName="sibTrans" presStyleLbl="sibTrans2D1" presStyleIdx="0" presStyleCnt="5"/>
      <dgm:spPr/>
      <dgm:t>
        <a:bodyPr/>
        <a:lstStyle/>
        <a:p>
          <a:endParaRPr lang="en-US"/>
        </a:p>
      </dgm:t>
    </dgm:pt>
    <dgm:pt modelId="{A0BBD0B7-1ECA-4411-A464-AC920B6E9DB9}" type="pres">
      <dgm:prSet presAssocID="{ECB4FB69-F7A7-43E9-84D7-A3F97D8E37D6}" presName="connectorText" presStyleLbl="sibTrans2D1" presStyleIdx="0" presStyleCnt="5"/>
      <dgm:spPr/>
      <dgm:t>
        <a:bodyPr/>
        <a:lstStyle/>
        <a:p>
          <a:endParaRPr lang="en-US"/>
        </a:p>
      </dgm:t>
    </dgm:pt>
    <dgm:pt modelId="{02BCE20F-134C-46A6-88E1-09D93A4853C6}" type="pres">
      <dgm:prSet presAssocID="{013C0335-6FC1-4F2A-AA8B-6FEF3F347830}" presName="node" presStyleLbl="node1" presStyleIdx="1" presStyleCnt="6" custScaleY="84616" custLinFactNeighborY="-65408">
        <dgm:presLayoutVars>
          <dgm:bulletEnabled val="1"/>
        </dgm:presLayoutVars>
      </dgm:prSet>
      <dgm:spPr>
        <a:prstGeom prst="roundRect">
          <a:avLst/>
        </a:prstGeom>
      </dgm:spPr>
      <dgm:t>
        <a:bodyPr/>
        <a:lstStyle/>
        <a:p>
          <a:endParaRPr lang="en-US"/>
        </a:p>
      </dgm:t>
    </dgm:pt>
    <dgm:pt modelId="{1F3E96C9-5F20-4B4F-95CB-E9FE678E173A}" type="pres">
      <dgm:prSet presAssocID="{25DB348A-EE2F-48AC-BA93-AA934A8D0B79}" presName="sibTrans" presStyleLbl="sibTrans2D1" presStyleIdx="1" presStyleCnt="5"/>
      <dgm:spPr/>
      <dgm:t>
        <a:bodyPr/>
        <a:lstStyle/>
        <a:p>
          <a:endParaRPr lang="en-US"/>
        </a:p>
      </dgm:t>
    </dgm:pt>
    <dgm:pt modelId="{75CCB52E-241A-477E-9525-E97EF729E670}" type="pres">
      <dgm:prSet presAssocID="{25DB348A-EE2F-48AC-BA93-AA934A8D0B79}" presName="connectorText" presStyleLbl="sibTrans2D1" presStyleIdx="1" presStyleCnt="5"/>
      <dgm:spPr/>
      <dgm:t>
        <a:bodyPr/>
        <a:lstStyle/>
        <a:p>
          <a:endParaRPr lang="en-US"/>
        </a:p>
      </dgm:t>
    </dgm:pt>
    <dgm:pt modelId="{86E690E8-C1E2-4111-98AA-E4CA4D97BF2A}" type="pres">
      <dgm:prSet presAssocID="{732033EE-33D1-4D30-A0BC-C0C341F9648B}" presName="node" presStyleLbl="node1" presStyleIdx="2" presStyleCnt="6" custScaleY="84616" custLinFactNeighborY="-65408">
        <dgm:presLayoutVars>
          <dgm:bulletEnabled val="1"/>
        </dgm:presLayoutVars>
      </dgm:prSet>
      <dgm:spPr>
        <a:prstGeom prst="roundRect">
          <a:avLst/>
        </a:prstGeom>
      </dgm:spPr>
      <dgm:t>
        <a:bodyPr/>
        <a:lstStyle/>
        <a:p>
          <a:endParaRPr lang="en-US"/>
        </a:p>
      </dgm:t>
    </dgm:pt>
    <dgm:pt modelId="{23BE94C7-7A37-47A2-BB47-2315876761BE}" type="pres">
      <dgm:prSet presAssocID="{1E9CEE18-C8B9-4D4C-B2B9-C46A5461D292}" presName="sibTrans" presStyleLbl="sibTrans2D1" presStyleIdx="2" presStyleCnt="5" custScaleX="65602" custLinFactNeighborX="-1133" custLinFactNeighborY="69450"/>
      <dgm:spPr/>
      <dgm:t>
        <a:bodyPr/>
        <a:lstStyle/>
        <a:p>
          <a:endParaRPr lang="en-US"/>
        </a:p>
      </dgm:t>
    </dgm:pt>
    <dgm:pt modelId="{82FC58EE-E665-4107-8B74-75D0447F219E}" type="pres">
      <dgm:prSet presAssocID="{1E9CEE18-C8B9-4D4C-B2B9-C46A5461D292}" presName="connectorText" presStyleLbl="sibTrans2D1" presStyleIdx="2" presStyleCnt="5"/>
      <dgm:spPr/>
      <dgm:t>
        <a:bodyPr/>
        <a:lstStyle/>
        <a:p>
          <a:endParaRPr lang="en-US"/>
        </a:p>
      </dgm:t>
    </dgm:pt>
    <dgm:pt modelId="{BFFF8B71-F167-48FA-88C3-8400BBE9E1F7}" type="pres">
      <dgm:prSet presAssocID="{B4F6F90E-034E-4F6B-A2F8-6FC757CC9204}" presName="node" presStyleLbl="node1" presStyleIdx="3" presStyleCnt="6" custScaleY="84616" custLinFactNeighborY="-19856">
        <dgm:presLayoutVars>
          <dgm:bulletEnabled val="1"/>
        </dgm:presLayoutVars>
      </dgm:prSet>
      <dgm:spPr>
        <a:prstGeom prst="roundRect">
          <a:avLst/>
        </a:prstGeom>
      </dgm:spPr>
      <dgm:t>
        <a:bodyPr/>
        <a:lstStyle/>
        <a:p>
          <a:endParaRPr lang="en-US"/>
        </a:p>
      </dgm:t>
    </dgm:pt>
    <dgm:pt modelId="{EF5C697A-6190-4869-A047-B67B47451739}" type="pres">
      <dgm:prSet presAssocID="{203B9B2A-9DC0-4D30-A335-954748510B20}" presName="sibTrans" presStyleLbl="sibTrans2D1" presStyleIdx="3" presStyleCnt="5"/>
      <dgm:spPr/>
      <dgm:t>
        <a:bodyPr/>
        <a:lstStyle/>
        <a:p>
          <a:endParaRPr lang="en-US"/>
        </a:p>
      </dgm:t>
    </dgm:pt>
    <dgm:pt modelId="{8E37B477-9794-41C3-BB4B-F2E9E1FB6BF0}" type="pres">
      <dgm:prSet presAssocID="{203B9B2A-9DC0-4D30-A335-954748510B20}" presName="connectorText" presStyleLbl="sibTrans2D1" presStyleIdx="3" presStyleCnt="5"/>
      <dgm:spPr/>
      <dgm:t>
        <a:bodyPr/>
        <a:lstStyle/>
        <a:p>
          <a:endParaRPr lang="en-US"/>
        </a:p>
      </dgm:t>
    </dgm:pt>
    <dgm:pt modelId="{9ABE4405-E4C3-47DE-9738-1BAE843E1D49}" type="pres">
      <dgm:prSet presAssocID="{6540CD72-EBDA-40DD-9495-CB3FCE168D17}" presName="node" presStyleLbl="node1" presStyleIdx="4" presStyleCnt="6" custScaleY="84616" custLinFactNeighborY="-19856">
        <dgm:presLayoutVars>
          <dgm:bulletEnabled val="1"/>
        </dgm:presLayoutVars>
      </dgm:prSet>
      <dgm:spPr>
        <a:prstGeom prst="roundRect">
          <a:avLst/>
        </a:prstGeom>
      </dgm:spPr>
      <dgm:t>
        <a:bodyPr/>
        <a:lstStyle/>
        <a:p>
          <a:endParaRPr lang="en-US"/>
        </a:p>
      </dgm:t>
    </dgm:pt>
    <dgm:pt modelId="{C7998E12-A781-4EAA-9451-DA5812D4B786}" type="pres">
      <dgm:prSet presAssocID="{2E02591D-31AB-4125-BA50-C2ECFC0C8ADF}" presName="sibTrans" presStyleLbl="sibTrans2D1" presStyleIdx="4" presStyleCnt="5"/>
      <dgm:spPr/>
      <dgm:t>
        <a:bodyPr/>
        <a:lstStyle/>
        <a:p>
          <a:endParaRPr lang="en-US"/>
        </a:p>
      </dgm:t>
    </dgm:pt>
    <dgm:pt modelId="{6F44EDE0-7B9C-43B7-A920-75B5A3A62E74}" type="pres">
      <dgm:prSet presAssocID="{2E02591D-31AB-4125-BA50-C2ECFC0C8ADF}" presName="connectorText" presStyleLbl="sibTrans2D1" presStyleIdx="4" presStyleCnt="5"/>
      <dgm:spPr/>
      <dgm:t>
        <a:bodyPr/>
        <a:lstStyle/>
        <a:p>
          <a:endParaRPr lang="en-US"/>
        </a:p>
      </dgm:t>
    </dgm:pt>
    <dgm:pt modelId="{40B72260-39FC-4AD9-AFAF-7FF41D7B9013}" type="pres">
      <dgm:prSet presAssocID="{1A64EC2F-0964-4907-84A1-44DE705FD63E}" presName="node" presStyleLbl="node1" presStyleIdx="5" presStyleCnt="6" custScaleY="84616" custLinFactNeighborY="-19856">
        <dgm:presLayoutVars>
          <dgm:bulletEnabled val="1"/>
        </dgm:presLayoutVars>
      </dgm:prSet>
      <dgm:spPr>
        <a:prstGeom prst="roundRect">
          <a:avLst/>
        </a:prstGeom>
      </dgm:spPr>
      <dgm:t>
        <a:bodyPr/>
        <a:lstStyle/>
        <a:p>
          <a:endParaRPr lang="en-US"/>
        </a:p>
      </dgm:t>
    </dgm:pt>
  </dgm:ptLst>
  <dgm:cxnLst>
    <dgm:cxn modelId="{5919AC8C-B4C3-4E47-9690-5B2CF7147B70}" type="presOf" srcId="{6C3E5B4D-7E3A-4FAB-A028-625F4423F857}" destId="{2931470F-99F8-45F1-B734-67F6D7AE21BF}" srcOrd="0" destOrd="0" presId="urn:microsoft.com/office/officeart/2005/8/layout/process5"/>
    <dgm:cxn modelId="{D05DE724-EBA8-4565-B0D5-730EBE611B28}" type="presOf" srcId="{1E9CEE18-C8B9-4D4C-B2B9-C46A5461D292}" destId="{82FC58EE-E665-4107-8B74-75D0447F219E}" srcOrd="1" destOrd="0" presId="urn:microsoft.com/office/officeart/2005/8/layout/process5"/>
    <dgm:cxn modelId="{564AD1D6-239D-4A1A-9321-512A6271A1D8}" srcId="{6C3E5B4D-7E3A-4FAB-A028-625F4423F857}" destId="{6540CD72-EBDA-40DD-9495-CB3FCE168D17}" srcOrd="4" destOrd="0" parTransId="{6C9B4FEF-87A2-428C-8E81-E1D6512F4813}" sibTransId="{2E02591D-31AB-4125-BA50-C2ECFC0C8ADF}"/>
    <dgm:cxn modelId="{F6669EFD-DC10-4BBB-B0ED-1396ED5E45CE}" type="presOf" srcId="{1E9CEE18-C8B9-4D4C-B2B9-C46A5461D292}" destId="{23BE94C7-7A37-47A2-BB47-2315876761BE}" srcOrd="0" destOrd="0" presId="urn:microsoft.com/office/officeart/2005/8/layout/process5"/>
    <dgm:cxn modelId="{37574E03-877B-4DB5-953C-CDF8FDD5ACA5}" type="presOf" srcId="{6540CD72-EBDA-40DD-9495-CB3FCE168D17}" destId="{9ABE4405-E4C3-47DE-9738-1BAE843E1D49}" srcOrd="0" destOrd="0" presId="urn:microsoft.com/office/officeart/2005/8/layout/process5"/>
    <dgm:cxn modelId="{72B484D4-3771-454F-ABB9-B6F7BFDD5475}" srcId="{6C3E5B4D-7E3A-4FAB-A028-625F4423F857}" destId="{1A64EC2F-0964-4907-84A1-44DE705FD63E}" srcOrd="5" destOrd="0" parTransId="{E8F61FE7-2412-4CB2-929F-7A1C4D58B6D1}" sibTransId="{1DD53B7E-C23F-4614-9E0C-3DC98276C2E3}"/>
    <dgm:cxn modelId="{0BA6EA7B-0006-4BBE-A758-C008735B3CD2}" type="presOf" srcId="{732033EE-33D1-4D30-A0BC-C0C341F9648B}" destId="{86E690E8-C1E2-4111-98AA-E4CA4D97BF2A}" srcOrd="0" destOrd="0" presId="urn:microsoft.com/office/officeart/2005/8/layout/process5"/>
    <dgm:cxn modelId="{01EF73C9-D72A-49BB-9762-E7FFFC8A9685}" type="presOf" srcId="{077390B3-1B0D-46F4-8253-2B6B00A94C44}" destId="{61AF0E06-4BFF-4F76-88DF-2DEADD5F49BD}" srcOrd="0" destOrd="0" presId="urn:microsoft.com/office/officeart/2005/8/layout/process5"/>
    <dgm:cxn modelId="{53911F4D-456A-4087-AB1C-4693ED7D36B2}" type="presOf" srcId="{203B9B2A-9DC0-4D30-A335-954748510B20}" destId="{8E37B477-9794-41C3-BB4B-F2E9E1FB6BF0}" srcOrd="1" destOrd="0" presId="urn:microsoft.com/office/officeart/2005/8/layout/process5"/>
    <dgm:cxn modelId="{211CBFFA-D5DB-40AA-98EB-5168ABCABBFF}" type="presOf" srcId="{ECB4FB69-F7A7-43E9-84D7-A3F97D8E37D6}" destId="{A0BBD0B7-1ECA-4411-A464-AC920B6E9DB9}" srcOrd="1" destOrd="0" presId="urn:microsoft.com/office/officeart/2005/8/layout/process5"/>
    <dgm:cxn modelId="{F782C615-A250-439D-BE8A-FA4554136D09}" type="presOf" srcId="{2E02591D-31AB-4125-BA50-C2ECFC0C8ADF}" destId="{C7998E12-A781-4EAA-9451-DA5812D4B786}" srcOrd="0" destOrd="0" presId="urn:microsoft.com/office/officeart/2005/8/layout/process5"/>
    <dgm:cxn modelId="{2B83408A-9A16-489B-B224-539DCCAF5CD7}" srcId="{6C3E5B4D-7E3A-4FAB-A028-625F4423F857}" destId="{013C0335-6FC1-4F2A-AA8B-6FEF3F347830}" srcOrd="1" destOrd="0" parTransId="{9F710AE7-A534-4505-B199-DC05D21DC368}" sibTransId="{25DB348A-EE2F-48AC-BA93-AA934A8D0B79}"/>
    <dgm:cxn modelId="{6FDB3509-2578-48CD-863F-B6F21DB6FCDD}" srcId="{6C3E5B4D-7E3A-4FAB-A028-625F4423F857}" destId="{077390B3-1B0D-46F4-8253-2B6B00A94C44}" srcOrd="0" destOrd="0" parTransId="{F2AD37E5-747E-4429-9250-5E99EF066C13}" sibTransId="{ECB4FB69-F7A7-43E9-84D7-A3F97D8E37D6}"/>
    <dgm:cxn modelId="{728A7DF5-DBCE-4462-9FB4-020F7F595F7F}" type="presOf" srcId="{1A64EC2F-0964-4907-84A1-44DE705FD63E}" destId="{40B72260-39FC-4AD9-AFAF-7FF41D7B9013}" srcOrd="0" destOrd="0" presId="urn:microsoft.com/office/officeart/2005/8/layout/process5"/>
    <dgm:cxn modelId="{9B096CC3-1921-4178-8E78-5AB18B601B9F}" type="presOf" srcId="{B4F6F90E-034E-4F6B-A2F8-6FC757CC9204}" destId="{BFFF8B71-F167-48FA-88C3-8400BBE9E1F7}" srcOrd="0" destOrd="0" presId="urn:microsoft.com/office/officeart/2005/8/layout/process5"/>
    <dgm:cxn modelId="{872D81C0-ACD0-494A-9C32-D3BF92862037}" type="presOf" srcId="{203B9B2A-9DC0-4D30-A335-954748510B20}" destId="{EF5C697A-6190-4869-A047-B67B47451739}" srcOrd="0" destOrd="0" presId="urn:microsoft.com/office/officeart/2005/8/layout/process5"/>
    <dgm:cxn modelId="{7C9DD47F-7698-4BF9-907D-9AA5FB447052}" srcId="{6C3E5B4D-7E3A-4FAB-A028-625F4423F857}" destId="{732033EE-33D1-4D30-A0BC-C0C341F9648B}" srcOrd="2" destOrd="0" parTransId="{546006D8-E6FC-4CFF-9EB0-E4D6E8A525C5}" sibTransId="{1E9CEE18-C8B9-4D4C-B2B9-C46A5461D292}"/>
    <dgm:cxn modelId="{B21F1220-486C-40DF-B58B-DB5F73286937}" type="presOf" srcId="{25DB348A-EE2F-48AC-BA93-AA934A8D0B79}" destId="{1F3E96C9-5F20-4B4F-95CB-E9FE678E173A}" srcOrd="0" destOrd="0" presId="urn:microsoft.com/office/officeart/2005/8/layout/process5"/>
    <dgm:cxn modelId="{153323EC-1DA7-4580-BB87-FE3D0D568706}" type="presOf" srcId="{25DB348A-EE2F-48AC-BA93-AA934A8D0B79}" destId="{75CCB52E-241A-477E-9525-E97EF729E670}" srcOrd="1" destOrd="0" presId="urn:microsoft.com/office/officeart/2005/8/layout/process5"/>
    <dgm:cxn modelId="{6CF34FA9-4385-474B-817F-F3AA9B42DA4B}" type="presOf" srcId="{2E02591D-31AB-4125-BA50-C2ECFC0C8ADF}" destId="{6F44EDE0-7B9C-43B7-A920-75B5A3A62E74}" srcOrd="1" destOrd="0" presId="urn:microsoft.com/office/officeart/2005/8/layout/process5"/>
    <dgm:cxn modelId="{E14E6D40-9FA5-486D-8100-00A97A1DB2ED}" type="presOf" srcId="{ECB4FB69-F7A7-43E9-84D7-A3F97D8E37D6}" destId="{5D1953A9-7061-491B-817B-74EF6D044ABC}" srcOrd="0" destOrd="0" presId="urn:microsoft.com/office/officeart/2005/8/layout/process5"/>
    <dgm:cxn modelId="{C15B3F0A-08DD-4783-81A6-61D503869E3E}" srcId="{6C3E5B4D-7E3A-4FAB-A028-625F4423F857}" destId="{B4F6F90E-034E-4F6B-A2F8-6FC757CC9204}" srcOrd="3" destOrd="0" parTransId="{15C612BB-62AE-4F51-A609-592D9D9CE186}" sibTransId="{203B9B2A-9DC0-4D30-A335-954748510B20}"/>
    <dgm:cxn modelId="{49FF9F87-82BE-4619-B2C5-64DCE78E65AB}" type="presOf" srcId="{013C0335-6FC1-4F2A-AA8B-6FEF3F347830}" destId="{02BCE20F-134C-46A6-88E1-09D93A4853C6}" srcOrd="0" destOrd="0" presId="urn:microsoft.com/office/officeart/2005/8/layout/process5"/>
    <dgm:cxn modelId="{B66CEA95-7CE2-4622-B1BA-118352CE981E}" type="presParOf" srcId="{2931470F-99F8-45F1-B734-67F6D7AE21BF}" destId="{61AF0E06-4BFF-4F76-88DF-2DEADD5F49BD}" srcOrd="0" destOrd="0" presId="urn:microsoft.com/office/officeart/2005/8/layout/process5"/>
    <dgm:cxn modelId="{CD5B9421-C86B-4358-9ACF-0CE6851A872A}" type="presParOf" srcId="{2931470F-99F8-45F1-B734-67F6D7AE21BF}" destId="{5D1953A9-7061-491B-817B-74EF6D044ABC}" srcOrd="1" destOrd="0" presId="urn:microsoft.com/office/officeart/2005/8/layout/process5"/>
    <dgm:cxn modelId="{9A75984C-C460-4384-BF0B-2EB83A1E095E}" type="presParOf" srcId="{5D1953A9-7061-491B-817B-74EF6D044ABC}" destId="{A0BBD0B7-1ECA-4411-A464-AC920B6E9DB9}" srcOrd="0" destOrd="0" presId="urn:microsoft.com/office/officeart/2005/8/layout/process5"/>
    <dgm:cxn modelId="{246E3D7E-E011-4FFF-85DD-22E19AF21162}" type="presParOf" srcId="{2931470F-99F8-45F1-B734-67F6D7AE21BF}" destId="{02BCE20F-134C-46A6-88E1-09D93A4853C6}" srcOrd="2" destOrd="0" presId="urn:microsoft.com/office/officeart/2005/8/layout/process5"/>
    <dgm:cxn modelId="{D1083400-0B9D-45F7-B397-EB479A586C8F}" type="presParOf" srcId="{2931470F-99F8-45F1-B734-67F6D7AE21BF}" destId="{1F3E96C9-5F20-4B4F-95CB-E9FE678E173A}" srcOrd="3" destOrd="0" presId="urn:microsoft.com/office/officeart/2005/8/layout/process5"/>
    <dgm:cxn modelId="{A67634BB-46C2-4C6F-A55D-AC09371AB227}" type="presParOf" srcId="{1F3E96C9-5F20-4B4F-95CB-E9FE678E173A}" destId="{75CCB52E-241A-477E-9525-E97EF729E670}" srcOrd="0" destOrd="0" presId="urn:microsoft.com/office/officeart/2005/8/layout/process5"/>
    <dgm:cxn modelId="{C21F8616-2B3F-4E8C-9ED4-AE2698398D9F}" type="presParOf" srcId="{2931470F-99F8-45F1-B734-67F6D7AE21BF}" destId="{86E690E8-C1E2-4111-98AA-E4CA4D97BF2A}" srcOrd="4" destOrd="0" presId="urn:microsoft.com/office/officeart/2005/8/layout/process5"/>
    <dgm:cxn modelId="{AE674DD4-57F5-4805-A43A-F53A8CF79579}" type="presParOf" srcId="{2931470F-99F8-45F1-B734-67F6D7AE21BF}" destId="{23BE94C7-7A37-47A2-BB47-2315876761BE}" srcOrd="5" destOrd="0" presId="urn:microsoft.com/office/officeart/2005/8/layout/process5"/>
    <dgm:cxn modelId="{C18CF55D-DFB3-46E1-93E1-CD7D581B414D}" type="presParOf" srcId="{23BE94C7-7A37-47A2-BB47-2315876761BE}" destId="{82FC58EE-E665-4107-8B74-75D0447F219E}" srcOrd="0" destOrd="0" presId="urn:microsoft.com/office/officeart/2005/8/layout/process5"/>
    <dgm:cxn modelId="{7902BEBC-7FD6-48B3-882A-6B54D458BB0B}" type="presParOf" srcId="{2931470F-99F8-45F1-B734-67F6D7AE21BF}" destId="{BFFF8B71-F167-48FA-88C3-8400BBE9E1F7}" srcOrd="6" destOrd="0" presId="urn:microsoft.com/office/officeart/2005/8/layout/process5"/>
    <dgm:cxn modelId="{0B1812E2-8E77-41C7-9CB4-6968EE589F79}" type="presParOf" srcId="{2931470F-99F8-45F1-B734-67F6D7AE21BF}" destId="{EF5C697A-6190-4869-A047-B67B47451739}" srcOrd="7" destOrd="0" presId="urn:microsoft.com/office/officeart/2005/8/layout/process5"/>
    <dgm:cxn modelId="{4B350EDE-8185-4057-9551-6B82F84A4E81}" type="presParOf" srcId="{EF5C697A-6190-4869-A047-B67B47451739}" destId="{8E37B477-9794-41C3-BB4B-F2E9E1FB6BF0}" srcOrd="0" destOrd="0" presId="urn:microsoft.com/office/officeart/2005/8/layout/process5"/>
    <dgm:cxn modelId="{8945DEED-3966-44A4-9904-883723A65CC6}" type="presParOf" srcId="{2931470F-99F8-45F1-B734-67F6D7AE21BF}" destId="{9ABE4405-E4C3-47DE-9738-1BAE843E1D49}" srcOrd="8" destOrd="0" presId="urn:microsoft.com/office/officeart/2005/8/layout/process5"/>
    <dgm:cxn modelId="{7DE5DD56-8312-48E1-9655-4E6FC5D3BA67}" type="presParOf" srcId="{2931470F-99F8-45F1-B734-67F6D7AE21BF}" destId="{C7998E12-A781-4EAA-9451-DA5812D4B786}" srcOrd="9" destOrd="0" presId="urn:microsoft.com/office/officeart/2005/8/layout/process5"/>
    <dgm:cxn modelId="{058D8E95-1056-467A-842C-56757A41395E}" type="presParOf" srcId="{C7998E12-A781-4EAA-9451-DA5812D4B786}" destId="{6F44EDE0-7B9C-43B7-A920-75B5A3A62E74}" srcOrd="0" destOrd="0" presId="urn:microsoft.com/office/officeart/2005/8/layout/process5"/>
    <dgm:cxn modelId="{8FE4E649-4CFD-4208-BDCE-0ACFAF577AC5}" type="presParOf" srcId="{2931470F-99F8-45F1-B734-67F6D7AE21BF}" destId="{40B72260-39FC-4AD9-AFAF-7FF41D7B9013}"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083EC9-5C2C-4E15-AA06-C2BD3F529D0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D09442FB-5B06-4F5F-9E2F-FE51A5CEBD6D}">
      <dgm:prSet custT="1"/>
      <dgm:spPr/>
      <dgm:t>
        <a:bodyPr/>
        <a:lstStyle/>
        <a:p>
          <a:pPr rtl="0"/>
          <a:r>
            <a:rPr lang="en-US" sz="2000" b="1" dirty="0" smtClean="0">
              <a:solidFill>
                <a:srgbClr val="FF0000"/>
              </a:solidFill>
            </a:rPr>
            <a:t>IPACIN</a:t>
          </a:r>
          <a:endParaRPr lang="en-US" sz="2000" b="1" dirty="0">
            <a:solidFill>
              <a:srgbClr val="FF0000"/>
            </a:solidFill>
          </a:endParaRPr>
        </a:p>
      </dgm:t>
    </dgm:pt>
    <dgm:pt modelId="{BC1ABCD9-DCC3-4EEF-84A4-EA22E44F84A6}" type="parTrans" cxnId="{B986E778-3D98-4290-B79C-17522EF0256C}">
      <dgm:prSet/>
      <dgm:spPr/>
      <dgm:t>
        <a:bodyPr/>
        <a:lstStyle/>
        <a:p>
          <a:endParaRPr lang="en-US"/>
        </a:p>
      </dgm:t>
    </dgm:pt>
    <dgm:pt modelId="{CD94519E-D69E-42D3-B969-AD5932C46ED9}" type="sibTrans" cxnId="{B986E778-3D98-4290-B79C-17522EF0256C}">
      <dgm:prSet/>
      <dgm:spPr/>
      <dgm:t>
        <a:bodyPr/>
        <a:lstStyle/>
        <a:p>
          <a:endParaRPr lang="en-US"/>
        </a:p>
      </dgm:t>
    </dgm:pt>
    <dgm:pt modelId="{86AFB296-08F6-431C-A529-535AA03916FA}">
      <dgm:prSet custT="1"/>
      <dgm:spPr/>
      <dgm:t>
        <a:bodyPr/>
        <a:lstStyle/>
        <a:p>
          <a:pPr rtl="0"/>
          <a:r>
            <a:rPr lang="en-US" sz="2000" b="1" dirty="0" smtClean="0">
              <a:solidFill>
                <a:srgbClr val="FF0000"/>
              </a:solidFill>
            </a:rPr>
            <a:t>Lockbox</a:t>
          </a:r>
          <a:endParaRPr lang="en-US" sz="2000" b="1" dirty="0">
            <a:solidFill>
              <a:srgbClr val="FF0000"/>
            </a:solidFill>
          </a:endParaRPr>
        </a:p>
      </dgm:t>
    </dgm:pt>
    <dgm:pt modelId="{DA35295F-D189-47C4-A5DE-753DDADA9483}" type="parTrans" cxnId="{92192D78-5C62-424A-9B97-6662DD85EB49}">
      <dgm:prSet/>
      <dgm:spPr/>
      <dgm:t>
        <a:bodyPr/>
        <a:lstStyle/>
        <a:p>
          <a:endParaRPr lang="en-US"/>
        </a:p>
      </dgm:t>
    </dgm:pt>
    <dgm:pt modelId="{E9E16153-621D-4B17-9301-BDFEEEFF4ED5}" type="sibTrans" cxnId="{92192D78-5C62-424A-9B97-6662DD85EB49}">
      <dgm:prSet/>
      <dgm:spPr/>
      <dgm:t>
        <a:bodyPr/>
        <a:lstStyle/>
        <a:p>
          <a:endParaRPr lang="en-US"/>
        </a:p>
      </dgm:t>
    </dgm:pt>
    <dgm:pt modelId="{C8F974EF-5F3C-4FF1-B449-EB8E47CE01F4}">
      <dgm:prSet custT="1"/>
      <dgm:spPr/>
      <dgm:t>
        <a:bodyPr/>
        <a:lstStyle/>
        <a:p>
          <a:pPr rtl="0"/>
          <a:r>
            <a:rPr lang="en-US" sz="2000" b="1" dirty="0" smtClean="0">
              <a:solidFill>
                <a:srgbClr val="FF0000"/>
              </a:solidFill>
            </a:rPr>
            <a:t>Pay.gov via CIR</a:t>
          </a:r>
          <a:endParaRPr lang="en-US" sz="2000" b="1" dirty="0">
            <a:solidFill>
              <a:srgbClr val="FF0000"/>
            </a:solidFill>
          </a:endParaRPr>
        </a:p>
      </dgm:t>
    </dgm:pt>
    <dgm:pt modelId="{19BE2149-DC2F-4DFF-8138-5883FD72DBE8}" type="parTrans" cxnId="{2948910C-3B1E-4436-8132-0BF44753230F}">
      <dgm:prSet/>
      <dgm:spPr/>
      <dgm:t>
        <a:bodyPr/>
        <a:lstStyle/>
        <a:p>
          <a:endParaRPr lang="en-US"/>
        </a:p>
      </dgm:t>
    </dgm:pt>
    <dgm:pt modelId="{24879304-C6E6-4E86-A408-D35449BDF8E0}" type="sibTrans" cxnId="{2948910C-3B1E-4436-8132-0BF44753230F}">
      <dgm:prSet/>
      <dgm:spPr/>
      <dgm:t>
        <a:bodyPr/>
        <a:lstStyle/>
        <a:p>
          <a:endParaRPr lang="en-US"/>
        </a:p>
      </dgm:t>
    </dgm:pt>
    <dgm:pt modelId="{B48236F4-7FF6-4902-A4FE-B1A764CBD097}" type="pres">
      <dgm:prSet presAssocID="{0A083EC9-5C2C-4E15-AA06-C2BD3F529D04}" presName="Name0" presStyleCnt="0">
        <dgm:presLayoutVars>
          <dgm:dir/>
        </dgm:presLayoutVars>
      </dgm:prSet>
      <dgm:spPr/>
      <dgm:t>
        <a:bodyPr/>
        <a:lstStyle/>
        <a:p>
          <a:endParaRPr lang="en-US"/>
        </a:p>
      </dgm:t>
    </dgm:pt>
    <dgm:pt modelId="{88995A40-6F16-4F4B-A14B-C744AB62B17C}" type="pres">
      <dgm:prSet presAssocID="{86AFB296-08F6-431C-A529-535AA03916FA}" presName="noChildren" presStyleCnt="0"/>
      <dgm:spPr/>
    </dgm:pt>
    <dgm:pt modelId="{032CA089-3343-498B-94D9-DC8E83BC0B33}" type="pres">
      <dgm:prSet presAssocID="{86AFB296-08F6-431C-A529-535AA03916FA}" presName="gap" presStyleCnt="0"/>
      <dgm:spPr/>
    </dgm:pt>
    <dgm:pt modelId="{11DFF110-972B-4A49-B73F-803A06B3FC19}" type="pres">
      <dgm:prSet presAssocID="{86AFB296-08F6-431C-A529-535AA03916FA}" presName="medCircle2" presStyleLbl="vennNode1" presStyleIdx="0" presStyleCnt="3"/>
      <dgm:spPr/>
    </dgm:pt>
    <dgm:pt modelId="{17AFB0DE-C7F8-4809-BA70-69E703ACADC4}" type="pres">
      <dgm:prSet presAssocID="{86AFB296-08F6-431C-A529-535AA03916FA}" presName="txLvlOnly1" presStyleLbl="revTx" presStyleIdx="0" presStyleCnt="3"/>
      <dgm:spPr/>
      <dgm:t>
        <a:bodyPr/>
        <a:lstStyle/>
        <a:p>
          <a:endParaRPr lang="en-US"/>
        </a:p>
      </dgm:t>
    </dgm:pt>
    <dgm:pt modelId="{0123C8D5-6FC8-41A6-868E-3CDE6E703696}" type="pres">
      <dgm:prSet presAssocID="{C8F974EF-5F3C-4FF1-B449-EB8E47CE01F4}" presName="noChildren" presStyleCnt="0"/>
      <dgm:spPr/>
    </dgm:pt>
    <dgm:pt modelId="{6C7D0535-C474-40EE-86DC-2D2F906A59A3}" type="pres">
      <dgm:prSet presAssocID="{C8F974EF-5F3C-4FF1-B449-EB8E47CE01F4}" presName="gap" presStyleCnt="0"/>
      <dgm:spPr/>
    </dgm:pt>
    <dgm:pt modelId="{428CB646-78CD-4295-AEE4-0C9CE60B6172}" type="pres">
      <dgm:prSet presAssocID="{C8F974EF-5F3C-4FF1-B449-EB8E47CE01F4}" presName="medCircle2" presStyleLbl="vennNode1" presStyleIdx="1" presStyleCnt="3"/>
      <dgm:spPr/>
    </dgm:pt>
    <dgm:pt modelId="{DA063726-594C-40D1-ADC2-A9DC8AD85CB2}" type="pres">
      <dgm:prSet presAssocID="{C8F974EF-5F3C-4FF1-B449-EB8E47CE01F4}" presName="txLvlOnly1" presStyleLbl="revTx" presStyleIdx="1" presStyleCnt="3"/>
      <dgm:spPr/>
      <dgm:t>
        <a:bodyPr/>
        <a:lstStyle/>
        <a:p>
          <a:endParaRPr lang="en-US"/>
        </a:p>
      </dgm:t>
    </dgm:pt>
    <dgm:pt modelId="{0AE3AA6C-CDA4-4D35-8DEA-029F37E4F5A0}" type="pres">
      <dgm:prSet presAssocID="{D09442FB-5B06-4F5F-9E2F-FE51A5CEBD6D}" presName="noChildren" presStyleCnt="0"/>
      <dgm:spPr/>
    </dgm:pt>
    <dgm:pt modelId="{1B1E1415-90E8-449A-A07B-B1F820841C35}" type="pres">
      <dgm:prSet presAssocID="{D09442FB-5B06-4F5F-9E2F-FE51A5CEBD6D}" presName="gap" presStyleCnt="0"/>
      <dgm:spPr/>
    </dgm:pt>
    <dgm:pt modelId="{FB63678F-D44A-44FE-9CD5-E1D487D85750}" type="pres">
      <dgm:prSet presAssocID="{D09442FB-5B06-4F5F-9E2F-FE51A5CEBD6D}" presName="medCircle2" presStyleLbl="vennNode1" presStyleIdx="2" presStyleCnt="3"/>
      <dgm:spPr/>
    </dgm:pt>
    <dgm:pt modelId="{178A69AA-D305-4B77-82F1-E31CAD94D569}" type="pres">
      <dgm:prSet presAssocID="{D09442FB-5B06-4F5F-9E2F-FE51A5CEBD6D}" presName="txLvlOnly1" presStyleLbl="revTx" presStyleIdx="2" presStyleCnt="3"/>
      <dgm:spPr/>
      <dgm:t>
        <a:bodyPr/>
        <a:lstStyle/>
        <a:p>
          <a:endParaRPr lang="en-US"/>
        </a:p>
      </dgm:t>
    </dgm:pt>
  </dgm:ptLst>
  <dgm:cxnLst>
    <dgm:cxn modelId="{37492257-30AD-419F-B0DA-C89508719402}" type="presOf" srcId="{86AFB296-08F6-431C-A529-535AA03916FA}" destId="{17AFB0DE-C7F8-4809-BA70-69E703ACADC4}" srcOrd="0" destOrd="0" presId="urn:microsoft.com/office/officeart/2008/layout/VerticalCircleList"/>
    <dgm:cxn modelId="{B986E778-3D98-4290-B79C-17522EF0256C}" srcId="{0A083EC9-5C2C-4E15-AA06-C2BD3F529D04}" destId="{D09442FB-5B06-4F5F-9E2F-FE51A5CEBD6D}" srcOrd="2" destOrd="0" parTransId="{BC1ABCD9-DCC3-4EEF-84A4-EA22E44F84A6}" sibTransId="{CD94519E-D69E-42D3-B969-AD5932C46ED9}"/>
    <dgm:cxn modelId="{337FF3BE-7FA5-44DA-A5C9-011357842D26}" type="presOf" srcId="{C8F974EF-5F3C-4FF1-B449-EB8E47CE01F4}" destId="{DA063726-594C-40D1-ADC2-A9DC8AD85CB2}" srcOrd="0" destOrd="0" presId="urn:microsoft.com/office/officeart/2008/layout/VerticalCircleList"/>
    <dgm:cxn modelId="{AD30F29A-C71D-4CB7-BFD4-BD2A74C691A1}" type="presOf" srcId="{0A083EC9-5C2C-4E15-AA06-C2BD3F529D04}" destId="{B48236F4-7FF6-4902-A4FE-B1A764CBD097}" srcOrd="0" destOrd="0" presId="urn:microsoft.com/office/officeart/2008/layout/VerticalCircleList"/>
    <dgm:cxn modelId="{2948910C-3B1E-4436-8132-0BF44753230F}" srcId="{0A083EC9-5C2C-4E15-AA06-C2BD3F529D04}" destId="{C8F974EF-5F3C-4FF1-B449-EB8E47CE01F4}" srcOrd="1" destOrd="0" parTransId="{19BE2149-DC2F-4DFF-8138-5883FD72DBE8}" sibTransId="{24879304-C6E6-4E86-A408-D35449BDF8E0}"/>
    <dgm:cxn modelId="{92192D78-5C62-424A-9B97-6662DD85EB49}" srcId="{0A083EC9-5C2C-4E15-AA06-C2BD3F529D04}" destId="{86AFB296-08F6-431C-A529-535AA03916FA}" srcOrd="0" destOrd="0" parTransId="{DA35295F-D189-47C4-A5DE-753DDADA9483}" sibTransId="{E9E16153-621D-4B17-9301-BDFEEEFF4ED5}"/>
    <dgm:cxn modelId="{47990B91-012E-48D7-816A-B50A09EA7E89}" type="presOf" srcId="{D09442FB-5B06-4F5F-9E2F-FE51A5CEBD6D}" destId="{178A69AA-D305-4B77-82F1-E31CAD94D569}" srcOrd="0" destOrd="0" presId="urn:microsoft.com/office/officeart/2008/layout/VerticalCircleList"/>
    <dgm:cxn modelId="{ECEBEC5B-0828-4B10-AD0F-DCFCDA84C73F}" type="presParOf" srcId="{B48236F4-7FF6-4902-A4FE-B1A764CBD097}" destId="{88995A40-6F16-4F4B-A14B-C744AB62B17C}" srcOrd="0" destOrd="0" presId="urn:microsoft.com/office/officeart/2008/layout/VerticalCircleList"/>
    <dgm:cxn modelId="{90BD2DA9-C358-47A9-AB9E-6CEC642E17FD}" type="presParOf" srcId="{88995A40-6F16-4F4B-A14B-C744AB62B17C}" destId="{032CA089-3343-498B-94D9-DC8E83BC0B33}" srcOrd="0" destOrd="0" presId="urn:microsoft.com/office/officeart/2008/layout/VerticalCircleList"/>
    <dgm:cxn modelId="{00E6FE91-03BC-4B29-AFDB-D9603754C9C2}" type="presParOf" srcId="{88995A40-6F16-4F4B-A14B-C744AB62B17C}" destId="{11DFF110-972B-4A49-B73F-803A06B3FC19}" srcOrd="1" destOrd="0" presId="urn:microsoft.com/office/officeart/2008/layout/VerticalCircleList"/>
    <dgm:cxn modelId="{83B808D6-AA8F-48A9-93EF-C8F9F669574A}" type="presParOf" srcId="{88995A40-6F16-4F4B-A14B-C744AB62B17C}" destId="{17AFB0DE-C7F8-4809-BA70-69E703ACADC4}" srcOrd="2" destOrd="0" presId="urn:microsoft.com/office/officeart/2008/layout/VerticalCircleList"/>
    <dgm:cxn modelId="{2382C313-365F-430B-BEA2-35D64811C94E}" type="presParOf" srcId="{B48236F4-7FF6-4902-A4FE-B1A764CBD097}" destId="{0123C8D5-6FC8-41A6-868E-3CDE6E703696}" srcOrd="1" destOrd="0" presId="urn:microsoft.com/office/officeart/2008/layout/VerticalCircleList"/>
    <dgm:cxn modelId="{018B5F9F-AD6C-4EEA-9606-7F0D661E117C}" type="presParOf" srcId="{0123C8D5-6FC8-41A6-868E-3CDE6E703696}" destId="{6C7D0535-C474-40EE-86DC-2D2F906A59A3}" srcOrd="0" destOrd="0" presId="urn:microsoft.com/office/officeart/2008/layout/VerticalCircleList"/>
    <dgm:cxn modelId="{E0790FDB-0647-4246-AF64-4D3726638EFD}" type="presParOf" srcId="{0123C8D5-6FC8-41A6-868E-3CDE6E703696}" destId="{428CB646-78CD-4295-AEE4-0C9CE60B6172}" srcOrd="1" destOrd="0" presId="urn:microsoft.com/office/officeart/2008/layout/VerticalCircleList"/>
    <dgm:cxn modelId="{40987B29-181C-4CA1-8692-7EF6E96D89F6}" type="presParOf" srcId="{0123C8D5-6FC8-41A6-868E-3CDE6E703696}" destId="{DA063726-594C-40D1-ADC2-A9DC8AD85CB2}" srcOrd="2" destOrd="0" presId="urn:microsoft.com/office/officeart/2008/layout/VerticalCircleList"/>
    <dgm:cxn modelId="{F817D1C5-5037-428D-8D3A-14381D17BC92}" type="presParOf" srcId="{B48236F4-7FF6-4902-A4FE-B1A764CBD097}" destId="{0AE3AA6C-CDA4-4D35-8DEA-029F37E4F5A0}" srcOrd="2" destOrd="0" presId="urn:microsoft.com/office/officeart/2008/layout/VerticalCircleList"/>
    <dgm:cxn modelId="{5109A88E-7ACA-4E7A-B777-21A178BCF11D}" type="presParOf" srcId="{0AE3AA6C-CDA4-4D35-8DEA-029F37E4F5A0}" destId="{1B1E1415-90E8-449A-A07B-B1F820841C35}" srcOrd="0" destOrd="0" presId="urn:microsoft.com/office/officeart/2008/layout/VerticalCircleList"/>
    <dgm:cxn modelId="{70906DE8-47EF-43DD-B497-F1A47AA1464B}" type="presParOf" srcId="{0AE3AA6C-CDA4-4D35-8DEA-029F37E4F5A0}" destId="{FB63678F-D44A-44FE-9CD5-E1D487D85750}" srcOrd="1" destOrd="0" presId="urn:microsoft.com/office/officeart/2008/layout/VerticalCircleList"/>
    <dgm:cxn modelId="{2055AF48-D7F8-4737-8726-B730ED3886C4}" type="presParOf" srcId="{0AE3AA6C-CDA4-4D35-8DEA-029F37E4F5A0}" destId="{178A69AA-D305-4B77-82F1-E31CAD94D569}"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A083EC9-5C2C-4E15-AA06-C2BD3F529D0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9393B6C9-E41D-4F33-ACB4-7EF8D2CE41F9}">
      <dgm:prSet custT="1"/>
      <dgm:spPr/>
      <dgm:t>
        <a:bodyPr/>
        <a:lstStyle/>
        <a:p>
          <a:pPr rtl="0"/>
          <a:r>
            <a:rPr lang="en-US" sz="2000" b="1" dirty="0" smtClean="0">
              <a:solidFill>
                <a:srgbClr val="FF0000"/>
              </a:solidFill>
            </a:rPr>
            <a:t>Manual Entry</a:t>
          </a:r>
          <a:endParaRPr lang="en-US" sz="2000" b="1" dirty="0">
            <a:solidFill>
              <a:srgbClr val="FF0000"/>
            </a:solidFill>
          </a:endParaRPr>
        </a:p>
      </dgm:t>
    </dgm:pt>
    <dgm:pt modelId="{6A9B802B-DBCC-444C-AD61-356B03C7BE2D}" type="parTrans" cxnId="{C1C59F56-5924-4C49-A802-76C4EC15DFAF}">
      <dgm:prSet/>
      <dgm:spPr/>
      <dgm:t>
        <a:bodyPr/>
        <a:lstStyle/>
        <a:p>
          <a:endParaRPr lang="en-US"/>
        </a:p>
      </dgm:t>
    </dgm:pt>
    <dgm:pt modelId="{4D7395DB-D153-4E0F-90E0-416FACE88D81}" type="sibTrans" cxnId="{C1C59F56-5924-4C49-A802-76C4EC15DFAF}">
      <dgm:prSet/>
      <dgm:spPr/>
      <dgm:t>
        <a:bodyPr/>
        <a:lstStyle/>
        <a:p>
          <a:endParaRPr lang="en-US"/>
        </a:p>
      </dgm:t>
    </dgm:pt>
    <dgm:pt modelId="{B48236F4-7FF6-4902-A4FE-B1A764CBD097}" type="pres">
      <dgm:prSet presAssocID="{0A083EC9-5C2C-4E15-AA06-C2BD3F529D04}" presName="Name0" presStyleCnt="0">
        <dgm:presLayoutVars>
          <dgm:dir/>
        </dgm:presLayoutVars>
      </dgm:prSet>
      <dgm:spPr/>
      <dgm:t>
        <a:bodyPr/>
        <a:lstStyle/>
        <a:p>
          <a:endParaRPr lang="en-US"/>
        </a:p>
      </dgm:t>
    </dgm:pt>
    <dgm:pt modelId="{6B1724C7-2B76-4128-AC77-092FAAAAEDF5}" type="pres">
      <dgm:prSet presAssocID="{9393B6C9-E41D-4F33-ACB4-7EF8D2CE41F9}" presName="noChildren" presStyleCnt="0"/>
      <dgm:spPr/>
    </dgm:pt>
    <dgm:pt modelId="{521A5409-C237-46F3-8400-A21E177804CB}" type="pres">
      <dgm:prSet presAssocID="{9393B6C9-E41D-4F33-ACB4-7EF8D2CE41F9}" presName="gap" presStyleCnt="0"/>
      <dgm:spPr/>
    </dgm:pt>
    <dgm:pt modelId="{BE9CA848-551A-4ABE-8DB5-BBA55FC58373}" type="pres">
      <dgm:prSet presAssocID="{9393B6C9-E41D-4F33-ACB4-7EF8D2CE41F9}" presName="medCircle2" presStyleLbl="vennNode1" presStyleIdx="0" presStyleCnt="1"/>
      <dgm:spPr/>
    </dgm:pt>
    <dgm:pt modelId="{368349D9-6F91-41FD-8E65-793828505A2B}" type="pres">
      <dgm:prSet presAssocID="{9393B6C9-E41D-4F33-ACB4-7EF8D2CE41F9}" presName="txLvlOnly1" presStyleLbl="revTx" presStyleIdx="0" presStyleCnt="1"/>
      <dgm:spPr/>
      <dgm:t>
        <a:bodyPr/>
        <a:lstStyle/>
        <a:p>
          <a:endParaRPr lang="en-US"/>
        </a:p>
      </dgm:t>
    </dgm:pt>
  </dgm:ptLst>
  <dgm:cxnLst>
    <dgm:cxn modelId="{C1C59F56-5924-4C49-A802-76C4EC15DFAF}" srcId="{0A083EC9-5C2C-4E15-AA06-C2BD3F529D04}" destId="{9393B6C9-E41D-4F33-ACB4-7EF8D2CE41F9}" srcOrd="0" destOrd="0" parTransId="{6A9B802B-DBCC-444C-AD61-356B03C7BE2D}" sibTransId="{4D7395DB-D153-4E0F-90E0-416FACE88D81}"/>
    <dgm:cxn modelId="{72EB4328-EFDB-4AE3-BB72-A987319B2D77}" type="presOf" srcId="{0A083EC9-5C2C-4E15-AA06-C2BD3F529D04}" destId="{B48236F4-7FF6-4902-A4FE-B1A764CBD097}" srcOrd="0" destOrd="0" presId="urn:microsoft.com/office/officeart/2008/layout/VerticalCircleList"/>
    <dgm:cxn modelId="{637512E5-A153-4420-97EB-86D99CE34D22}" type="presOf" srcId="{9393B6C9-E41D-4F33-ACB4-7EF8D2CE41F9}" destId="{368349D9-6F91-41FD-8E65-793828505A2B}" srcOrd="0" destOrd="0" presId="urn:microsoft.com/office/officeart/2008/layout/VerticalCircleList"/>
    <dgm:cxn modelId="{F7F62418-4BCC-4D9D-AC42-2BFBD3080BDE}" type="presParOf" srcId="{B48236F4-7FF6-4902-A4FE-B1A764CBD097}" destId="{6B1724C7-2B76-4128-AC77-092FAAAAEDF5}" srcOrd="0" destOrd="0" presId="urn:microsoft.com/office/officeart/2008/layout/VerticalCircleList"/>
    <dgm:cxn modelId="{87142341-2C52-4EA3-AEE6-182BD8AA0A79}" type="presParOf" srcId="{6B1724C7-2B76-4128-AC77-092FAAAAEDF5}" destId="{521A5409-C237-46F3-8400-A21E177804CB}" srcOrd="0" destOrd="0" presId="urn:microsoft.com/office/officeart/2008/layout/VerticalCircleList"/>
    <dgm:cxn modelId="{1870E90C-0623-4E13-B961-A4AAE82FA0EA}" type="presParOf" srcId="{6B1724C7-2B76-4128-AC77-092FAAAAEDF5}" destId="{BE9CA848-551A-4ABE-8DB5-BBA55FC58373}" srcOrd="1" destOrd="0" presId="urn:microsoft.com/office/officeart/2008/layout/VerticalCircleList"/>
    <dgm:cxn modelId="{C4B1BD96-1ACB-44F9-9D29-B638D1B6DD41}" type="presParOf" srcId="{6B1724C7-2B76-4128-AC77-092FAAAAEDF5}" destId="{368349D9-6F91-41FD-8E65-793828505A2B}" srcOrd="2" destOrd="0" presId="urn:microsoft.com/office/officeart/2008/layout/Vertical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09B677-6E1F-4E2D-BA74-371AFAA51EAB}"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723C7375-9CD3-40AA-848D-5FF78F7317B0}">
      <dgm:prSet custT="1"/>
      <dgm:spPr/>
      <dgm:t>
        <a:bodyPr/>
        <a:lstStyle/>
        <a:p>
          <a:pPr rtl="0"/>
          <a:r>
            <a:rPr lang="en-US" sz="1600" dirty="0" smtClean="0"/>
            <a:t>g.  Actg Dimensions (Revenue Source Code)</a:t>
          </a:r>
          <a:endParaRPr lang="en-US" sz="1600" dirty="0"/>
        </a:p>
      </dgm:t>
    </dgm:pt>
    <dgm:pt modelId="{1411B33C-99E9-4E54-8FF3-8D36AB9EC792}" type="parTrans" cxnId="{B9023592-8463-46AA-99A7-06AB1DF48A94}">
      <dgm:prSet/>
      <dgm:spPr/>
      <dgm:t>
        <a:bodyPr/>
        <a:lstStyle/>
        <a:p>
          <a:endParaRPr lang="en-US" sz="1600"/>
        </a:p>
      </dgm:t>
    </dgm:pt>
    <dgm:pt modelId="{810684FB-4DDD-4C99-BA66-7EA4D97742A6}" type="sibTrans" cxnId="{B9023592-8463-46AA-99A7-06AB1DF48A94}">
      <dgm:prSet/>
      <dgm:spPr/>
      <dgm:t>
        <a:bodyPr/>
        <a:lstStyle/>
        <a:p>
          <a:endParaRPr lang="en-US" sz="1600"/>
        </a:p>
      </dgm:t>
    </dgm:pt>
    <dgm:pt modelId="{25355529-1BB1-4807-8E99-F2F20E8A9F02}">
      <dgm:prSet custT="1"/>
      <dgm:spPr/>
      <dgm:t>
        <a:bodyPr/>
        <a:lstStyle/>
        <a:p>
          <a:pPr rtl="0"/>
          <a:r>
            <a:rPr lang="en-US" sz="1600" dirty="0" smtClean="0"/>
            <a:t>h.  Tender Type</a:t>
          </a:r>
          <a:endParaRPr lang="en-US" sz="1600" dirty="0"/>
        </a:p>
      </dgm:t>
    </dgm:pt>
    <dgm:pt modelId="{79CD5C3D-91C8-42C6-8FF9-DD6F8CD9981E}" type="parTrans" cxnId="{AA86E64B-4BE6-44D5-96B2-16ECB84CFCD3}">
      <dgm:prSet/>
      <dgm:spPr/>
      <dgm:t>
        <a:bodyPr/>
        <a:lstStyle/>
        <a:p>
          <a:endParaRPr lang="en-US" sz="1600"/>
        </a:p>
      </dgm:t>
    </dgm:pt>
    <dgm:pt modelId="{DE441D2E-8F50-406E-9550-F05306C3B829}" type="sibTrans" cxnId="{AA86E64B-4BE6-44D5-96B2-16ECB84CFCD3}">
      <dgm:prSet/>
      <dgm:spPr/>
      <dgm:t>
        <a:bodyPr/>
        <a:lstStyle/>
        <a:p>
          <a:endParaRPr lang="en-US" sz="1600"/>
        </a:p>
      </dgm:t>
    </dgm:pt>
    <dgm:pt modelId="{478DE301-2F2E-4506-BC80-B06BD67F26CF}">
      <dgm:prSet custT="1"/>
      <dgm:spPr/>
      <dgm:t>
        <a:bodyPr/>
        <a:lstStyle/>
        <a:p>
          <a:pPr rtl="0"/>
          <a:r>
            <a:rPr lang="en-US" sz="1600" dirty="0" smtClean="0"/>
            <a:t>j.   Agreement Number/Agreement Line Number</a:t>
          </a:r>
          <a:endParaRPr lang="en-US" sz="1600" dirty="0"/>
        </a:p>
      </dgm:t>
    </dgm:pt>
    <dgm:pt modelId="{2EFCC21A-9B47-466B-A0C6-687674E18E28}" type="parTrans" cxnId="{56C4F705-08B9-4389-A64C-30FFCCAE648F}">
      <dgm:prSet/>
      <dgm:spPr/>
      <dgm:t>
        <a:bodyPr/>
        <a:lstStyle/>
        <a:p>
          <a:endParaRPr lang="en-US" sz="1600"/>
        </a:p>
      </dgm:t>
    </dgm:pt>
    <dgm:pt modelId="{DCDFE8D8-EE6A-4D78-809C-8073AF1B36D4}" type="sibTrans" cxnId="{56C4F705-08B9-4389-A64C-30FFCCAE648F}">
      <dgm:prSet/>
      <dgm:spPr/>
      <dgm:t>
        <a:bodyPr/>
        <a:lstStyle/>
        <a:p>
          <a:endParaRPr lang="en-US" sz="1600"/>
        </a:p>
      </dgm:t>
    </dgm:pt>
    <dgm:pt modelId="{8592CA73-B125-4A63-B455-275AFBB549F4}">
      <dgm:prSet custT="1"/>
      <dgm:spPr/>
      <dgm:t>
        <a:bodyPr/>
        <a:lstStyle/>
        <a:p>
          <a:pPr rtl="0"/>
          <a:r>
            <a:rPr lang="en-US" sz="1600" dirty="0" smtClean="0"/>
            <a:t>i.   Document Reference Number/Line Number  </a:t>
          </a:r>
          <a:endParaRPr lang="en-US" sz="1600" dirty="0"/>
        </a:p>
      </dgm:t>
    </dgm:pt>
    <dgm:pt modelId="{AFF825D2-D56A-49FA-8E2A-A1493D5312A3}" type="parTrans" cxnId="{0AFEAD5B-431E-4139-BBD1-A17C6A4ADC11}">
      <dgm:prSet/>
      <dgm:spPr/>
      <dgm:t>
        <a:bodyPr/>
        <a:lstStyle/>
        <a:p>
          <a:endParaRPr lang="en-US" sz="1600"/>
        </a:p>
      </dgm:t>
    </dgm:pt>
    <dgm:pt modelId="{122794C3-6838-44BB-A8F9-0E696992F211}" type="sibTrans" cxnId="{0AFEAD5B-431E-4139-BBD1-A17C6A4ADC11}">
      <dgm:prSet/>
      <dgm:spPr/>
      <dgm:t>
        <a:bodyPr/>
        <a:lstStyle/>
        <a:p>
          <a:endParaRPr lang="en-US" sz="1600"/>
        </a:p>
      </dgm:t>
    </dgm:pt>
    <dgm:pt modelId="{9C63EE2B-5D07-4FB4-B26E-E485AD48B127}">
      <dgm:prSet custT="1"/>
      <dgm:spPr/>
      <dgm:t>
        <a:bodyPr/>
        <a:lstStyle/>
        <a:p>
          <a:pPr rtl="0"/>
          <a:r>
            <a:rPr lang="en-US" sz="1600" dirty="0" smtClean="0"/>
            <a:t>k.  TROR Classification/Collection Type</a:t>
          </a:r>
          <a:endParaRPr lang="en-US" sz="1600" dirty="0"/>
        </a:p>
      </dgm:t>
    </dgm:pt>
    <dgm:pt modelId="{2FD63FAF-E349-498B-A5F9-A2EB50B497A0}" type="parTrans" cxnId="{E234BEF7-DAD9-48F9-8571-7AA9F8C4DDC5}">
      <dgm:prSet/>
      <dgm:spPr/>
      <dgm:t>
        <a:bodyPr/>
        <a:lstStyle/>
        <a:p>
          <a:endParaRPr lang="en-US" sz="1600"/>
        </a:p>
      </dgm:t>
    </dgm:pt>
    <dgm:pt modelId="{F94526C6-A356-4B1E-9616-F42458566AC5}" type="sibTrans" cxnId="{E234BEF7-DAD9-48F9-8571-7AA9F8C4DDC5}">
      <dgm:prSet/>
      <dgm:spPr/>
      <dgm:t>
        <a:bodyPr/>
        <a:lstStyle/>
        <a:p>
          <a:endParaRPr lang="en-US" sz="1600"/>
        </a:p>
      </dgm:t>
    </dgm:pt>
    <dgm:pt modelId="{115E763C-37FC-498E-A9C8-AB1D18C70ADA}">
      <dgm:prSet custT="1"/>
      <dgm:spPr/>
      <dgm:t>
        <a:bodyPr/>
        <a:lstStyle/>
        <a:p>
          <a:pPr rtl="0"/>
          <a:r>
            <a:rPr lang="en-US" sz="1600" dirty="0" smtClean="0"/>
            <a:t>l.   Cash Receipt Posting Order</a:t>
          </a:r>
          <a:endParaRPr lang="en-US" sz="1600" dirty="0"/>
        </a:p>
      </dgm:t>
    </dgm:pt>
    <dgm:pt modelId="{B52E965C-4539-44D5-BF12-C5F76A6A752A}" type="parTrans" cxnId="{AB11D2BF-04EB-4064-9ED8-42C1F1C88331}">
      <dgm:prSet/>
      <dgm:spPr/>
      <dgm:t>
        <a:bodyPr/>
        <a:lstStyle/>
        <a:p>
          <a:endParaRPr lang="en-US" sz="1600"/>
        </a:p>
      </dgm:t>
    </dgm:pt>
    <dgm:pt modelId="{97822DBF-1A60-4852-A9A4-95B9CD8F4EE0}" type="sibTrans" cxnId="{AB11D2BF-04EB-4064-9ED8-42C1F1C88331}">
      <dgm:prSet/>
      <dgm:spPr/>
      <dgm:t>
        <a:bodyPr/>
        <a:lstStyle/>
        <a:p>
          <a:endParaRPr lang="en-US" sz="1600"/>
        </a:p>
      </dgm:t>
    </dgm:pt>
    <dgm:pt modelId="{498EBC2F-AA1D-4E07-ABB6-606802841A05}" type="pres">
      <dgm:prSet presAssocID="{7309B677-6E1F-4E2D-BA74-371AFAA51EAB}" presName="Name0" presStyleCnt="0">
        <dgm:presLayoutVars>
          <dgm:dir/>
        </dgm:presLayoutVars>
      </dgm:prSet>
      <dgm:spPr/>
      <dgm:t>
        <a:bodyPr/>
        <a:lstStyle/>
        <a:p>
          <a:endParaRPr lang="en-US"/>
        </a:p>
      </dgm:t>
    </dgm:pt>
    <dgm:pt modelId="{6F502E5C-6B4F-4CA2-9AC5-EE2EC43EE9AA}" type="pres">
      <dgm:prSet presAssocID="{723C7375-9CD3-40AA-848D-5FF78F7317B0}" presName="noChildren" presStyleCnt="0"/>
      <dgm:spPr/>
    </dgm:pt>
    <dgm:pt modelId="{CB91CB01-AC2E-4B02-9678-330DCDC5201B}" type="pres">
      <dgm:prSet presAssocID="{723C7375-9CD3-40AA-848D-5FF78F7317B0}" presName="gap" presStyleCnt="0"/>
      <dgm:spPr/>
    </dgm:pt>
    <dgm:pt modelId="{16429547-B5D6-454B-884F-AFA90275DBFC}" type="pres">
      <dgm:prSet presAssocID="{723C7375-9CD3-40AA-848D-5FF78F7317B0}" presName="medCircle2" presStyleLbl="vennNode1" presStyleIdx="0" presStyleCnt="6" custLinFactNeighborX="37362"/>
      <dgm:spPr/>
    </dgm:pt>
    <dgm:pt modelId="{C1525051-0DE3-41FA-B84F-47199381E6A8}" type="pres">
      <dgm:prSet presAssocID="{723C7375-9CD3-40AA-848D-5FF78F7317B0}" presName="txLvlOnly1" presStyleLbl="revTx" presStyleIdx="0" presStyleCnt="6" custScaleX="225280" custLinFactNeighborX="66938"/>
      <dgm:spPr/>
      <dgm:t>
        <a:bodyPr/>
        <a:lstStyle/>
        <a:p>
          <a:endParaRPr lang="en-US"/>
        </a:p>
      </dgm:t>
    </dgm:pt>
    <dgm:pt modelId="{DD44F294-2C8B-4986-8298-CEBE0F36C2F7}" type="pres">
      <dgm:prSet presAssocID="{25355529-1BB1-4807-8E99-F2F20E8A9F02}" presName="noChildren" presStyleCnt="0"/>
      <dgm:spPr/>
    </dgm:pt>
    <dgm:pt modelId="{11778BFD-EFC3-41CD-9B66-AD251B1C45DD}" type="pres">
      <dgm:prSet presAssocID="{25355529-1BB1-4807-8E99-F2F20E8A9F02}" presName="gap" presStyleCnt="0"/>
      <dgm:spPr/>
    </dgm:pt>
    <dgm:pt modelId="{3F162BC6-D934-4866-B696-55DA9FB35C88}" type="pres">
      <dgm:prSet presAssocID="{25355529-1BB1-4807-8E99-F2F20E8A9F02}" presName="medCircle2" presStyleLbl="vennNode1" presStyleIdx="1" presStyleCnt="6"/>
      <dgm:spPr/>
    </dgm:pt>
    <dgm:pt modelId="{E9987D01-A46F-4825-A631-897E9D3152D4}" type="pres">
      <dgm:prSet presAssocID="{25355529-1BB1-4807-8E99-F2F20E8A9F02}" presName="txLvlOnly1" presStyleLbl="revTx" presStyleIdx="1" presStyleCnt="6" custLinFactNeighborX="-2220"/>
      <dgm:spPr/>
      <dgm:t>
        <a:bodyPr/>
        <a:lstStyle/>
        <a:p>
          <a:endParaRPr lang="en-US"/>
        </a:p>
      </dgm:t>
    </dgm:pt>
    <dgm:pt modelId="{114FEB6E-4F76-4CDD-830E-DB320281C663}" type="pres">
      <dgm:prSet presAssocID="{8592CA73-B125-4A63-B455-275AFBB549F4}" presName="noChildren" presStyleCnt="0"/>
      <dgm:spPr/>
    </dgm:pt>
    <dgm:pt modelId="{0CA7F974-2682-4213-BDAD-356FA3769798}" type="pres">
      <dgm:prSet presAssocID="{8592CA73-B125-4A63-B455-275AFBB549F4}" presName="gap" presStyleCnt="0"/>
      <dgm:spPr/>
    </dgm:pt>
    <dgm:pt modelId="{CCD29F5A-CBBE-4D2C-88E6-B4994ABC1DA2}" type="pres">
      <dgm:prSet presAssocID="{8592CA73-B125-4A63-B455-275AFBB549F4}" presName="medCircle2" presStyleLbl="vennNode1" presStyleIdx="2" presStyleCnt="6" custLinFactNeighborX="37648"/>
      <dgm:spPr/>
    </dgm:pt>
    <dgm:pt modelId="{F2ACE1AD-05F6-41DD-BCF8-8DB9F3EFA9B3}" type="pres">
      <dgm:prSet presAssocID="{8592CA73-B125-4A63-B455-275AFBB549F4}" presName="txLvlOnly1" presStyleLbl="revTx" presStyleIdx="2" presStyleCnt="6" custScaleX="226080" custLinFactNeighborX="69321"/>
      <dgm:spPr/>
      <dgm:t>
        <a:bodyPr/>
        <a:lstStyle/>
        <a:p>
          <a:endParaRPr lang="en-US"/>
        </a:p>
      </dgm:t>
    </dgm:pt>
    <dgm:pt modelId="{C3F24018-BDB0-410B-8FC6-FBE368BF663E}" type="pres">
      <dgm:prSet presAssocID="{478DE301-2F2E-4506-BC80-B06BD67F26CF}" presName="noChildren" presStyleCnt="0"/>
      <dgm:spPr/>
    </dgm:pt>
    <dgm:pt modelId="{253B1C03-6579-40AA-8770-E5818360A6E3}" type="pres">
      <dgm:prSet presAssocID="{478DE301-2F2E-4506-BC80-B06BD67F26CF}" presName="gap" presStyleCnt="0"/>
      <dgm:spPr/>
    </dgm:pt>
    <dgm:pt modelId="{83DD5FE2-B2B5-4FD7-ABDE-E66F49F31B33}" type="pres">
      <dgm:prSet presAssocID="{478DE301-2F2E-4506-BC80-B06BD67F26CF}" presName="medCircle2" presStyleLbl="vennNode1" presStyleIdx="3" presStyleCnt="6" custLinFactNeighborX="38039"/>
      <dgm:spPr/>
    </dgm:pt>
    <dgm:pt modelId="{34C94E35-FF1F-4B72-878F-2C39D9B52191}" type="pres">
      <dgm:prSet presAssocID="{478DE301-2F2E-4506-BC80-B06BD67F26CF}" presName="txLvlOnly1" presStyleLbl="revTx" presStyleIdx="3" presStyleCnt="6" custScaleX="235493" custLinFactNeighborX="73757" custLinFactNeighborY="3348"/>
      <dgm:spPr/>
      <dgm:t>
        <a:bodyPr/>
        <a:lstStyle/>
        <a:p>
          <a:endParaRPr lang="en-US"/>
        </a:p>
      </dgm:t>
    </dgm:pt>
    <dgm:pt modelId="{FDC0D909-6ADD-4E56-BCA8-33A6B4C2C56C}" type="pres">
      <dgm:prSet presAssocID="{9C63EE2B-5D07-4FB4-B26E-E485AD48B127}" presName="noChildren" presStyleCnt="0"/>
      <dgm:spPr/>
    </dgm:pt>
    <dgm:pt modelId="{1A96C8FE-0EB0-4177-909A-1A0522928E39}" type="pres">
      <dgm:prSet presAssocID="{9C63EE2B-5D07-4FB4-B26E-E485AD48B127}" presName="gap" presStyleCnt="0"/>
      <dgm:spPr/>
    </dgm:pt>
    <dgm:pt modelId="{D8371E04-E95B-461F-B8C3-1AB8F4E57446}" type="pres">
      <dgm:prSet presAssocID="{9C63EE2B-5D07-4FB4-B26E-E485AD48B127}" presName="medCircle2" presStyleLbl="vennNode1" presStyleIdx="4" presStyleCnt="6" custLinFactNeighborX="37375"/>
      <dgm:spPr/>
    </dgm:pt>
    <dgm:pt modelId="{A0973363-34DC-4F15-8A22-1A66CBAAA3F6}" type="pres">
      <dgm:prSet presAssocID="{9C63EE2B-5D07-4FB4-B26E-E485AD48B127}" presName="txLvlOnly1" presStyleLbl="revTx" presStyleIdx="4" presStyleCnt="6" custScaleX="198599" custLinFactNeighborX="54507"/>
      <dgm:spPr/>
      <dgm:t>
        <a:bodyPr/>
        <a:lstStyle/>
        <a:p>
          <a:endParaRPr lang="en-US"/>
        </a:p>
      </dgm:t>
    </dgm:pt>
    <dgm:pt modelId="{0DA9F845-AF6C-4B67-B419-A34E031004A7}" type="pres">
      <dgm:prSet presAssocID="{115E763C-37FC-498E-A9C8-AB1D18C70ADA}" presName="noChildren" presStyleCnt="0"/>
      <dgm:spPr/>
    </dgm:pt>
    <dgm:pt modelId="{36E15EE6-E523-429D-AA28-28B38FF50081}" type="pres">
      <dgm:prSet presAssocID="{115E763C-37FC-498E-A9C8-AB1D18C70ADA}" presName="gap" presStyleCnt="0"/>
      <dgm:spPr/>
    </dgm:pt>
    <dgm:pt modelId="{F937CB18-A4D5-485C-B914-04457EF1891B}" type="pres">
      <dgm:prSet presAssocID="{115E763C-37FC-498E-A9C8-AB1D18C70ADA}" presName="medCircle2" presStyleLbl="vennNode1" presStyleIdx="5" presStyleCnt="6" custLinFactNeighborX="37375"/>
      <dgm:spPr/>
    </dgm:pt>
    <dgm:pt modelId="{BE4A2C10-0382-4B7E-B766-59463AA5AF9E}" type="pres">
      <dgm:prSet presAssocID="{115E763C-37FC-498E-A9C8-AB1D18C70ADA}" presName="txLvlOnly1" presStyleLbl="revTx" presStyleIdx="5" presStyleCnt="6" custScaleX="181651" custLinFactNeighborX="46225"/>
      <dgm:spPr/>
      <dgm:t>
        <a:bodyPr/>
        <a:lstStyle/>
        <a:p>
          <a:endParaRPr lang="en-US"/>
        </a:p>
      </dgm:t>
    </dgm:pt>
  </dgm:ptLst>
  <dgm:cxnLst>
    <dgm:cxn modelId="{4E568A33-C15F-4634-B10E-26D632E38660}" type="presOf" srcId="{9C63EE2B-5D07-4FB4-B26E-E485AD48B127}" destId="{A0973363-34DC-4F15-8A22-1A66CBAAA3F6}" srcOrd="0" destOrd="0" presId="urn:microsoft.com/office/officeart/2008/layout/VerticalCircleList"/>
    <dgm:cxn modelId="{0C01DB1D-CB9E-4642-95B3-012D729914A6}" type="presOf" srcId="{723C7375-9CD3-40AA-848D-5FF78F7317B0}" destId="{C1525051-0DE3-41FA-B84F-47199381E6A8}" srcOrd="0" destOrd="0" presId="urn:microsoft.com/office/officeart/2008/layout/VerticalCircleList"/>
    <dgm:cxn modelId="{91708735-2AE2-498D-95A4-8B125E86C9DE}" type="presOf" srcId="{115E763C-37FC-498E-A9C8-AB1D18C70ADA}" destId="{BE4A2C10-0382-4B7E-B766-59463AA5AF9E}" srcOrd="0" destOrd="0" presId="urn:microsoft.com/office/officeart/2008/layout/VerticalCircleList"/>
    <dgm:cxn modelId="{AB11D2BF-04EB-4064-9ED8-42C1F1C88331}" srcId="{7309B677-6E1F-4E2D-BA74-371AFAA51EAB}" destId="{115E763C-37FC-498E-A9C8-AB1D18C70ADA}" srcOrd="5" destOrd="0" parTransId="{B52E965C-4539-44D5-BF12-C5F76A6A752A}" sibTransId="{97822DBF-1A60-4852-A9A4-95B9CD8F4EE0}"/>
    <dgm:cxn modelId="{54AF5320-8898-41ED-B779-E04588FC70CD}" type="presOf" srcId="{478DE301-2F2E-4506-BC80-B06BD67F26CF}" destId="{34C94E35-FF1F-4B72-878F-2C39D9B52191}" srcOrd="0" destOrd="0" presId="urn:microsoft.com/office/officeart/2008/layout/VerticalCircleList"/>
    <dgm:cxn modelId="{B9023592-8463-46AA-99A7-06AB1DF48A94}" srcId="{7309B677-6E1F-4E2D-BA74-371AFAA51EAB}" destId="{723C7375-9CD3-40AA-848D-5FF78F7317B0}" srcOrd="0" destOrd="0" parTransId="{1411B33C-99E9-4E54-8FF3-8D36AB9EC792}" sibTransId="{810684FB-4DDD-4C99-BA66-7EA4D97742A6}"/>
    <dgm:cxn modelId="{E234BEF7-DAD9-48F9-8571-7AA9F8C4DDC5}" srcId="{7309B677-6E1F-4E2D-BA74-371AFAA51EAB}" destId="{9C63EE2B-5D07-4FB4-B26E-E485AD48B127}" srcOrd="4" destOrd="0" parTransId="{2FD63FAF-E349-498B-A5F9-A2EB50B497A0}" sibTransId="{F94526C6-A356-4B1E-9616-F42458566AC5}"/>
    <dgm:cxn modelId="{B3E27367-2D8F-4000-97EF-92B8022162DF}" type="presOf" srcId="{8592CA73-B125-4A63-B455-275AFBB549F4}" destId="{F2ACE1AD-05F6-41DD-BCF8-8DB9F3EFA9B3}" srcOrd="0" destOrd="0" presId="urn:microsoft.com/office/officeart/2008/layout/VerticalCircleList"/>
    <dgm:cxn modelId="{9B763384-2FB9-4204-8203-E5E829FCB421}" type="presOf" srcId="{7309B677-6E1F-4E2D-BA74-371AFAA51EAB}" destId="{498EBC2F-AA1D-4E07-ABB6-606802841A05}" srcOrd="0" destOrd="0" presId="urn:microsoft.com/office/officeart/2008/layout/VerticalCircleList"/>
    <dgm:cxn modelId="{0AFEAD5B-431E-4139-BBD1-A17C6A4ADC11}" srcId="{7309B677-6E1F-4E2D-BA74-371AFAA51EAB}" destId="{8592CA73-B125-4A63-B455-275AFBB549F4}" srcOrd="2" destOrd="0" parTransId="{AFF825D2-D56A-49FA-8E2A-A1493D5312A3}" sibTransId="{122794C3-6838-44BB-A8F9-0E696992F211}"/>
    <dgm:cxn modelId="{56C4F705-08B9-4389-A64C-30FFCCAE648F}" srcId="{7309B677-6E1F-4E2D-BA74-371AFAA51EAB}" destId="{478DE301-2F2E-4506-BC80-B06BD67F26CF}" srcOrd="3" destOrd="0" parTransId="{2EFCC21A-9B47-466B-A0C6-687674E18E28}" sibTransId="{DCDFE8D8-EE6A-4D78-809C-8073AF1B36D4}"/>
    <dgm:cxn modelId="{AA86E64B-4BE6-44D5-96B2-16ECB84CFCD3}" srcId="{7309B677-6E1F-4E2D-BA74-371AFAA51EAB}" destId="{25355529-1BB1-4807-8E99-F2F20E8A9F02}" srcOrd="1" destOrd="0" parTransId="{79CD5C3D-91C8-42C6-8FF9-DD6F8CD9981E}" sibTransId="{DE441D2E-8F50-406E-9550-F05306C3B829}"/>
    <dgm:cxn modelId="{F7B968C3-23E2-4B23-B095-F46C87C902BD}" type="presOf" srcId="{25355529-1BB1-4807-8E99-F2F20E8A9F02}" destId="{E9987D01-A46F-4825-A631-897E9D3152D4}" srcOrd="0" destOrd="0" presId="urn:microsoft.com/office/officeart/2008/layout/VerticalCircleList"/>
    <dgm:cxn modelId="{7AB5670C-D677-4C01-8239-F2D9B555FF62}" type="presParOf" srcId="{498EBC2F-AA1D-4E07-ABB6-606802841A05}" destId="{6F502E5C-6B4F-4CA2-9AC5-EE2EC43EE9AA}" srcOrd="0" destOrd="0" presId="urn:microsoft.com/office/officeart/2008/layout/VerticalCircleList"/>
    <dgm:cxn modelId="{F868F901-4B2F-40C5-8ECD-1B257511AA98}" type="presParOf" srcId="{6F502E5C-6B4F-4CA2-9AC5-EE2EC43EE9AA}" destId="{CB91CB01-AC2E-4B02-9678-330DCDC5201B}" srcOrd="0" destOrd="0" presId="urn:microsoft.com/office/officeart/2008/layout/VerticalCircleList"/>
    <dgm:cxn modelId="{34EAF964-4D10-45BE-BF3C-17FE16E88CAB}" type="presParOf" srcId="{6F502E5C-6B4F-4CA2-9AC5-EE2EC43EE9AA}" destId="{16429547-B5D6-454B-884F-AFA90275DBFC}" srcOrd="1" destOrd="0" presId="urn:microsoft.com/office/officeart/2008/layout/VerticalCircleList"/>
    <dgm:cxn modelId="{9E5FE172-00DC-493E-8310-938A730C05DD}" type="presParOf" srcId="{6F502E5C-6B4F-4CA2-9AC5-EE2EC43EE9AA}" destId="{C1525051-0DE3-41FA-B84F-47199381E6A8}" srcOrd="2" destOrd="0" presId="urn:microsoft.com/office/officeart/2008/layout/VerticalCircleList"/>
    <dgm:cxn modelId="{F85DA8A5-B625-43D2-B90F-6B425E22F3E8}" type="presParOf" srcId="{498EBC2F-AA1D-4E07-ABB6-606802841A05}" destId="{DD44F294-2C8B-4986-8298-CEBE0F36C2F7}" srcOrd="1" destOrd="0" presId="urn:microsoft.com/office/officeart/2008/layout/VerticalCircleList"/>
    <dgm:cxn modelId="{A701FDEC-4A39-41B9-999F-F96FA00E8E28}" type="presParOf" srcId="{DD44F294-2C8B-4986-8298-CEBE0F36C2F7}" destId="{11778BFD-EFC3-41CD-9B66-AD251B1C45DD}" srcOrd="0" destOrd="0" presId="urn:microsoft.com/office/officeart/2008/layout/VerticalCircleList"/>
    <dgm:cxn modelId="{DF2A1149-012D-40EA-832C-7805B1BA6074}" type="presParOf" srcId="{DD44F294-2C8B-4986-8298-CEBE0F36C2F7}" destId="{3F162BC6-D934-4866-B696-55DA9FB35C88}" srcOrd="1" destOrd="0" presId="urn:microsoft.com/office/officeart/2008/layout/VerticalCircleList"/>
    <dgm:cxn modelId="{1746D869-EF9D-43C4-AC20-D1F52962C1E1}" type="presParOf" srcId="{DD44F294-2C8B-4986-8298-CEBE0F36C2F7}" destId="{E9987D01-A46F-4825-A631-897E9D3152D4}" srcOrd="2" destOrd="0" presId="urn:microsoft.com/office/officeart/2008/layout/VerticalCircleList"/>
    <dgm:cxn modelId="{B172C463-68B6-4BD7-850F-850D8788A41E}" type="presParOf" srcId="{498EBC2F-AA1D-4E07-ABB6-606802841A05}" destId="{114FEB6E-4F76-4CDD-830E-DB320281C663}" srcOrd="2" destOrd="0" presId="urn:microsoft.com/office/officeart/2008/layout/VerticalCircleList"/>
    <dgm:cxn modelId="{22E81633-FB06-4976-BB44-E1D7E4D49FBE}" type="presParOf" srcId="{114FEB6E-4F76-4CDD-830E-DB320281C663}" destId="{0CA7F974-2682-4213-BDAD-356FA3769798}" srcOrd="0" destOrd="0" presId="urn:microsoft.com/office/officeart/2008/layout/VerticalCircleList"/>
    <dgm:cxn modelId="{A0FBE527-3C11-4EDC-A6B2-6E80408690CF}" type="presParOf" srcId="{114FEB6E-4F76-4CDD-830E-DB320281C663}" destId="{CCD29F5A-CBBE-4D2C-88E6-B4994ABC1DA2}" srcOrd="1" destOrd="0" presId="urn:microsoft.com/office/officeart/2008/layout/VerticalCircleList"/>
    <dgm:cxn modelId="{3C971E45-8383-44ED-8478-C1E73D118AA6}" type="presParOf" srcId="{114FEB6E-4F76-4CDD-830E-DB320281C663}" destId="{F2ACE1AD-05F6-41DD-BCF8-8DB9F3EFA9B3}" srcOrd="2" destOrd="0" presId="urn:microsoft.com/office/officeart/2008/layout/VerticalCircleList"/>
    <dgm:cxn modelId="{E552181B-D3B0-464E-BF08-D101EB399235}" type="presParOf" srcId="{498EBC2F-AA1D-4E07-ABB6-606802841A05}" destId="{C3F24018-BDB0-410B-8FC6-FBE368BF663E}" srcOrd="3" destOrd="0" presId="urn:microsoft.com/office/officeart/2008/layout/VerticalCircleList"/>
    <dgm:cxn modelId="{A9A483DC-FDAA-4F09-B934-6384CA3EA5DE}" type="presParOf" srcId="{C3F24018-BDB0-410B-8FC6-FBE368BF663E}" destId="{253B1C03-6579-40AA-8770-E5818360A6E3}" srcOrd="0" destOrd="0" presId="urn:microsoft.com/office/officeart/2008/layout/VerticalCircleList"/>
    <dgm:cxn modelId="{AA6C593B-3CDB-41AE-8B92-A72B0F9A9DA5}" type="presParOf" srcId="{C3F24018-BDB0-410B-8FC6-FBE368BF663E}" destId="{83DD5FE2-B2B5-4FD7-ABDE-E66F49F31B33}" srcOrd="1" destOrd="0" presId="urn:microsoft.com/office/officeart/2008/layout/VerticalCircleList"/>
    <dgm:cxn modelId="{D7CE27D7-8CF3-46B1-A2AE-12AB0F2847EA}" type="presParOf" srcId="{C3F24018-BDB0-410B-8FC6-FBE368BF663E}" destId="{34C94E35-FF1F-4B72-878F-2C39D9B52191}" srcOrd="2" destOrd="0" presId="urn:microsoft.com/office/officeart/2008/layout/VerticalCircleList"/>
    <dgm:cxn modelId="{B971A9EE-40A3-4C6B-ADB0-8520D3ABF27D}" type="presParOf" srcId="{498EBC2F-AA1D-4E07-ABB6-606802841A05}" destId="{FDC0D909-6ADD-4E56-BCA8-33A6B4C2C56C}" srcOrd="4" destOrd="0" presId="urn:microsoft.com/office/officeart/2008/layout/VerticalCircleList"/>
    <dgm:cxn modelId="{426174C3-8FA9-4C92-B3D2-305E4DC26E1F}" type="presParOf" srcId="{FDC0D909-6ADD-4E56-BCA8-33A6B4C2C56C}" destId="{1A96C8FE-0EB0-4177-909A-1A0522928E39}" srcOrd="0" destOrd="0" presId="urn:microsoft.com/office/officeart/2008/layout/VerticalCircleList"/>
    <dgm:cxn modelId="{2940CF3E-F84F-4AC7-A1E9-E5637A3AA885}" type="presParOf" srcId="{FDC0D909-6ADD-4E56-BCA8-33A6B4C2C56C}" destId="{D8371E04-E95B-461F-B8C3-1AB8F4E57446}" srcOrd="1" destOrd="0" presId="urn:microsoft.com/office/officeart/2008/layout/VerticalCircleList"/>
    <dgm:cxn modelId="{642AF937-02E3-407E-84E1-3F6D274FF83F}" type="presParOf" srcId="{FDC0D909-6ADD-4E56-BCA8-33A6B4C2C56C}" destId="{A0973363-34DC-4F15-8A22-1A66CBAAA3F6}" srcOrd="2" destOrd="0" presId="urn:microsoft.com/office/officeart/2008/layout/VerticalCircleList"/>
    <dgm:cxn modelId="{E6991543-1438-4F63-8141-AF0C768DBCA4}" type="presParOf" srcId="{498EBC2F-AA1D-4E07-ABB6-606802841A05}" destId="{0DA9F845-AF6C-4B67-B419-A34E031004A7}" srcOrd="5" destOrd="0" presId="urn:microsoft.com/office/officeart/2008/layout/VerticalCircleList"/>
    <dgm:cxn modelId="{33068641-C67A-4389-BFB9-183315E20894}" type="presParOf" srcId="{0DA9F845-AF6C-4B67-B419-A34E031004A7}" destId="{36E15EE6-E523-429D-AA28-28B38FF50081}" srcOrd="0" destOrd="0" presId="urn:microsoft.com/office/officeart/2008/layout/VerticalCircleList"/>
    <dgm:cxn modelId="{351C9511-91C1-409C-A919-3A998C022E2D}" type="presParOf" srcId="{0DA9F845-AF6C-4B67-B419-A34E031004A7}" destId="{F937CB18-A4D5-485C-B914-04457EF1891B}" srcOrd="1" destOrd="0" presId="urn:microsoft.com/office/officeart/2008/layout/VerticalCircleList"/>
    <dgm:cxn modelId="{58B938B0-3603-410A-BA21-8D0270BD058E}" type="presParOf" srcId="{0DA9F845-AF6C-4B67-B419-A34E031004A7}" destId="{BE4A2C10-0382-4B7E-B766-59463AA5AF9E}"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32380-41BB-4C3B-A402-0B12E81520B4}">
      <dsp:nvSpPr>
        <dsp:cNvPr id="0" name=""/>
        <dsp:cNvSpPr/>
      </dsp:nvSpPr>
      <dsp:spPr>
        <a:xfrm>
          <a:off x="0" y="0"/>
          <a:ext cx="4412750" cy="2560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kern="1200" dirty="0" smtClean="0">
              <a:solidFill>
                <a:schemeClr val="bg2">
                  <a:lumMod val="50000"/>
                </a:schemeClr>
              </a:solidFill>
            </a:rPr>
            <a:t>ECP - Lockbox</a:t>
          </a:r>
          <a:endParaRPr lang="en-US" sz="1500" b="0" kern="1200" dirty="0">
            <a:solidFill>
              <a:schemeClr val="bg2">
                <a:lumMod val="50000"/>
              </a:schemeClr>
            </a:solidFill>
          </a:endParaRPr>
        </a:p>
      </dsp:txBody>
      <dsp:txXfrm>
        <a:off x="12499" y="12499"/>
        <a:ext cx="4387752" cy="231053"/>
      </dsp:txXfrm>
    </dsp:sp>
    <dsp:sp modelId="{A8B59682-8242-4A99-B7EC-2C49ED574065}">
      <dsp:nvSpPr>
        <dsp:cNvPr id="0" name=""/>
        <dsp:cNvSpPr/>
      </dsp:nvSpPr>
      <dsp:spPr>
        <a:xfrm>
          <a:off x="0" y="266865"/>
          <a:ext cx="4412750" cy="2560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kern="1200" dirty="0" smtClean="0">
              <a:solidFill>
                <a:schemeClr val="bg2">
                  <a:lumMod val="50000"/>
                </a:schemeClr>
              </a:solidFill>
            </a:rPr>
            <a:t>Pay.gov</a:t>
          </a:r>
          <a:endParaRPr lang="en-US" sz="1500" b="0" kern="1200" dirty="0">
            <a:solidFill>
              <a:schemeClr val="bg2">
                <a:lumMod val="50000"/>
              </a:schemeClr>
            </a:solidFill>
          </a:endParaRPr>
        </a:p>
      </dsp:txBody>
      <dsp:txXfrm>
        <a:off x="12499" y="279364"/>
        <a:ext cx="4387752" cy="231053"/>
      </dsp:txXfrm>
    </dsp:sp>
    <dsp:sp modelId="{D6BA6672-1B88-40A6-89CF-9750D4442454}">
      <dsp:nvSpPr>
        <dsp:cNvPr id="0" name=""/>
        <dsp:cNvSpPr/>
      </dsp:nvSpPr>
      <dsp:spPr>
        <a:xfrm>
          <a:off x="0" y="533421"/>
          <a:ext cx="4412750" cy="2560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kern="1200" dirty="0" smtClean="0">
              <a:solidFill>
                <a:schemeClr val="bg2">
                  <a:lumMod val="50000"/>
                </a:schemeClr>
              </a:solidFill>
            </a:rPr>
            <a:t>Credit Gateway - ACH</a:t>
          </a:r>
          <a:endParaRPr lang="en-US" sz="1500" b="0" kern="1200" dirty="0">
            <a:solidFill>
              <a:schemeClr val="bg2">
                <a:lumMod val="50000"/>
              </a:schemeClr>
            </a:solidFill>
          </a:endParaRPr>
        </a:p>
      </dsp:txBody>
      <dsp:txXfrm>
        <a:off x="12499" y="545920"/>
        <a:ext cx="4387752" cy="231053"/>
      </dsp:txXfrm>
    </dsp:sp>
    <dsp:sp modelId="{46B0E16F-116C-4AB9-B34C-B3D93F72B32E}">
      <dsp:nvSpPr>
        <dsp:cNvPr id="0" name=""/>
        <dsp:cNvSpPr/>
      </dsp:nvSpPr>
      <dsp:spPr>
        <a:xfrm>
          <a:off x="0" y="799978"/>
          <a:ext cx="4412750" cy="2560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kern="1200" dirty="0" smtClean="0">
              <a:solidFill>
                <a:schemeClr val="bg2">
                  <a:lumMod val="50000"/>
                </a:schemeClr>
              </a:solidFill>
            </a:rPr>
            <a:t>Credit Gateway - Fedwire</a:t>
          </a:r>
          <a:endParaRPr lang="en-US" sz="1500" b="0" kern="1200" dirty="0">
            <a:solidFill>
              <a:schemeClr val="bg2">
                <a:lumMod val="50000"/>
              </a:schemeClr>
            </a:solidFill>
          </a:endParaRPr>
        </a:p>
      </dsp:txBody>
      <dsp:txXfrm>
        <a:off x="12499" y="812477"/>
        <a:ext cx="4387752" cy="231053"/>
      </dsp:txXfrm>
    </dsp:sp>
    <dsp:sp modelId="{639B5F6C-54E8-449A-92C1-75783B33AF5D}">
      <dsp:nvSpPr>
        <dsp:cNvPr id="0" name=""/>
        <dsp:cNvSpPr/>
      </dsp:nvSpPr>
      <dsp:spPr>
        <a:xfrm>
          <a:off x="0" y="1066534"/>
          <a:ext cx="4412750" cy="2560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kern="1200" dirty="0" smtClean="0">
              <a:solidFill>
                <a:schemeClr val="bg2">
                  <a:lumMod val="50000"/>
                </a:schemeClr>
              </a:solidFill>
            </a:rPr>
            <a:t>Card Acquiring Service - Revenue Credit Card</a:t>
          </a:r>
          <a:endParaRPr lang="en-US" sz="1500" b="0" kern="1200" dirty="0">
            <a:solidFill>
              <a:schemeClr val="bg2">
                <a:lumMod val="50000"/>
              </a:schemeClr>
            </a:solidFill>
          </a:endParaRPr>
        </a:p>
      </dsp:txBody>
      <dsp:txXfrm>
        <a:off x="12499" y="1079033"/>
        <a:ext cx="4387752" cy="231053"/>
      </dsp:txXfrm>
    </dsp:sp>
    <dsp:sp modelId="{8DB7F0C7-9D39-4EDC-AF20-DCA2A1343E7E}">
      <dsp:nvSpPr>
        <dsp:cNvPr id="0" name=""/>
        <dsp:cNvSpPr/>
      </dsp:nvSpPr>
      <dsp:spPr>
        <a:xfrm>
          <a:off x="0" y="1333091"/>
          <a:ext cx="4412750" cy="2560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kern="1200" dirty="0" smtClean="0">
              <a:solidFill>
                <a:schemeClr val="bg2">
                  <a:lumMod val="50000"/>
                </a:schemeClr>
              </a:solidFill>
            </a:rPr>
            <a:t>Electronic Federal Tax Payment System</a:t>
          </a:r>
          <a:endParaRPr lang="en-US" sz="1500" b="0" kern="1200" dirty="0">
            <a:solidFill>
              <a:schemeClr val="bg2">
                <a:lumMod val="50000"/>
              </a:schemeClr>
            </a:solidFill>
          </a:endParaRPr>
        </a:p>
      </dsp:txBody>
      <dsp:txXfrm>
        <a:off x="12499" y="1345590"/>
        <a:ext cx="4387752" cy="231053"/>
      </dsp:txXfrm>
    </dsp:sp>
    <dsp:sp modelId="{C6958F91-B73C-446A-8FC0-366ECA4AA870}">
      <dsp:nvSpPr>
        <dsp:cNvPr id="0" name=""/>
        <dsp:cNvSpPr/>
      </dsp:nvSpPr>
      <dsp:spPr>
        <a:xfrm>
          <a:off x="0" y="1599647"/>
          <a:ext cx="4412750" cy="2560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kern="1200" dirty="0" smtClean="0">
              <a:solidFill>
                <a:schemeClr val="bg2">
                  <a:lumMod val="50000"/>
                </a:schemeClr>
              </a:solidFill>
            </a:rPr>
            <a:t>FRB CASH-LINK</a:t>
          </a:r>
          <a:endParaRPr lang="en-US" sz="1500" b="0" kern="1200" dirty="0">
            <a:solidFill>
              <a:schemeClr val="bg2">
                <a:lumMod val="50000"/>
              </a:schemeClr>
            </a:solidFill>
          </a:endParaRPr>
        </a:p>
      </dsp:txBody>
      <dsp:txXfrm>
        <a:off x="12499" y="1612146"/>
        <a:ext cx="4387752" cy="231053"/>
      </dsp:txXfrm>
    </dsp:sp>
    <dsp:sp modelId="{C31BD885-5BFE-4E8D-A219-31B525EBEC31}">
      <dsp:nvSpPr>
        <dsp:cNvPr id="0" name=""/>
        <dsp:cNvSpPr/>
      </dsp:nvSpPr>
      <dsp:spPr>
        <a:xfrm>
          <a:off x="0" y="1866204"/>
          <a:ext cx="4412750" cy="2560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kern="1200" dirty="0" smtClean="0">
              <a:solidFill>
                <a:schemeClr val="bg2">
                  <a:lumMod val="50000"/>
                </a:schemeClr>
              </a:solidFill>
            </a:rPr>
            <a:t>OTCNET Collections</a:t>
          </a:r>
          <a:endParaRPr lang="en-US" sz="1500" b="0" kern="1200" dirty="0">
            <a:solidFill>
              <a:schemeClr val="bg2">
                <a:lumMod val="50000"/>
              </a:schemeClr>
            </a:solidFill>
          </a:endParaRPr>
        </a:p>
      </dsp:txBody>
      <dsp:txXfrm>
        <a:off x="12499" y="1878703"/>
        <a:ext cx="4387752" cy="23105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75F31-0330-4A9D-AE41-AF67794F3522}">
      <dsp:nvSpPr>
        <dsp:cNvPr id="0" name=""/>
        <dsp:cNvSpPr/>
      </dsp:nvSpPr>
      <dsp:spPr>
        <a:xfrm>
          <a:off x="550555" y="354"/>
          <a:ext cx="443374" cy="44337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B70E882-B39A-4B54-95C9-93850B372B55}">
      <dsp:nvSpPr>
        <dsp:cNvPr id="0" name=""/>
        <dsp:cNvSpPr/>
      </dsp:nvSpPr>
      <dsp:spPr>
        <a:xfrm>
          <a:off x="772243" y="354"/>
          <a:ext cx="2365566" cy="44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lvl="0" algn="l" defTabSz="889000" rtl="0">
            <a:lnSpc>
              <a:spcPct val="90000"/>
            </a:lnSpc>
            <a:spcBef>
              <a:spcPct val="0"/>
            </a:spcBef>
            <a:spcAft>
              <a:spcPct val="35000"/>
            </a:spcAft>
          </a:pPr>
          <a:r>
            <a:rPr lang="en-US" sz="2000" kern="1200" dirty="0" smtClean="0"/>
            <a:t>Standard Vouchers</a:t>
          </a:r>
          <a:endParaRPr lang="en-US" sz="2000" kern="1200" dirty="0"/>
        </a:p>
      </dsp:txBody>
      <dsp:txXfrm>
        <a:off x="772243" y="354"/>
        <a:ext cx="2365566" cy="443374"/>
      </dsp:txXfrm>
    </dsp:sp>
    <dsp:sp modelId="{01386F0F-5782-4F47-B084-2D037526DDAD}">
      <dsp:nvSpPr>
        <dsp:cNvPr id="0" name=""/>
        <dsp:cNvSpPr/>
      </dsp:nvSpPr>
      <dsp:spPr>
        <a:xfrm>
          <a:off x="550555" y="443729"/>
          <a:ext cx="443374" cy="44337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FF49926-86A9-4F09-A369-193B3693C8C2}">
      <dsp:nvSpPr>
        <dsp:cNvPr id="0" name=""/>
        <dsp:cNvSpPr/>
      </dsp:nvSpPr>
      <dsp:spPr>
        <a:xfrm>
          <a:off x="772243" y="443729"/>
          <a:ext cx="2365566" cy="44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lvl="0" algn="l" defTabSz="889000" rtl="0">
            <a:lnSpc>
              <a:spcPct val="90000"/>
            </a:lnSpc>
            <a:spcBef>
              <a:spcPct val="0"/>
            </a:spcBef>
            <a:spcAft>
              <a:spcPct val="35000"/>
            </a:spcAft>
          </a:pPr>
          <a:r>
            <a:rPr lang="en-US" sz="2000" kern="1200" dirty="0" smtClean="0"/>
            <a:t>Cash Receipts</a:t>
          </a:r>
          <a:endParaRPr lang="en-US" sz="2000" kern="1200" dirty="0"/>
        </a:p>
      </dsp:txBody>
      <dsp:txXfrm>
        <a:off x="772243" y="443729"/>
        <a:ext cx="2365566" cy="443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a:lvl1pPr>
          </a:lstStyle>
          <a:p>
            <a:pPr>
              <a:defRPr/>
            </a:pPr>
            <a:endParaRPr lang="en-US" dirty="0"/>
          </a:p>
        </p:txBody>
      </p:sp>
      <p:sp>
        <p:nvSpPr>
          <p:cNvPr id="244739" name="Rectangle 3"/>
          <p:cNvSpPr>
            <a:spLocks noGrp="1" noChangeArrowheads="1"/>
          </p:cNvSpPr>
          <p:nvPr>
            <p:ph type="dt" sz="quarter"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a:lvl1pPr>
          </a:lstStyle>
          <a:p>
            <a:pPr>
              <a:defRPr/>
            </a:pPr>
            <a:endParaRPr lang="en-US" dirty="0"/>
          </a:p>
        </p:txBody>
      </p:sp>
      <p:sp>
        <p:nvSpPr>
          <p:cNvPr id="244740" name="Rectangle 4"/>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a:lvl1pPr>
          </a:lstStyle>
          <a:p>
            <a:pPr>
              <a:defRPr/>
            </a:pPr>
            <a:endParaRPr lang="en-US" dirty="0"/>
          </a:p>
        </p:txBody>
      </p:sp>
      <p:sp>
        <p:nvSpPr>
          <p:cNvPr id="244741" name="Rectangle 5"/>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a:lvl1pPr>
          </a:lstStyle>
          <a:p>
            <a:pPr>
              <a:defRPr/>
            </a:pPr>
            <a:fld id="{46914362-D953-4A1E-BB3A-A040ABC81876}" type="slidenum">
              <a:rPr lang="en-US"/>
              <a:pPr>
                <a:defRPr/>
              </a:pPr>
              <a:t>‹#›</a:t>
            </a:fld>
            <a:endParaRPr lang="en-US" dirty="0"/>
          </a:p>
        </p:txBody>
      </p:sp>
    </p:spTree>
    <p:extLst>
      <p:ext uri="{BB962C8B-B14F-4D97-AF65-F5344CB8AC3E}">
        <p14:creationId xmlns:p14="http://schemas.microsoft.com/office/powerpoint/2010/main" val="3439722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defTabSz="933450">
              <a:defRPr sz="1300"/>
            </a:lvl1pPr>
          </a:lstStyle>
          <a:p>
            <a:pPr>
              <a:defRPr/>
            </a:pPr>
            <a:endParaRPr lang="en-US" dirty="0"/>
          </a:p>
        </p:txBody>
      </p:sp>
      <p:sp>
        <p:nvSpPr>
          <p:cNvPr id="6147" name="Rectangle 3"/>
          <p:cNvSpPr>
            <a:spLocks noGrp="1" noChangeArrowheads="1"/>
          </p:cNvSpPr>
          <p:nvPr>
            <p:ph type="dt" idx="1"/>
          </p:nvPr>
        </p:nvSpPr>
        <p:spPr bwMode="auto">
          <a:xfrm>
            <a:off x="3970338" y="0"/>
            <a:ext cx="3038475" cy="463550"/>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lvl1pPr algn="r" defTabSz="933450">
              <a:defRPr sz="1300"/>
            </a:lvl1pPr>
          </a:lstStyle>
          <a:p>
            <a:pPr>
              <a:defRPr/>
            </a:pPr>
            <a:endParaRPr lang="en-US" dirty="0"/>
          </a:p>
        </p:txBody>
      </p:sp>
      <p:sp>
        <p:nvSpPr>
          <p:cNvPr id="98308" name="Rectangle 4"/>
          <p:cNvSpPr>
            <a:spLocks noGrp="1" noRot="1" noChangeAspect="1" noChangeArrowheads="1" noTextEdit="1"/>
          </p:cNvSpPr>
          <p:nvPr>
            <p:ph type="sldImg" idx="2"/>
          </p:nvPr>
        </p:nvSpPr>
        <p:spPr bwMode="auto">
          <a:xfrm>
            <a:off x="1181100" y="696913"/>
            <a:ext cx="4649788" cy="3487737"/>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400" tIns="46700" rIns="93400" bIns="4670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defTabSz="933450">
              <a:defRPr sz="1300"/>
            </a:lvl1pPr>
          </a:lstStyle>
          <a:p>
            <a:pPr>
              <a:defRPr/>
            </a:pPr>
            <a:endParaRPr lang="en-US" dirty="0"/>
          </a:p>
        </p:txBody>
      </p:sp>
      <p:sp>
        <p:nvSpPr>
          <p:cNvPr id="6151" name="Rectangle 7"/>
          <p:cNvSpPr>
            <a:spLocks noGrp="1" noChangeArrowheads="1"/>
          </p:cNvSpPr>
          <p:nvPr>
            <p:ph type="sldNum" sz="quarter" idx="5"/>
          </p:nvPr>
        </p:nvSpPr>
        <p:spPr bwMode="auto">
          <a:xfrm>
            <a:off x="3970338" y="8831263"/>
            <a:ext cx="3038475" cy="463550"/>
          </a:xfrm>
          <a:prstGeom prst="rect">
            <a:avLst/>
          </a:prstGeom>
          <a:noFill/>
          <a:ln w="9525">
            <a:noFill/>
            <a:miter lim="800000"/>
            <a:headEnd/>
            <a:tailEnd/>
          </a:ln>
          <a:effectLst/>
        </p:spPr>
        <p:txBody>
          <a:bodyPr vert="horz" wrap="square" lIns="93400" tIns="46700" rIns="93400" bIns="46700" numCol="1" anchor="b" anchorCtr="0" compatLnSpc="1">
            <a:prstTxWarp prst="textNoShape">
              <a:avLst/>
            </a:prstTxWarp>
          </a:bodyPr>
          <a:lstStyle>
            <a:lvl1pPr algn="r" defTabSz="933450">
              <a:defRPr sz="1300"/>
            </a:lvl1pPr>
          </a:lstStyle>
          <a:p>
            <a:pPr>
              <a:defRPr/>
            </a:pPr>
            <a:fld id="{A3EF31A5-1A84-4F03-BD7C-C9DF98398596}" type="slidenum">
              <a:rPr lang="en-US"/>
              <a:pPr>
                <a:defRPr/>
              </a:pPr>
              <a:t>‹#›</a:t>
            </a:fld>
            <a:endParaRPr lang="en-US" dirty="0"/>
          </a:p>
        </p:txBody>
      </p:sp>
    </p:spTree>
    <p:extLst>
      <p:ext uri="{BB962C8B-B14F-4D97-AF65-F5344CB8AC3E}">
        <p14:creationId xmlns:p14="http://schemas.microsoft.com/office/powerpoint/2010/main" val="23018865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375367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p:spPr>
        <p:txBody>
          <a:bodyPr/>
          <a:lstStyle/>
          <a:p>
            <a:r>
              <a:rPr lang="en-US" dirty="0" smtClean="0"/>
              <a:t>Box 1: In</a:t>
            </a:r>
            <a:r>
              <a:rPr lang="en-US" baseline="0" dirty="0" smtClean="0"/>
              <a:t> the Form/Doc select query, an amount range can be entered but it’s not line specific like on the Collections Query.</a:t>
            </a:r>
            <a:endParaRPr lang="en-US" dirty="0" smtClean="0"/>
          </a:p>
        </p:txBody>
      </p:sp>
      <p:sp>
        <p:nvSpPr>
          <p:cNvPr id="140292" name="Slide Number Placeholder 3"/>
          <p:cNvSpPr>
            <a:spLocks noGrp="1"/>
          </p:cNvSpPr>
          <p:nvPr>
            <p:ph type="sldNum" sz="quarter" idx="5"/>
          </p:nvPr>
        </p:nvSpPr>
        <p:spPr>
          <a:noFill/>
        </p:spPr>
        <p:txBody>
          <a:bodyPr/>
          <a:lstStyle/>
          <a:p>
            <a:fld id="{8399D6D0-EDD5-4C3C-A916-5F71FF170E8F}" type="slidenum">
              <a:rPr lang="en-US" smtClean="0"/>
              <a:pPr/>
              <a:t>110</a:t>
            </a:fld>
            <a:endParaRPr lang="en-US" dirty="0" smtClean="0"/>
          </a:p>
        </p:txBody>
      </p:sp>
    </p:spTree>
    <p:extLst>
      <p:ext uri="{BB962C8B-B14F-4D97-AF65-F5344CB8AC3E}">
        <p14:creationId xmlns:p14="http://schemas.microsoft.com/office/powerpoint/2010/main" val="5828926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111</a:t>
            </a:fld>
            <a:endParaRPr lang="en-US" dirty="0"/>
          </a:p>
        </p:txBody>
      </p:sp>
    </p:spTree>
    <p:extLst>
      <p:ext uri="{BB962C8B-B14F-4D97-AF65-F5344CB8AC3E}">
        <p14:creationId xmlns:p14="http://schemas.microsoft.com/office/powerpoint/2010/main" val="32558132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113</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smtClean="0"/>
              <a:t>Speaker Note: </a:t>
            </a:r>
            <a:r>
              <a:rPr lang="en-US" baseline="0" dirty="0" smtClean="0"/>
              <a:t>Collections are payments for services rendered or goods received and refunds from overpayments. In Pegasys collections are recorded with Cash Receipts. </a:t>
            </a:r>
          </a:p>
          <a:p>
            <a:r>
              <a:rPr lang="en-US" baseline="0" dirty="0" smtClean="0"/>
              <a:t>Cash Increases Receivable Decreases, </a:t>
            </a:r>
            <a:endParaRPr lang="en-US"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pPr/>
              <a:t>114</a:t>
            </a:fld>
            <a:endParaRPr lang="en-US" dirty="0" smtClean="0"/>
          </a:p>
        </p:txBody>
      </p:sp>
    </p:spTree>
    <p:extLst>
      <p:ext uri="{BB962C8B-B14F-4D97-AF65-F5344CB8AC3E}">
        <p14:creationId xmlns:p14="http://schemas.microsoft.com/office/powerpoint/2010/main" val="32858728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115</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en-US"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116</a:t>
            </a:fld>
            <a:endParaRPr lang="en-US" dirty="0" smtClean="0">
              <a:solidFill>
                <a:prstClr val="black"/>
              </a:solidFill>
            </a:endParaRPr>
          </a:p>
        </p:txBody>
      </p:sp>
    </p:spTree>
    <p:extLst>
      <p:ext uri="{BB962C8B-B14F-4D97-AF65-F5344CB8AC3E}">
        <p14:creationId xmlns:p14="http://schemas.microsoft.com/office/powerpoint/2010/main" val="35701474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en-US"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117</a:t>
            </a:fld>
            <a:endParaRPr lang="en-US" dirty="0" smtClean="0">
              <a:solidFill>
                <a:prstClr val="black"/>
              </a:solidFill>
            </a:endParaRPr>
          </a:p>
        </p:txBody>
      </p:sp>
    </p:spTree>
    <p:extLst>
      <p:ext uri="{BB962C8B-B14F-4D97-AF65-F5344CB8AC3E}">
        <p14:creationId xmlns:p14="http://schemas.microsoft.com/office/powerpoint/2010/main" val="18248805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marL="231775" indent="-231775" eaLnBrk="0" hangingPunct="0">
              <a:spcBef>
                <a:spcPct val="20000"/>
              </a:spcBef>
              <a:buClr>
                <a:srgbClr val="AF242B"/>
              </a:buClr>
              <a:buSzPct val="75000"/>
              <a:buFont typeface="Wingdings" pitchFamily="2" charset="2"/>
              <a:buChar char="w"/>
              <a:defRPr/>
            </a:pPr>
            <a:r>
              <a:rPr lang="en-US" sz="1200" dirty="0" smtClean="0"/>
              <a:t>Note Document Action</a:t>
            </a:r>
          </a:p>
          <a:p>
            <a:pPr marL="231775" indent="-231775" eaLnBrk="0" hangingPunct="0">
              <a:spcBef>
                <a:spcPct val="20000"/>
              </a:spcBef>
              <a:buClr>
                <a:srgbClr val="AF242B"/>
              </a:buClr>
              <a:buSzPct val="75000"/>
              <a:buFont typeface="Wingdings" pitchFamily="2" charset="2"/>
              <a:buChar char="w"/>
              <a:defRPr/>
            </a:pPr>
            <a:r>
              <a:rPr lang="en-US" sz="1200" dirty="0" smtClean="0"/>
              <a:t>File layouts are provided for the following Phase 3 Lockboxes:</a:t>
            </a:r>
          </a:p>
          <a:p>
            <a:pPr rtl="0" eaLnBrk="0" fontAlgn="t" latinLnBrk="0" hangingPunct="0"/>
            <a:r>
              <a:rPr lang="en-US" sz="1200" b="0" i="0" u="none" strike="noStrike" kern="1200" dirty="0" smtClean="0">
                <a:solidFill>
                  <a:schemeClr val="tx1"/>
                </a:solidFill>
                <a:effectLst/>
                <a:latin typeface="Arial" charset="0"/>
                <a:ea typeface="+mn-ea"/>
                <a:cs typeface="+mn-cs"/>
              </a:rPr>
              <a:t>AAS-ITS Collections </a:t>
            </a:r>
          </a:p>
          <a:p>
            <a:pPr rtl="0" eaLnBrk="0" fontAlgn="t" latinLnBrk="0" hangingPunct="0"/>
            <a:r>
              <a:rPr lang="en-US" sz="1200" b="0" i="0" u="none" strike="noStrike" kern="1200" dirty="0" smtClean="0">
                <a:solidFill>
                  <a:schemeClr val="tx1"/>
                </a:solidFill>
                <a:effectLst/>
                <a:latin typeface="Arial" charset="0"/>
                <a:ea typeface="+mn-ea"/>
                <a:cs typeface="+mn-cs"/>
              </a:rPr>
              <a:t>Doc Type = L6L</a:t>
            </a:r>
          </a:p>
          <a:p>
            <a:pPr marL="0" indent="0" rtl="0" eaLnBrk="0" fontAlgn="t" latinLnBrk="0" hangingPunct="0">
              <a:buFont typeface="Arial" panose="020B0604020202020204" pitchFamily="34" charset="0"/>
              <a:buNone/>
            </a:pPr>
            <a:endParaRPr lang="en-US" sz="1200" b="0" i="0" u="none" strike="noStrike" kern="1200" dirty="0" smtClean="0">
              <a:solidFill>
                <a:schemeClr val="tx1"/>
              </a:solidFill>
              <a:effectLst/>
              <a:latin typeface="Arial" charset="0"/>
              <a:ea typeface="+mn-ea"/>
              <a:cs typeface="+mn-cs"/>
            </a:endParaRPr>
          </a:p>
          <a:p>
            <a:pPr marL="0" lvl="0" indent="0" eaLnBrk="0" hangingPunct="0">
              <a:spcBef>
                <a:spcPct val="20000"/>
              </a:spcBef>
              <a:buClr>
                <a:srgbClr val="AF242B"/>
              </a:buClr>
              <a:buSzPct val="75000"/>
              <a:buFont typeface="Arial" panose="020B0604020202020204" pitchFamily="34" charset="0"/>
              <a:buNone/>
              <a:defRPr/>
            </a:pPr>
            <a:r>
              <a:rPr lang="en-US" sz="1800" b="0" dirty="0" smtClean="0">
                <a:solidFill>
                  <a:schemeClr val="tx1"/>
                </a:solidFill>
              </a:rPr>
              <a:t>R7 Miscellaneous</a:t>
            </a:r>
          </a:p>
          <a:p>
            <a:pPr marL="0" lvl="0" indent="0" eaLnBrk="0" hangingPunct="0">
              <a:spcBef>
                <a:spcPct val="20000"/>
              </a:spcBef>
              <a:buClr>
                <a:srgbClr val="AF242B"/>
              </a:buClr>
              <a:buSzPct val="75000"/>
              <a:buFont typeface="Arial" panose="020B0604020202020204" pitchFamily="34" charset="0"/>
              <a:buNone/>
              <a:defRPr/>
            </a:pPr>
            <a:r>
              <a:rPr lang="en-US" sz="1600" b="0" dirty="0" smtClean="0">
                <a:solidFill>
                  <a:schemeClr val="tx1"/>
                </a:solidFill>
              </a:rPr>
              <a:t>Doc Type = L7M</a:t>
            </a:r>
            <a:endParaRPr lang="en-US" b="0" dirty="0" smtClean="0">
              <a:solidFill>
                <a:schemeClr val="tx1"/>
              </a:solidFill>
            </a:endParaRPr>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118</a:t>
            </a:fld>
            <a:endParaRPr lang="en-US" dirty="0" smtClean="0">
              <a:solidFill>
                <a:prstClr val="black"/>
              </a:solidFill>
            </a:endParaRPr>
          </a:p>
        </p:txBody>
      </p:sp>
    </p:spTree>
    <p:extLst>
      <p:ext uri="{BB962C8B-B14F-4D97-AF65-F5344CB8AC3E}">
        <p14:creationId xmlns:p14="http://schemas.microsoft.com/office/powerpoint/2010/main" val="18248805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marL="231775" indent="-231775" eaLnBrk="0" hangingPunct="0">
              <a:spcBef>
                <a:spcPct val="20000"/>
              </a:spcBef>
              <a:buClr>
                <a:srgbClr val="AF242B"/>
              </a:buClr>
              <a:buSzPct val="75000"/>
              <a:buFont typeface="Wingdings" pitchFamily="2" charset="2"/>
              <a:buChar char="w"/>
              <a:defRPr/>
            </a:pPr>
            <a:r>
              <a:rPr lang="en-US" sz="1200" dirty="0" smtClean="0"/>
              <a:t>File layouts are provided for the following Phase 3 Lockboxes:</a:t>
            </a:r>
          </a:p>
          <a:p>
            <a:pPr rtl="0" eaLnBrk="0" fontAlgn="t" latinLnBrk="0" hangingPunct="0"/>
            <a:r>
              <a:rPr lang="en-US" sz="1200" b="0" i="0" u="none" strike="noStrike" kern="1200" dirty="0" smtClean="0">
                <a:solidFill>
                  <a:schemeClr val="tx1"/>
                </a:solidFill>
                <a:effectLst/>
                <a:latin typeface="Arial" charset="0"/>
                <a:ea typeface="+mn-ea"/>
                <a:cs typeface="+mn-cs"/>
              </a:rPr>
              <a:t>AAS-ITS Collections </a:t>
            </a:r>
          </a:p>
          <a:p>
            <a:pPr rtl="0" eaLnBrk="0" fontAlgn="t" latinLnBrk="0" hangingPunct="0"/>
            <a:r>
              <a:rPr lang="en-US" sz="1200" b="0" i="0" u="none" strike="noStrike" kern="1200" dirty="0" smtClean="0">
                <a:solidFill>
                  <a:schemeClr val="tx1"/>
                </a:solidFill>
                <a:effectLst/>
                <a:latin typeface="Arial" charset="0"/>
                <a:ea typeface="+mn-ea"/>
                <a:cs typeface="+mn-cs"/>
              </a:rPr>
              <a:t>Doc Type = L6L</a:t>
            </a:r>
          </a:p>
          <a:p>
            <a:pPr marL="0" indent="0" rtl="0" eaLnBrk="0" fontAlgn="t" latinLnBrk="0" hangingPunct="0">
              <a:buFont typeface="Arial" panose="020B0604020202020204" pitchFamily="34" charset="0"/>
              <a:buNone/>
            </a:pPr>
            <a:endParaRPr lang="en-US" sz="1200" b="0" i="0" u="none" strike="noStrike" kern="1200" dirty="0" smtClean="0">
              <a:solidFill>
                <a:schemeClr val="tx1"/>
              </a:solidFill>
              <a:effectLst/>
              <a:latin typeface="Arial" charset="0"/>
              <a:ea typeface="+mn-ea"/>
              <a:cs typeface="+mn-cs"/>
            </a:endParaRPr>
          </a:p>
          <a:p>
            <a:pPr marL="0" lvl="0" indent="0" eaLnBrk="0" hangingPunct="0">
              <a:spcBef>
                <a:spcPct val="20000"/>
              </a:spcBef>
              <a:buClr>
                <a:srgbClr val="AF242B"/>
              </a:buClr>
              <a:buSzPct val="75000"/>
              <a:buFont typeface="Arial" panose="020B0604020202020204" pitchFamily="34" charset="0"/>
              <a:buNone/>
              <a:defRPr/>
            </a:pPr>
            <a:r>
              <a:rPr lang="en-US" sz="1800" b="0" dirty="0" smtClean="0">
                <a:solidFill>
                  <a:schemeClr val="tx1"/>
                </a:solidFill>
              </a:rPr>
              <a:t>R7 Miscellaneous</a:t>
            </a:r>
          </a:p>
          <a:p>
            <a:pPr marL="0" lvl="0" indent="0" eaLnBrk="0" hangingPunct="0">
              <a:spcBef>
                <a:spcPct val="20000"/>
              </a:spcBef>
              <a:buClr>
                <a:srgbClr val="AF242B"/>
              </a:buClr>
              <a:buSzPct val="75000"/>
              <a:buFont typeface="Arial" panose="020B0604020202020204" pitchFamily="34" charset="0"/>
              <a:buNone/>
              <a:defRPr/>
            </a:pPr>
            <a:r>
              <a:rPr lang="en-US" sz="1600" b="0" dirty="0" smtClean="0">
                <a:solidFill>
                  <a:schemeClr val="tx1"/>
                </a:solidFill>
              </a:rPr>
              <a:t>Doc Type = L7M</a:t>
            </a:r>
            <a:endParaRPr lang="en-US" b="0" dirty="0" smtClean="0">
              <a:solidFill>
                <a:schemeClr val="tx1"/>
              </a:solidFill>
            </a:endParaRPr>
          </a:p>
          <a:p>
            <a:pPr rtl="0" eaLnBrk="0" fontAlgn="t" latinLnBrk="0" hangingPunct="0"/>
            <a:endParaRPr lang="en-US" sz="1200" b="0" i="0" u="none" strike="noStrike"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20000"/>
              </a:spcBef>
              <a:spcAft>
                <a:spcPct val="0"/>
              </a:spcAft>
              <a:buClr>
                <a:srgbClr val="AF242B"/>
              </a:buClr>
              <a:buSzPct val="75000"/>
              <a:buFont typeface="Wingdings" pitchFamily="2" charset="2"/>
              <a:buNone/>
              <a:tabLst/>
              <a:defRPr/>
            </a:pPr>
            <a:r>
              <a:rPr lang="en-US" sz="1050" dirty="0" smtClean="0"/>
              <a:t>Point out how the</a:t>
            </a:r>
            <a:r>
              <a:rPr lang="en-US" sz="1050" baseline="0" dirty="0" smtClean="0"/>
              <a:t> start and end positions correlate to the position of a field in the flat file</a:t>
            </a:r>
            <a:endParaRPr lang="en-US" sz="1050" dirty="0" smtClean="0"/>
          </a:p>
          <a:p>
            <a:pPr marL="0" indent="0" eaLnBrk="0" hangingPunct="0">
              <a:spcBef>
                <a:spcPct val="20000"/>
              </a:spcBef>
              <a:buClr>
                <a:srgbClr val="AF242B"/>
              </a:buClr>
              <a:buSzPct val="75000"/>
              <a:buFont typeface="Wingdings" pitchFamily="2" charset="2"/>
              <a:buNone/>
              <a:defRPr/>
            </a:pPr>
            <a:endParaRPr lang="en-US" sz="1050"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119</a:t>
            </a:fld>
            <a:endParaRPr lang="en-US" dirty="0" smtClean="0">
              <a:solidFill>
                <a:prstClr val="black"/>
              </a:solidFill>
            </a:endParaRPr>
          </a:p>
        </p:txBody>
      </p:sp>
    </p:spTree>
    <p:extLst>
      <p:ext uri="{BB962C8B-B14F-4D97-AF65-F5344CB8AC3E}">
        <p14:creationId xmlns:p14="http://schemas.microsoft.com/office/powerpoint/2010/main" val="23412785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marL="231775" indent="-231775" eaLnBrk="0" hangingPunct="0">
              <a:spcBef>
                <a:spcPct val="20000"/>
              </a:spcBef>
              <a:buClr>
                <a:srgbClr val="AF242B"/>
              </a:buClr>
              <a:buSzPct val="75000"/>
              <a:buFont typeface="Wingdings" pitchFamily="2" charset="2"/>
              <a:buChar char="w"/>
              <a:defRPr/>
            </a:pPr>
            <a:r>
              <a:rPr lang="en-US" sz="1200" dirty="0" smtClean="0"/>
              <a:t>File layouts are provided for the following Phase 3 Lockboxes:</a:t>
            </a:r>
          </a:p>
          <a:p>
            <a:pPr rtl="0" eaLnBrk="0" fontAlgn="t" latinLnBrk="0" hangingPunct="0"/>
            <a:r>
              <a:rPr lang="en-US" sz="1200" b="0" i="0" u="none" strike="noStrike" kern="1200" dirty="0" smtClean="0">
                <a:solidFill>
                  <a:schemeClr val="tx1"/>
                </a:solidFill>
                <a:effectLst/>
                <a:latin typeface="Arial" charset="0"/>
                <a:ea typeface="+mn-ea"/>
                <a:cs typeface="+mn-cs"/>
              </a:rPr>
              <a:t>AAS-ITS Collections </a:t>
            </a:r>
          </a:p>
          <a:p>
            <a:pPr rtl="0" eaLnBrk="0" fontAlgn="t" latinLnBrk="0" hangingPunct="0"/>
            <a:r>
              <a:rPr lang="en-US" sz="1200" b="0" i="0" u="none" strike="noStrike" kern="1200" dirty="0" smtClean="0">
                <a:solidFill>
                  <a:schemeClr val="tx1"/>
                </a:solidFill>
                <a:effectLst/>
                <a:latin typeface="Arial" charset="0"/>
                <a:ea typeface="+mn-ea"/>
                <a:cs typeface="+mn-cs"/>
              </a:rPr>
              <a:t>Doc Type = L6L</a:t>
            </a:r>
          </a:p>
          <a:p>
            <a:pPr marL="0" indent="0" rtl="0" eaLnBrk="0" fontAlgn="t" latinLnBrk="0" hangingPunct="0">
              <a:buFont typeface="Arial" panose="020B0604020202020204" pitchFamily="34" charset="0"/>
              <a:buNone/>
            </a:pPr>
            <a:endParaRPr lang="en-US" sz="1200" b="0" i="0" u="none" strike="noStrike" kern="1200" dirty="0" smtClean="0">
              <a:solidFill>
                <a:schemeClr val="tx1"/>
              </a:solidFill>
              <a:effectLst/>
              <a:latin typeface="Arial" charset="0"/>
              <a:ea typeface="+mn-ea"/>
              <a:cs typeface="+mn-cs"/>
            </a:endParaRPr>
          </a:p>
          <a:p>
            <a:pPr marL="0" lvl="0" indent="0" eaLnBrk="0" hangingPunct="0">
              <a:spcBef>
                <a:spcPct val="20000"/>
              </a:spcBef>
              <a:buClr>
                <a:srgbClr val="AF242B"/>
              </a:buClr>
              <a:buSzPct val="75000"/>
              <a:buFont typeface="Arial" panose="020B0604020202020204" pitchFamily="34" charset="0"/>
              <a:buNone/>
              <a:defRPr/>
            </a:pPr>
            <a:r>
              <a:rPr lang="en-US" sz="1800" b="0" dirty="0" smtClean="0">
                <a:solidFill>
                  <a:schemeClr val="tx1"/>
                </a:solidFill>
              </a:rPr>
              <a:t>R7 Miscellaneous</a:t>
            </a:r>
          </a:p>
          <a:p>
            <a:pPr marL="0" lvl="0" indent="0" eaLnBrk="0" hangingPunct="0">
              <a:spcBef>
                <a:spcPct val="20000"/>
              </a:spcBef>
              <a:buClr>
                <a:srgbClr val="AF242B"/>
              </a:buClr>
              <a:buSzPct val="75000"/>
              <a:buFont typeface="Arial" panose="020B0604020202020204" pitchFamily="34" charset="0"/>
              <a:buNone/>
              <a:defRPr/>
            </a:pPr>
            <a:r>
              <a:rPr lang="en-US" sz="1600" b="0" dirty="0" smtClean="0">
                <a:solidFill>
                  <a:schemeClr val="tx1"/>
                </a:solidFill>
              </a:rPr>
              <a:t>Doc Type = L7M</a:t>
            </a:r>
            <a:endParaRPr lang="en-US" b="0" dirty="0" smtClean="0">
              <a:solidFill>
                <a:schemeClr val="tx1"/>
              </a:solidFill>
            </a:endParaRPr>
          </a:p>
          <a:p>
            <a:pPr rtl="0" eaLnBrk="0" fontAlgn="t" latinLnBrk="0" hangingPunct="0"/>
            <a:endParaRPr lang="en-US" sz="1200" b="0" i="0" u="none" strike="noStrike"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20000"/>
              </a:spcBef>
              <a:spcAft>
                <a:spcPct val="0"/>
              </a:spcAft>
              <a:buClr>
                <a:srgbClr val="AF242B"/>
              </a:buClr>
              <a:buSzPct val="75000"/>
              <a:buFont typeface="Wingdings" pitchFamily="2" charset="2"/>
              <a:buNone/>
              <a:tabLst/>
              <a:defRPr/>
            </a:pPr>
            <a:r>
              <a:rPr lang="en-US" sz="1050" dirty="0" smtClean="0"/>
              <a:t>Point out how the</a:t>
            </a:r>
            <a:r>
              <a:rPr lang="en-US" sz="1050" baseline="0" dirty="0" smtClean="0"/>
              <a:t> start and end positions correlate to the position of a field in the flat file</a:t>
            </a:r>
            <a:endParaRPr lang="en-US" sz="1050" dirty="0" smtClean="0"/>
          </a:p>
          <a:p>
            <a:pPr marL="0" indent="0" eaLnBrk="0" hangingPunct="0">
              <a:spcBef>
                <a:spcPct val="20000"/>
              </a:spcBef>
              <a:buClr>
                <a:srgbClr val="AF242B"/>
              </a:buClr>
              <a:buSzPct val="75000"/>
              <a:buFont typeface="Wingdings" pitchFamily="2" charset="2"/>
              <a:buNone/>
              <a:defRPr/>
            </a:pPr>
            <a:endParaRPr lang="en-US" sz="1050"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120</a:t>
            </a:fld>
            <a:endParaRPr lang="en-US" dirty="0" smtClean="0">
              <a:solidFill>
                <a:prstClr val="black"/>
              </a:solidFill>
            </a:endParaRPr>
          </a:p>
        </p:txBody>
      </p:sp>
    </p:spTree>
    <p:extLst>
      <p:ext uri="{BB962C8B-B14F-4D97-AF65-F5344CB8AC3E}">
        <p14:creationId xmlns:p14="http://schemas.microsoft.com/office/powerpoint/2010/main" val="2341278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p>
            <a:fld id="{106E4B59-3DD3-4945-A678-339496ED122C}" type="slidenum">
              <a:rPr lang="en-US" smtClean="0">
                <a:latin typeface="Arial" pitchFamily="34" charset="0"/>
              </a:rPr>
              <a:pPr/>
              <a:t>12</a:t>
            </a:fld>
            <a:endParaRPr lang="en-US" dirty="0" smtClean="0">
              <a:latin typeface="Arial" pitchFamily="34" charset="0"/>
            </a:endParaRPr>
          </a:p>
        </p:txBody>
      </p:sp>
      <p:sp>
        <p:nvSpPr>
          <p:cNvPr id="283651" name="Rectangle 2"/>
          <p:cNvSpPr>
            <a:spLocks noGrp="1" noRot="1" noChangeAspect="1" noChangeArrowheads="1" noTextEdit="1"/>
          </p:cNvSpPr>
          <p:nvPr>
            <p:ph type="sldImg"/>
          </p:nvPr>
        </p:nvSpPr>
        <p:spPr>
          <a:xfrm>
            <a:off x="1181100" y="696913"/>
            <a:ext cx="4648200" cy="3486150"/>
          </a:xfrm>
          <a:ln/>
        </p:spPr>
      </p:sp>
      <p:sp>
        <p:nvSpPr>
          <p:cNvPr id="283652"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17583652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marL="231775" indent="-231775" eaLnBrk="0" hangingPunct="0">
              <a:spcBef>
                <a:spcPct val="20000"/>
              </a:spcBef>
              <a:buClr>
                <a:srgbClr val="AF242B"/>
              </a:buClr>
              <a:buSzPct val="75000"/>
              <a:buFont typeface="Wingdings" pitchFamily="2" charset="2"/>
              <a:buChar char="w"/>
              <a:defRPr/>
            </a:pPr>
            <a:r>
              <a:rPr lang="en-US" sz="1200" dirty="0" smtClean="0"/>
              <a:t>File layouts are provided for the following Phase 3 Lockboxes:</a:t>
            </a:r>
          </a:p>
          <a:p>
            <a:pPr rtl="0" eaLnBrk="0" fontAlgn="t" latinLnBrk="0" hangingPunct="0"/>
            <a:r>
              <a:rPr lang="en-US" sz="1200" b="0" i="0" u="none" strike="noStrike" kern="1200" dirty="0" smtClean="0">
                <a:solidFill>
                  <a:schemeClr val="tx1"/>
                </a:solidFill>
                <a:effectLst/>
                <a:latin typeface="Arial" charset="0"/>
                <a:ea typeface="+mn-ea"/>
                <a:cs typeface="+mn-cs"/>
              </a:rPr>
              <a:t>AAS-ITS Collections </a:t>
            </a:r>
          </a:p>
          <a:p>
            <a:pPr rtl="0" eaLnBrk="0" fontAlgn="t" latinLnBrk="0" hangingPunct="0"/>
            <a:r>
              <a:rPr lang="en-US" sz="1200" b="0" i="0" u="none" strike="noStrike" kern="1200" dirty="0" smtClean="0">
                <a:solidFill>
                  <a:schemeClr val="tx1"/>
                </a:solidFill>
                <a:effectLst/>
                <a:latin typeface="Arial" charset="0"/>
                <a:ea typeface="+mn-ea"/>
                <a:cs typeface="+mn-cs"/>
              </a:rPr>
              <a:t>Doc Type = L6L</a:t>
            </a:r>
          </a:p>
          <a:p>
            <a:pPr rtl="0" eaLnBrk="0" fontAlgn="t" latinLnBrk="0" hangingPunct="0"/>
            <a:endParaRPr lang="en-US" sz="1200" b="0" i="0" u="none" strike="noStrike" kern="1200" dirty="0" smtClean="0">
              <a:solidFill>
                <a:schemeClr val="tx1"/>
              </a:solidFill>
              <a:effectLst/>
              <a:latin typeface="Arial" charset="0"/>
              <a:ea typeface="+mn-ea"/>
              <a:cs typeface="+mn-cs"/>
            </a:endParaRPr>
          </a:p>
          <a:p>
            <a:pPr marL="0" indent="0" rtl="0" eaLnBrk="0" fontAlgn="t" latinLnBrk="0" hangingPunct="0">
              <a:buFont typeface="Arial" panose="020B0604020202020204" pitchFamily="34" charset="0"/>
              <a:buNone/>
            </a:pPr>
            <a:endParaRPr lang="en-US" sz="1200" b="0" i="0" u="none" strike="noStrike" kern="1200" dirty="0" smtClean="0">
              <a:solidFill>
                <a:schemeClr val="tx1"/>
              </a:solidFill>
              <a:effectLst/>
              <a:latin typeface="Arial" charset="0"/>
              <a:ea typeface="+mn-ea"/>
              <a:cs typeface="+mn-cs"/>
            </a:endParaRPr>
          </a:p>
          <a:p>
            <a:pPr marL="0" lvl="0" indent="0" eaLnBrk="0" hangingPunct="0">
              <a:spcBef>
                <a:spcPct val="20000"/>
              </a:spcBef>
              <a:buClr>
                <a:srgbClr val="AF242B"/>
              </a:buClr>
              <a:buSzPct val="75000"/>
              <a:buFont typeface="Arial" panose="020B0604020202020204" pitchFamily="34" charset="0"/>
              <a:buNone/>
              <a:defRPr/>
            </a:pPr>
            <a:r>
              <a:rPr lang="en-US" sz="1800" b="0" dirty="0" smtClean="0">
                <a:solidFill>
                  <a:schemeClr val="tx1"/>
                </a:solidFill>
              </a:rPr>
              <a:t>R7 Miscellaneous</a:t>
            </a:r>
          </a:p>
          <a:p>
            <a:pPr marL="0" lvl="0" indent="0" eaLnBrk="0" hangingPunct="0">
              <a:spcBef>
                <a:spcPct val="20000"/>
              </a:spcBef>
              <a:buClr>
                <a:srgbClr val="AF242B"/>
              </a:buClr>
              <a:buSzPct val="75000"/>
              <a:buFont typeface="Arial" panose="020B0604020202020204" pitchFamily="34" charset="0"/>
              <a:buNone/>
              <a:defRPr/>
            </a:pPr>
            <a:r>
              <a:rPr lang="en-US" sz="1600" b="0" dirty="0" smtClean="0">
                <a:solidFill>
                  <a:schemeClr val="tx1"/>
                </a:solidFill>
              </a:rPr>
              <a:t>Doc Type = L7M</a:t>
            </a:r>
            <a:endParaRPr lang="en-US" b="0" dirty="0" smtClean="0">
              <a:solidFill>
                <a:schemeClr val="tx1"/>
              </a:solidFill>
            </a:endParaRPr>
          </a:p>
          <a:p>
            <a:pPr rtl="0" eaLnBrk="0" fontAlgn="t" latinLnBrk="0" hangingPunct="0"/>
            <a:endParaRPr lang="en-US" sz="1200" b="0" i="0" u="none" strike="noStrike"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20000"/>
              </a:spcBef>
              <a:spcAft>
                <a:spcPct val="0"/>
              </a:spcAft>
              <a:buClr>
                <a:srgbClr val="AF242B"/>
              </a:buClr>
              <a:buSzPct val="75000"/>
              <a:buFont typeface="Wingdings" pitchFamily="2" charset="2"/>
              <a:buNone/>
              <a:tabLst/>
              <a:defRPr/>
            </a:pPr>
            <a:r>
              <a:rPr lang="en-US" sz="1050" dirty="0" smtClean="0"/>
              <a:t>Point out how the</a:t>
            </a:r>
            <a:r>
              <a:rPr lang="en-US" sz="1050" baseline="0" dirty="0" smtClean="0"/>
              <a:t> start and end positions correlate to the position of a field in the flat file</a:t>
            </a:r>
            <a:endParaRPr lang="en-US" sz="1050" dirty="0" smtClean="0"/>
          </a:p>
          <a:p>
            <a:pPr marL="0" indent="0" eaLnBrk="0" hangingPunct="0">
              <a:spcBef>
                <a:spcPct val="20000"/>
              </a:spcBef>
              <a:buClr>
                <a:srgbClr val="AF242B"/>
              </a:buClr>
              <a:buSzPct val="75000"/>
              <a:buFont typeface="Wingdings" pitchFamily="2" charset="2"/>
              <a:buNone/>
              <a:defRPr/>
            </a:pPr>
            <a:endParaRPr lang="en-US" sz="1050"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121</a:t>
            </a:fld>
            <a:endParaRPr lang="en-US" dirty="0" smtClean="0">
              <a:solidFill>
                <a:prstClr val="black"/>
              </a:solidFill>
            </a:endParaRPr>
          </a:p>
        </p:txBody>
      </p:sp>
    </p:spTree>
    <p:extLst>
      <p:ext uri="{BB962C8B-B14F-4D97-AF65-F5344CB8AC3E}">
        <p14:creationId xmlns:p14="http://schemas.microsoft.com/office/powerpoint/2010/main" val="23412785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122</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BAAR Phase 3, GSA</a:t>
            </a:r>
            <a:r>
              <a:rPr lang="en-US" baseline="0" dirty="0" smtClean="0"/>
              <a:t> will only be adding functionality for Pay.gov collections processing via CIR</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123</a:t>
            </a:fld>
            <a:endParaRPr lang="en-US" dirty="0"/>
          </a:p>
        </p:txBody>
      </p:sp>
    </p:spTree>
    <p:extLst>
      <p:ext uri="{BB962C8B-B14F-4D97-AF65-F5344CB8AC3E}">
        <p14:creationId xmlns:p14="http://schemas.microsoft.com/office/powerpoint/2010/main" val="9222992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(Revenue Credit Card Transactions are confirmed by TRS using the combined "Summary and Detail: file. TRS process will only create Revenue Credit Card Chargeback CR debit vouchers and update the already existing CRs in Pegasys with the deposit number and accomplished date.)</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124</a:t>
            </a:fld>
            <a:endParaRPr lang="en-US" dirty="0"/>
          </a:p>
        </p:txBody>
      </p:sp>
    </p:spTree>
    <p:extLst>
      <p:ext uri="{BB962C8B-B14F-4D97-AF65-F5344CB8AC3E}">
        <p14:creationId xmlns:p14="http://schemas.microsoft.com/office/powerpoint/2010/main" val="28850137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a:buNone/>
            </a:pPr>
            <a:r>
              <a:rPr lang="en-US" sz="2000" b="1" dirty="0" smtClean="0">
                <a:solidFill>
                  <a:schemeClr val="tx1"/>
                </a:solidFill>
              </a:rPr>
              <a:t>Collections Information Repository (CIR):</a:t>
            </a:r>
          </a:p>
          <a:p>
            <a:pPr>
              <a:buNone/>
            </a:pPr>
            <a:endParaRPr lang="en-US" sz="200" b="1" dirty="0" smtClean="0">
              <a:solidFill>
                <a:schemeClr val="tx1"/>
              </a:solidFill>
            </a:endParaRPr>
          </a:p>
          <a:p>
            <a:r>
              <a:rPr lang="en-US" sz="1800" dirty="0" smtClean="0">
                <a:solidFill>
                  <a:schemeClr val="tx1"/>
                </a:solidFill>
              </a:rPr>
              <a:t>CIR is a collections reporting tool administered by Treasury</a:t>
            </a:r>
          </a:p>
          <a:p>
            <a:endParaRPr lang="en-US" sz="200" dirty="0" smtClean="0">
              <a:solidFill>
                <a:schemeClr val="tx1"/>
              </a:solidFill>
            </a:endParaRPr>
          </a:p>
          <a:p>
            <a:pPr lvl="1"/>
            <a:r>
              <a:rPr lang="en-US" sz="1600" dirty="0" smtClean="0">
                <a:solidFill>
                  <a:schemeClr val="tx1"/>
                </a:solidFill>
              </a:rPr>
              <a:t>Receives collection/deposit information from Financial Management Services (FMS) collections systems and settlement mechanisms</a:t>
            </a:r>
          </a:p>
          <a:p>
            <a:pPr lvl="2"/>
            <a:endParaRPr lang="en-US" sz="200" dirty="0" smtClean="0">
              <a:solidFill>
                <a:schemeClr val="tx1"/>
              </a:solidFill>
            </a:endParaRPr>
          </a:p>
          <a:p>
            <a:pPr marL="346075" lvl="1" indent="0">
              <a:buNone/>
            </a:pPr>
            <a:endParaRPr lang="en-US" sz="200" dirty="0" smtClean="0">
              <a:solidFill>
                <a:schemeClr val="tx1"/>
              </a:solidFill>
            </a:endParaRPr>
          </a:p>
          <a:p>
            <a:pPr lvl="1"/>
            <a:r>
              <a:rPr lang="en-US" sz="1600" dirty="0" smtClean="0">
                <a:solidFill>
                  <a:schemeClr val="tx1"/>
                </a:solidFill>
              </a:rPr>
              <a:t>Contains detailed and summarized records of collections</a:t>
            </a:r>
          </a:p>
          <a:p>
            <a:pPr lvl="2"/>
            <a:r>
              <a:rPr lang="en-US" sz="1600" dirty="0" smtClean="0">
                <a:solidFill>
                  <a:schemeClr val="tx1"/>
                </a:solidFill>
              </a:rPr>
              <a:t>Sends transaction settlement/confirmation/reconciliation information to GSA (</a:t>
            </a:r>
            <a:r>
              <a:rPr lang="en-US" sz="1600" dirty="0" err="1" smtClean="0">
                <a:solidFill>
                  <a:schemeClr val="tx1"/>
                </a:solidFill>
              </a:rPr>
              <a:t>Pegasys</a:t>
            </a:r>
            <a:r>
              <a:rPr lang="en-US" sz="1600" dirty="0" smtClean="0">
                <a:solidFill>
                  <a:schemeClr val="tx1"/>
                </a:solidFill>
              </a:rPr>
              <a:t>) via: </a:t>
            </a:r>
          </a:p>
          <a:p>
            <a:pPr lvl="3"/>
            <a:r>
              <a:rPr lang="en-US" sz="1400" dirty="0" smtClean="0">
                <a:solidFill>
                  <a:schemeClr val="tx1"/>
                </a:solidFill>
              </a:rPr>
              <a:t>Summary File</a:t>
            </a:r>
          </a:p>
          <a:p>
            <a:pPr lvl="3"/>
            <a:r>
              <a:rPr lang="en-US" sz="1400" dirty="0" smtClean="0">
                <a:solidFill>
                  <a:schemeClr val="tx1"/>
                </a:solidFill>
              </a:rPr>
              <a:t>Detail File</a:t>
            </a:r>
          </a:p>
          <a:p>
            <a:pPr lvl="3"/>
            <a:r>
              <a:rPr lang="en-US" sz="1400" dirty="0" smtClean="0">
                <a:solidFill>
                  <a:schemeClr val="tx1"/>
                </a:solidFill>
              </a:rPr>
              <a:t>Summary and Detail File (Revenue Credit Card Only)</a:t>
            </a:r>
          </a:p>
          <a:p>
            <a:pPr lvl="2"/>
            <a:r>
              <a:rPr lang="en-US" sz="1600" dirty="0" smtClean="0">
                <a:solidFill>
                  <a:schemeClr val="tx1"/>
                </a:solidFill>
              </a:rPr>
              <a:t>Sends settlement information for Pay.gov and Revenue Credit Card</a:t>
            </a:r>
          </a:p>
          <a:p>
            <a:pPr lvl="1"/>
            <a:endParaRPr lang="en-US" sz="1600" dirty="0" smtClean="0">
              <a:solidFill>
                <a:schemeClr val="tx1"/>
              </a:solidFill>
            </a:endParaRPr>
          </a:p>
          <a:p>
            <a:pPr lvl="1"/>
            <a:r>
              <a:rPr lang="en-US" sz="1600" dirty="0" smtClean="0">
                <a:solidFill>
                  <a:schemeClr val="tx1"/>
                </a:solidFill>
              </a:rPr>
              <a:t>CIR does not contain IPAC collections </a:t>
            </a:r>
          </a:p>
          <a:p>
            <a:pPr marL="346075" lvl="1" indent="0">
              <a:buNone/>
            </a:pPr>
            <a:endParaRPr lang="en-US" sz="200" dirty="0" smtClean="0">
              <a:solidFill>
                <a:schemeClr val="tx1"/>
              </a:solidFill>
            </a:endParaRPr>
          </a:p>
          <a:p>
            <a:pPr lvl="1">
              <a:defRPr/>
            </a:pPr>
            <a:r>
              <a:rPr lang="en-US" sz="1600" dirty="0" smtClean="0">
                <a:solidFill>
                  <a:schemeClr val="tx1"/>
                </a:solidFill>
              </a:rPr>
              <a:t>The </a:t>
            </a:r>
            <a:r>
              <a:rPr lang="en-US" sz="1600" b="1" dirty="0" smtClean="0">
                <a:solidFill>
                  <a:schemeClr val="tx1"/>
                </a:solidFill>
              </a:rPr>
              <a:t>Collections Information Repository (CIR) </a:t>
            </a:r>
            <a:r>
              <a:rPr lang="en-US" sz="1600" dirty="0" smtClean="0">
                <a:solidFill>
                  <a:schemeClr val="tx1"/>
                </a:solidFill>
              </a:rPr>
              <a:t>was formally know as the Transaction Reporting System (TRS) prior to in January 2013</a:t>
            </a:r>
          </a:p>
          <a:p>
            <a:pPr lvl="1">
              <a:defRPr/>
            </a:pPr>
            <a:endParaRPr lang="en-US" sz="1400" dirty="0" smtClean="0">
              <a:solidFill>
                <a:schemeClr val="tx1"/>
              </a:solidFill>
              <a:cs typeface="Calibri" pitchFamily="34" charset="0"/>
            </a:endParaRPr>
          </a:p>
          <a:p>
            <a:pPr lvl="1">
              <a:defRPr/>
            </a:pPr>
            <a:r>
              <a:rPr lang="en-US" sz="1400" dirty="0" smtClean="0">
                <a:solidFill>
                  <a:schemeClr val="tx1"/>
                </a:solidFill>
                <a:cs typeface="Calibri" pitchFamily="34" charset="0"/>
              </a:rPr>
              <a:t>Acts as a “transaction broker” used to standardize, store, and exchange the received financial information within a single system</a:t>
            </a:r>
            <a:endParaRPr lang="en-US" sz="300" dirty="0" smtClean="0">
              <a:solidFill>
                <a:schemeClr val="tx1"/>
              </a:solidFill>
              <a:cs typeface="Calibri" pitchFamily="34" charset="0"/>
            </a:endParaRPr>
          </a:p>
          <a:p>
            <a:pPr lvl="1">
              <a:defRPr/>
            </a:pPr>
            <a:endParaRPr lang="en-US" sz="300" dirty="0" smtClean="0">
              <a:solidFill>
                <a:schemeClr val="tx1"/>
              </a:solidFill>
              <a:cs typeface="Calibri" pitchFamily="34" charset="0"/>
            </a:endParaRPr>
          </a:p>
          <a:p>
            <a:pPr lvl="1">
              <a:defRPr/>
            </a:pPr>
            <a:r>
              <a:rPr lang="en-US" sz="1500" dirty="0" smtClean="0">
                <a:solidFill>
                  <a:schemeClr val="tx1"/>
                </a:solidFill>
              </a:rPr>
              <a:t>FMS rebranded the system name to be consistent with the naming convention for its other data repositories, such as the Payment Information Repository (PIR)</a:t>
            </a:r>
          </a:p>
          <a:p>
            <a:pPr lvl="1">
              <a:defRPr/>
            </a:pPr>
            <a:endParaRPr lang="en-US" sz="1500" dirty="0" smtClean="0">
              <a:solidFill>
                <a:schemeClr val="tx1"/>
              </a:solidFill>
            </a:endParaRPr>
          </a:p>
          <a:p>
            <a:r>
              <a:rPr lang="en-US" sz="2000" dirty="0" smtClean="0"/>
              <a:t>CIR sends collection information to GSA using 3 XML file formats :</a:t>
            </a:r>
          </a:p>
          <a:p>
            <a:r>
              <a:rPr lang="en-US" sz="1800" b="1" dirty="0" smtClean="0"/>
              <a:t>Detail Only</a:t>
            </a:r>
            <a:r>
              <a:rPr lang="en-US" sz="1800" dirty="0" smtClean="0"/>
              <a:t>:  Only individual collection transaction-level information is extracted</a:t>
            </a:r>
          </a:p>
          <a:p>
            <a:r>
              <a:rPr lang="en-US" sz="1600" dirty="0" smtClean="0"/>
              <a:t>This file is used to import/process CIR credit card transactions for Pay.gov in </a:t>
            </a:r>
            <a:r>
              <a:rPr lang="en-US" sz="1600" dirty="0" err="1" smtClean="0"/>
              <a:t>Pegasys</a:t>
            </a:r>
            <a:endParaRPr lang="en-US" sz="1600" dirty="0" smtClean="0"/>
          </a:p>
          <a:p>
            <a:r>
              <a:rPr lang="en-US" sz="1600" dirty="0" smtClean="0"/>
              <a:t>Records are loaded to the CIR Inbound Detail Table (via CIR Inbound Process)</a:t>
            </a:r>
          </a:p>
          <a:p>
            <a:r>
              <a:rPr lang="en-US" sz="1600" dirty="0" smtClean="0"/>
              <a:t>CR documents are created in </a:t>
            </a:r>
            <a:r>
              <a:rPr lang="en-US" sz="1600" dirty="0" err="1" smtClean="0"/>
              <a:t>Pegasys</a:t>
            </a:r>
            <a:r>
              <a:rPr lang="en-US" sz="1600" dirty="0" smtClean="0"/>
              <a:t> (via CIR Detail Process)</a:t>
            </a:r>
            <a:endParaRPr lang="en-US" sz="300" dirty="0" smtClean="0"/>
          </a:p>
          <a:p>
            <a:endParaRPr lang="en-US" sz="300" b="1" dirty="0" smtClean="0"/>
          </a:p>
          <a:p>
            <a:r>
              <a:rPr lang="en-US" sz="1800" b="1" dirty="0" smtClean="0"/>
              <a:t>Summary Only</a:t>
            </a:r>
            <a:r>
              <a:rPr lang="en-US" sz="1800" dirty="0" smtClean="0"/>
              <a:t>:  Only voucher-level information is extracted </a:t>
            </a:r>
          </a:p>
          <a:p>
            <a:r>
              <a:rPr lang="en-US" sz="1600" dirty="0" smtClean="0"/>
              <a:t>The Summary file will be used to perform the CIR Collection to </a:t>
            </a:r>
            <a:r>
              <a:rPr lang="en-US" sz="1600" dirty="0" err="1" smtClean="0"/>
              <a:t>Pegasys</a:t>
            </a:r>
            <a:r>
              <a:rPr lang="en-US" sz="1600" dirty="0" smtClean="0"/>
              <a:t> CR Reconciliation (Discussed in detail in: </a:t>
            </a:r>
            <a:r>
              <a:rPr lang="en-US" sz="1600" i="1" dirty="0" smtClean="0"/>
              <a:t>Segment 9: CIR Reconciliation</a:t>
            </a:r>
            <a:r>
              <a:rPr lang="en-US" sz="1600" dirty="0" smtClean="0"/>
              <a:t>)</a:t>
            </a:r>
          </a:p>
          <a:p>
            <a:endParaRPr lang="en-US" sz="1600" b="1" dirty="0" smtClean="0"/>
          </a:p>
          <a:p>
            <a:r>
              <a:rPr lang="en-US" sz="1800" b="1" dirty="0" smtClean="0"/>
              <a:t>Summary and Detail: </a:t>
            </a:r>
            <a:r>
              <a:rPr lang="en-US" sz="1800" dirty="0" smtClean="0"/>
              <a:t>Contains both Detail and Summary information</a:t>
            </a:r>
          </a:p>
          <a:p>
            <a:r>
              <a:rPr lang="en-US" sz="1400" kern="1200" dirty="0" smtClean="0">
                <a:latin typeface="Arial" charset="0"/>
              </a:rPr>
              <a:t>Note: Only Region 6 will use the combined summary and detail file for Revenue Credit Card</a:t>
            </a:r>
            <a:endParaRPr lang="en-US" sz="1500" kern="1200" dirty="0" smtClean="0">
              <a:solidFill>
                <a:schemeClr val="tx1"/>
              </a:solidFill>
              <a:latin typeface="Arial" charset="0"/>
            </a:endParaRPr>
          </a:p>
          <a:p>
            <a:endParaRPr lang="en-US" sz="1400" kern="1200" dirty="0" smtClean="0">
              <a:latin typeface="Arial" charset="0"/>
            </a:endParaRPr>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125</a:t>
            </a:fld>
            <a:endParaRPr lang="en-US" dirty="0" smtClean="0">
              <a:solidFill>
                <a:prstClr val="black"/>
              </a:solidFill>
            </a:endParaRPr>
          </a:p>
        </p:txBody>
      </p:sp>
    </p:spTree>
    <p:extLst>
      <p:ext uri="{BB962C8B-B14F-4D97-AF65-F5344CB8AC3E}">
        <p14:creationId xmlns:p14="http://schemas.microsoft.com/office/powerpoint/2010/main" val="92514770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a:buNone/>
            </a:pPr>
            <a:r>
              <a:rPr lang="en-US" sz="2000" b="1" dirty="0" smtClean="0">
                <a:solidFill>
                  <a:schemeClr val="tx1"/>
                </a:solidFill>
              </a:rPr>
              <a:t>Collections Information Repository (CIR):</a:t>
            </a:r>
          </a:p>
          <a:p>
            <a:pPr>
              <a:buNone/>
            </a:pPr>
            <a:endParaRPr lang="en-US" sz="200" b="1" dirty="0" smtClean="0">
              <a:solidFill>
                <a:schemeClr val="tx1"/>
              </a:solidFill>
            </a:endParaRPr>
          </a:p>
          <a:p>
            <a:r>
              <a:rPr lang="en-US" sz="1800" dirty="0" smtClean="0">
                <a:solidFill>
                  <a:schemeClr val="tx1"/>
                </a:solidFill>
              </a:rPr>
              <a:t>CIR is a collections reporting tool administered by Treasury</a:t>
            </a:r>
          </a:p>
          <a:p>
            <a:endParaRPr lang="en-US" sz="200" dirty="0" smtClean="0">
              <a:solidFill>
                <a:schemeClr val="tx1"/>
              </a:solidFill>
            </a:endParaRPr>
          </a:p>
          <a:p>
            <a:pPr lvl="1"/>
            <a:r>
              <a:rPr lang="en-US" sz="1600" dirty="0" smtClean="0">
                <a:solidFill>
                  <a:schemeClr val="tx1"/>
                </a:solidFill>
              </a:rPr>
              <a:t>Receives collection/deposit information from Financial Management Services (FMS) collections systems and settlement mechanisms</a:t>
            </a:r>
          </a:p>
          <a:p>
            <a:pPr lvl="2"/>
            <a:endParaRPr lang="en-US" sz="200" dirty="0" smtClean="0">
              <a:solidFill>
                <a:schemeClr val="tx1"/>
              </a:solidFill>
            </a:endParaRPr>
          </a:p>
          <a:p>
            <a:pPr marL="346075" lvl="1" indent="0">
              <a:buNone/>
            </a:pPr>
            <a:endParaRPr lang="en-US" sz="200" dirty="0" smtClean="0">
              <a:solidFill>
                <a:schemeClr val="tx1"/>
              </a:solidFill>
            </a:endParaRPr>
          </a:p>
          <a:p>
            <a:pPr lvl="1"/>
            <a:r>
              <a:rPr lang="en-US" sz="1600" dirty="0" smtClean="0">
                <a:solidFill>
                  <a:schemeClr val="tx1"/>
                </a:solidFill>
              </a:rPr>
              <a:t>Contains detailed and summarized records of collections</a:t>
            </a:r>
          </a:p>
          <a:p>
            <a:pPr lvl="2"/>
            <a:r>
              <a:rPr lang="en-US" sz="1600" dirty="0" smtClean="0">
                <a:solidFill>
                  <a:schemeClr val="tx1"/>
                </a:solidFill>
              </a:rPr>
              <a:t>Sends transaction settlement/confirmation/reconciliation information to GSA (Pegasys) via: </a:t>
            </a:r>
          </a:p>
          <a:p>
            <a:pPr lvl="3"/>
            <a:r>
              <a:rPr lang="en-US" sz="1400" dirty="0" smtClean="0">
                <a:solidFill>
                  <a:schemeClr val="tx1"/>
                </a:solidFill>
              </a:rPr>
              <a:t>Summary File</a:t>
            </a:r>
          </a:p>
          <a:p>
            <a:pPr lvl="3"/>
            <a:r>
              <a:rPr lang="en-US" sz="1400" dirty="0" smtClean="0">
                <a:solidFill>
                  <a:schemeClr val="tx1"/>
                </a:solidFill>
              </a:rPr>
              <a:t>Detail File</a:t>
            </a:r>
          </a:p>
          <a:p>
            <a:pPr lvl="3"/>
            <a:r>
              <a:rPr lang="en-US" sz="1400" dirty="0" smtClean="0">
                <a:solidFill>
                  <a:schemeClr val="tx1"/>
                </a:solidFill>
              </a:rPr>
              <a:t>Summary and Detail File (Revenue Credit Card Only)</a:t>
            </a:r>
          </a:p>
          <a:p>
            <a:pPr lvl="2"/>
            <a:r>
              <a:rPr lang="en-US" sz="1600" dirty="0" smtClean="0">
                <a:solidFill>
                  <a:schemeClr val="tx1"/>
                </a:solidFill>
              </a:rPr>
              <a:t>Sends settlement information for Pay.gov and Revenue Credit Card</a:t>
            </a:r>
          </a:p>
          <a:p>
            <a:pPr lvl="1"/>
            <a:endParaRPr lang="en-US" sz="1600" dirty="0" smtClean="0">
              <a:solidFill>
                <a:schemeClr val="tx1"/>
              </a:solidFill>
            </a:endParaRPr>
          </a:p>
          <a:p>
            <a:pPr lvl="1"/>
            <a:r>
              <a:rPr lang="en-US" sz="1600" dirty="0" smtClean="0">
                <a:solidFill>
                  <a:schemeClr val="tx1"/>
                </a:solidFill>
              </a:rPr>
              <a:t>CIR does not contain IPAC collections </a:t>
            </a:r>
          </a:p>
          <a:p>
            <a:pPr marL="346075" lvl="1" indent="0">
              <a:buNone/>
            </a:pPr>
            <a:endParaRPr lang="en-US" sz="200" dirty="0" smtClean="0">
              <a:solidFill>
                <a:schemeClr val="tx1"/>
              </a:solidFill>
            </a:endParaRPr>
          </a:p>
          <a:p>
            <a:pPr lvl="1">
              <a:defRPr/>
            </a:pPr>
            <a:r>
              <a:rPr lang="en-US" sz="1600" dirty="0" smtClean="0">
                <a:solidFill>
                  <a:schemeClr val="tx1"/>
                </a:solidFill>
              </a:rPr>
              <a:t>The </a:t>
            </a:r>
            <a:r>
              <a:rPr lang="en-US" sz="1600" b="1" dirty="0" smtClean="0">
                <a:solidFill>
                  <a:schemeClr val="tx1"/>
                </a:solidFill>
              </a:rPr>
              <a:t>Collections Information Repository (CIR) </a:t>
            </a:r>
            <a:r>
              <a:rPr lang="en-US" sz="1600" dirty="0" smtClean="0">
                <a:solidFill>
                  <a:schemeClr val="tx1"/>
                </a:solidFill>
              </a:rPr>
              <a:t>was formally know as the Transaction Reporting System (TRS) prior to in January 2013</a:t>
            </a:r>
          </a:p>
          <a:p>
            <a:pPr lvl="1">
              <a:defRPr/>
            </a:pPr>
            <a:endParaRPr lang="en-US" sz="1400" dirty="0" smtClean="0">
              <a:solidFill>
                <a:schemeClr val="tx1"/>
              </a:solidFill>
              <a:cs typeface="Calibri" pitchFamily="34" charset="0"/>
            </a:endParaRPr>
          </a:p>
          <a:p>
            <a:pPr lvl="1">
              <a:defRPr/>
            </a:pPr>
            <a:r>
              <a:rPr lang="en-US" sz="1400" dirty="0" smtClean="0">
                <a:solidFill>
                  <a:schemeClr val="tx1"/>
                </a:solidFill>
                <a:cs typeface="Calibri" pitchFamily="34" charset="0"/>
              </a:rPr>
              <a:t>Acts as a “transaction broker” used to standardize, store, and exchange the received financial information within a single system</a:t>
            </a:r>
            <a:endParaRPr lang="en-US" sz="300" dirty="0" smtClean="0">
              <a:solidFill>
                <a:schemeClr val="tx1"/>
              </a:solidFill>
              <a:cs typeface="Calibri" pitchFamily="34" charset="0"/>
            </a:endParaRPr>
          </a:p>
          <a:p>
            <a:pPr lvl="1">
              <a:defRPr/>
            </a:pPr>
            <a:endParaRPr lang="en-US" sz="300" dirty="0" smtClean="0">
              <a:solidFill>
                <a:schemeClr val="tx1"/>
              </a:solidFill>
              <a:cs typeface="Calibri" pitchFamily="34" charset="0"/>
            </a:endParaRPr>
          </a:p>
          <a:p>
            <a:pPr lvl="1">
              <a:defRPr/>
            </a:pPr>
            <a:r>
              <a:rPr lang="en-US" sz="1500" dirty="0" smtClean="0">
                <a:solidFill>
                  <a:schemeClr val="tx1"/>
                </a:solidFill>
              </a:rPr>
              <a:t>FMS rebranded the system name to be consistent with the naming convention for its other data repositories, such as the Payment Information Repository (PIR)</a:t>
            </a:r>
          </a:p>
          <a:p>
            <a:pPr lvl="1">
              <a:defRPr/>
            </a:pPr>
            <a:endParaRPr lang="en-US" sz="1500" dirty="0" smtClean="0">
              <a:solidFill>
                <a:schemeClr val="tx1"/>
              </a:solidFill>
            </a:endParaRPr>
          </a:p>
          <a:p>
            <a:r>
              <a:rPr lang="en-US" sz="2000" dirty="0" smtClean="0"/>
              <a:t>CIR sends collection information to GSA using 3 XML file formats :</a:t>
            </a:r>
          </a:p>
          <a:p>
            <a:r>
              <a:rPr lang="en-US" sz="1800" b="1" dirty="0" smtClean="0"/>
              <a:t>Detail Only</a:t>
            </a:r>
            <a:r>
              <a:rPr lang="en-US" sz="1800" dirty="0" smtClean="0"/>
              <a:t>:  Only individual collection transaction-level information is extracted</a:t>
            </a:r>
          </a:p>
          <a:p>
            <a:r>
              <a:rPr lang="en-US" sz="1600" dirty="0" smtClean="0"/>
              <a:t>This file is used to import/process CIR credit card transactions for Pay.gov in Pegasys</a:t>
            </a:r>
          </a:p>
          <a:p>
            <a:r>
              <a:rPr lang="en-US" sz="1600" dirty="0" smtClean="0"/>
              <a:t>Records are loaded to the CIR Inbound Detail Table (via CIR Inbound Process)</a:t>
            </a:r>
          </a:p>
          <a:p>
            <a:r>
              <a:rPr lang="en-US" sz="1600" dirty="0" smtClean="0"/>
              <a:t>CR documents are created in Pegasys (via CIR Detail Process)</a:t>
            </a:r>
            <a:endParaRPr lang="en-US" sz="300" dirty="0" smtClean="0"/>
          </a:p>
          <a:p>
            <a:endParaRPr lang="en-US" sz="300" b="1" dirty="0" smtClean="0"/>
          </a:p>
          <a:p>
            <a:r>
              <a:rPr lang="en-US" sz="1800" b="1" dirty="0" smtClean="0"/>
              <a:t>Summary Only</a:t>
            </a:r>
            <a:r>
              <a:rPr lang="en-US" sz="1800" dirty="0" smtClean="0"/>
              <a:t>:  Only voucher-level information is extracted </a:t>
            </a:r>
          </a:p>
          <a:p>
            <a:r>
              <a:rPr lang="en-US" sz="1600" dirty="0" smtClean="0"/>
              <a:t>The Summary file will be used to perform the CIR Collection to Pegasys CR Reconciliation (Discussed in detail in: </a:t>
            </a:r>
            <a:r>
              <a:rPr lang="en-US" sz="1600" i="1" dirty="0" smtClean="0"/>
              <a:t>Segment 9: CIR Reconciliation</a:t>
            </a:r>
            <a:r>
              <a:rPr lang="en-US" sz="1600" dirty="0" smtClean="0"/>
              <a:t>)</a:t>
            </a:r>
          </a:p>
          <a:p>
            <a:endParaRPr lang="en-US" sz="1600" b="1" dirty="0" smtClean="0"/>
          </a:p>
          <a:p>
            <a:r>
              <a:rPr lang="en-US" sz="1800" b="1" dirty="0" smtClean="0"/>
              <a:t>Summary and Detail: </a:t>
            </a:r>
            <a:r>
              <a:rPr lang="en-US" sz="1800" dirty="0" smtClean="0"/>
              <a:t>Contains both Detail and Summary information</a:t>
            </a:r>
          </a:p>
          <a:p>
            <a:r>
              <a:rPr lang="en-US" sz="1400" kern="1200" dirty="0" smtClean="0">
                <a:latin typeface="Arial" charset="0"/>
              </a:rPr>
              <a:t>Note: Only Region 6 will use the combined summary and detail file for Revenue Credit Card</a:t>
            </a:r>
            <a:endParaRPr lang="en-US" sz="1500" kern="1200" dirty="0" smtClean="0">
              <a:solidFill>
                <a:schemeClr val="tx1"/>
              </a:solidFill>
              <a:latin typeface="Arial" charset="0"/>
            </a:endParaRPr>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126</a:t>
            </a:fld>
            <a:endParaRPr lang="en-US" dirty="0" smtClean="0">
              <a:solidFill>
                <a:prstClr val="black"/>
              </a:solidFill>
            </a:endParaRPr>
          </a:p>
        </p:txBody>
      </p:sp>
    </p:spTree>
    <p:extLst>
      <p:ext uri="{BB962C8B-B14F-4D97-AF65-F5344CB8AC3E}">
        <p14:creationId xmlns:p14="http://schemas.microsoft.com/office/powerpoint/2010/main" val="13874707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a:buNone/>
            </a:pPr>
            <a:r>
              <a:rPr lang="en-US" sz="2000" b="1" dirty="0" smtClean="0">
                <a:solidFill>
                  <a:schemeClr val="tx1"/>
                </a:solidFill>
              </a:rPr>
              <a:t>Collections Information Repository (CIR):</a:t>
            </a:r>
          </a:p>
          <a:p>
            <a:pPr>
              <a:buNone/>
            </a:pPr>
            <a:endParaRPr lang="en-US" sz="200" b="1" dirty="0" smtClean="0">
              <a:solidFill>
                <a:schemeClr val="tx1"/>
              </a:solidFill>
            </a:endParaRPr>
          </a:p>
          <a:p>
            <a:r>
              <a:rPr lang="en-US" sz="1800" dirty="0" smtClean="0">
                <a:solidFill>
                  <a:schemeClr val="tx1"/>
                </a:solidFill>
              </a:rPr>
              <a:t>CIR is a collections reporting tool administered by Treasury</a:t>
            </a:r>
          </a:p>
          <a:p>
            <a:endParaRPr lang="en-US" sz="200" dirty="0" smtClean="0">
              <a:solidFill>
                <a:schemeClr val="tx1"/>
              </a:solidFill>
            </a:endParaRPr>
          </a:p>
          <a:p>
            <a:pPr lvl="1"/>
            <a:r>
              <a:rPr lang="en-US" sz="1600" dirty="0" smtClean="0">
                <a:solidFill>
                  <a:schemeClr val="tx1"/>
                </a:solidFill>
              </a:rPr>
              <a:t>Receives collection/deposit information from Financial Management Services (FMS) collections systems and settlement mechanisms</a:t>
            </a:r>
          </a:p>
          <a:p>
            <a:pPr lvl="2"/>
            <a:endParaRPr lang="en-US" sz="200" dirty="0" smtClean="0">
              <a:solidFill>
                <a:schemeClr val="tx1"/>
              </a:solidFill>
            </a:endParaRPr>
          </a:p>
          <a:p>
            <a:pPr marL="346075" lvl="1" indent="0">
              <a:buNone/>
            </a:pPr>
            <a:endParaRPr lang="en-US" sz="200" dirty="0" smtClean="0">
              <a:solidFill>
                <a:schemeClr val="tx1"/>
              </a:solidFill>
            </a:endParaRPr>
          </a:p>
          <a:p>
            <a:pPr lvl="1"/>
            <a:r>
              <a:rPr lang="en-US" sz="1600" dirty="0" smtClean="0">
                <a:solidFill>
                  <a:schemeClr val="tx1"/>
                </a:solidFill>
              </a:rPr>
              <a:t>Contains detailed and summarized records of collections</a:t>
            </a:r>
          </a:p>
          <a:p>
            <a:pPr lvl="2"/>
            <a:r>
              <a:rPr lang="en-US" sz="1600" dirty="0" smtClean="0">
                <a:solidFill>
                  <a:schemeClr val="tx1"/>
                </a:solidFill>
              </a:rPr>
              <a:t>Sends transaction settlement/confirmation/reconciliation information to GSA (Pegasys) via: </a:t>
            </a:r>
          </a:p>
          <a:p>
            <a:pPr lvl="3"/>
            <a:r>
              <a:rPr lang="en-US" sz="1400" dirty="0" smtClean="0">
                <a:solidFill>
                  <a:schemeClr val="tx1"/>
                </a:solidFill>
              </a:rPr>
              <a:t>Summary File</a:t>
            </a:r>
          </a:p>
          <a:p>
            <a:pPr lvl="3"/>
            <a:r>
              <a:rPr lang="en-US" sz="1400" dirty="0" smtClean="0">
                <a:solidFill>
                  <a:schemeClr val="tx1"/>
                </a:solidFill>
              </a:rPr>
              <a:t>Detail File</a:t>
            </a:r>
          </a:p>
          <a:p>
            <a:pPr lvl="3"/>
            <a:r>
              <a:rPr lang="en-US" sz="1400" dirty="0" smtClean="0">
                <a:solidFill>
                  <a:schemeClr val="tx1"/>
                </a:solidFill>
              </a:rPr>
              <a:t>Summary and Detail File (Revenue Credit Card Only)</a:t>
            </a:r>
          </a:p>
          <a:p>
            <a:pPr lvl="2"/>
            <a:r>
              <a:rPr lang="en-US" sz="1600" dirty="0" smtClean="0">
                <a:solidFill>
                  <a:schemeClr val="tx1"/>
                </a:solidFill>
              </a:rPr>
              <a:t>Sends settlement information for Pay.gov and Revenue Credit Card</a:t>
            </a:r>
          </a:p>
          <a:p>
            <a:pPr lvl="1"/>
            <a:endParaRPr lang="en-US" sz="1600" dirty="0" smtClean="0">
              <a:solidFill>
                <a:schemeClr val="tx1"/>
              </a:solidFill>
            </a:endParaRPr>
          </a:p>
          <a:p>
            <a:pPr lvl="1"/>
            <a:r>
              <a:rPr lang="en-US" sz="1600" dirty="0" smtClean="0">
                <a:solidFill>
                  <a:schemeClr val="tx1"/>
                </a:solidFill>
              </a:rPr>
              <a:t>CIR does not contain IPAC collections </a:t>
            </a:r>
          </a:p>
          <a:p>
            <a:pPr marL="346075" lvl="1" indent="0">
              <a:buNone/>
            </a:pPr>
            <a:endParaRPr lang="en-US" sz="200" dirty="0" smtClean="0">
              <a:solidFill>
                <a:schemeClr val="tx1"/>
              </a:solidFill>
            </a:endParaRPr>
          </a:p>
          <a:p>
            <a:pPr lvl="1">
              <a:defRPr/>
            </a:pPr>
            <a:r>
              <a:rPr lang="en-US" sz="1600" dirty="0" smtClean="0">
                <a:solidFill>
                  <a:schemeClr val="tx1"/>
                </a:solidFill>
              </a:rPr>
              <a:t>The </a:t>
            </a:r>
            <a:r>
              <a:rPr lang="en-US" sz="1600" b="1" dirty="0" smtClean="0">
                <a:solidFill>
                  <a:schemeClr val="tx1"/>
                </a:solidFill>
              </a:rPr>
              <a:t>Collections Information Repository (CIR) </a:t>
            </a:r>
            <a:r>
              <a:rPr lang="en-US" sz="1600" dirty="0" smtClean="0">
                <a:solidFill>
                  <a:schemeClr val="tx1"/>
                </a:solidFill>
              </a:rPr>
              <a:t>was formally know as the Transaction Reporting System (TRS) prior to in January 2013</a:t>
            </a:r>
          </a:p>
          <a:p>
            <a:pPr lvl="1">
              <a:defRPr/>
            </a:pPr>
            <a:endParaRPr lang="en-US" sz="1400" dirty="0" smtClean="0">
              <a:solidFill>
                <a:schemeClr val="tx1"/>
              </a:solidFill>
              <a:cs typeface="Calibri" pitchFamily="34" charset="0"/>
            </a:endParaRPr>
          </a:p>
          <a:p>
            <a:pPr lvl="1">
              <a:defRPr/>
            </a:pPr>
            <a:r>
              <a:rPr lang="en-US" sz="1400" dirty="0" smtClean="0">
                <a:solidFill>
                  <a:schemeClr val="tx1"/>
                </a:solidFill>
                <a:cs typeface="Calibri" pitchFamily="34" charset="0"/>
              </a:rPr>
              <a:t>Acts as a “transaction broker” used to standardize, store, and exchange the received financial information within a single system</a:t>
            </a:r>
            <a:endParaRPr lang="en-US" sz="300" dirty="0" smtClean="0">
              <a:solidFill>
                <a:schemeClr val="tx1"/>
              </a:solidFill>
              <a:cs typeface="Calibri" pitchFamily="34" charset="0"/>
            </a:endParaRPr>
          </a:p>
          <a:p>
            <a:pPr lvl="1">
              <a:defRPr/>
            </a:pPr>
            <a:endParaRPr lang="en-US" sz="300" dirty="0" smtClean="0">
              <a:solidFill>
                <a:schemeClr val="tx1"/>
              </a:solidFill>
              <a:cs typeface="Calibri" pitchFamily="34" charset="0"/>
            </a:endParaRPr>
          </a:p>
          <a:p>
            <a:pPr lvl="1">
              <a:defRPr/>
            </a:pPr>
            <a:r>
              <a:rPr lang="en-US" sz="1500" dirty="0" smtClean="0">
                <a:solidFill>
                  <a:schemeClr val="tx1"/>
                </a:solidFill>
              </a:rPr>
              <a:t>FMS rebranded the system name to be consistent with the naming convention for its other data repositories, such as the Payment Information Repository (PIR)</a:t>
            </a:r>
          </a:p>
          <a:p>
            <a:pPr lvl="1">
              <a:defRPr/>
            </a:pPr>
            <a:endParaRPr lang="en-US" sz="1500" dirty="0" smtClean="0">
              <a:solidFill>
                <a:schemeClr val="tx1"/>
              </a:solidFill>
            </a:endParaRPr>
          </a:p>
          <a:p>
            <a:r>
              <a:rPr lang="en-US" sz="2000" dirty="0" smtClean="0"/>
              <a:t>CIR sends collection information to GSA using 3 XML file formats :</a:t>
            </a:r>
          </a:p>
          <a:p>
            <a:r>
              <a:rPr lang="en-US" sz="1800" b="1" dirty="0" smtClean="0"/>
              <a:t>Detail Only</a:t>
            </a:r>
            <a:r>
              <a:rPr lang="en-US" sz="1800" dirty="0" smtClean="0"/>
              <a:t>:  Only individual collection transaction-level information is extracted</a:t>
            </a:r>
          </a:p>
          <a:p>
            <a:r>
              <a:rPr lang="en-US" sz="1600" dirty="0" smtClean="0"/>
              <a:t>This file is used to import/process CIR credit card transactions for Pay.gov in Pegasys</a:t>
            </a:r>
          </a:p>
          <a:p>
            <a:r>
              <a:rPr lang="en-US" sz="1600" dirty="0" smtClean="0"/>
              <a:t>Records are loaded to the CIR Inbound Detail Table (via CIR Inbound Process)</a:t>
            </a:r>
          </a:p>
          <a:p>
            <a:r>
              <a:rPr lang="en-US" sz="1600" dirty="0" smtClean="0"/>
              <a:t>CR documents are created in Pegasys (via CIR Detail Process)</a:t>
            </a:r>
            <a:endParaRPr lang="en-US" sz="300" dirty="0" smtClean="0"/>
          </a:p>
          <a:p>
            <a:endParaRPr lang="en-US" sz="300" b="1" dirty="0" smtClean="0"/>
          </a:p>
          <a:p>
            <a:r>
              <a:rPr lang="en-US" sz="1800" b="1" dirty="0" smtClean="0"/>
              <a:t>Summary Only</a:t>
            </a:r>
            <a:r>
              <a:rPr lang="en-US" sz="1800" dirty="0" smtClean="0"/>
              <a:t>:  Only voucher-level information is extracted </a:t>
            </a:r>
          </a:p>
          <a:p>
            <a:r>
              <a:rPr lang="en-US" sz="1600" dirty="0" smtClean="0"/>
              <a:t>The Summary file will be used to perform the CIR Collection to Pegasys CR Reconciliation (Discussed in detail in: </a:t>
            </a:r>
            <a:r>
              <a:rPr lang="en-US" sz="1600" i="1" dirty="0" smtClean="0"/>
              <a:t>Segment 9: CIR Reconciliation</a:t>
            </a:r>
            <a:r>
              <a:rPr lang="en-US" sz="1600" dirty="0" smtClean="0"/>
              <a:t>)</a:t>
            </a:r>
          </a:p>
          <a:p>
            <a:endParaRPr lang="en-US" sz="1600" b="1" dirty="0" smtClean="0"/>
          </a:p>
          <a:p>
            <a:r>
              <a:rPr lang="en-US" sz="1800" b="1" dirty="0" smtClean="0"/>
              <a:t>Summary and Detail: </a:t>
            </a:r>
            <a:r>
              <a:rPr lang="en-US" sz="1800" dirty="0" smtClean="0"/>
              <a:t>Contains both Detail and Summary information</a:t>
            </a:r>
          </a:p>
          <a:p>
            <a:r>
              <a:rPr lang="en-US" sz="1400" kern="1200" dirty="0" smtClean="0">
                <a:latin typeface="Arial" charset="0"/>
              </a:rPr>
              <a:t>Note: Only Region 6 will use the combined summary and detail file for Revenue Credit Card</a:t>
            </a:r>
            <a:endParaRPr lang="en-US" sz="1500" kern="1200" dirty="0" smtClean="0">
              <a:solidFill>
                <a:schemeClr val="tx1"/>
              </a:solidFill>
              <a:latin typeface="Arial" charset="0"/>
            </a:endParaRPr>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127</a:t>
            </a:fld>
            <a:endParaRPr lang="en-US" dirty="0" smtClean="0">
              <a:solidFill>
                <a:prstClr val="black"/>
              </a:solidFill>
            </a:endParaRPr>
          </a:p>
        </p:txBody>
      </p:sp>
    </p:spTree>
    <p:extLst>
      <p:ext uri="{BB962C8B-B14F-4D97-AF65-F5344CB8AC3E}">
        <p14:creationId xmlns:p14="http://schemas.microsoft.com/office/powerpoint/2010/main" val="13874707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a:buNone/>
            </a:pPr>
            <a:r>
              <a:rPr lang="en-US" sz="2000" b="1" dirty="0" smtClean="0">
                <a:solidFill>
                  <a:schemeClr val="tx1"/>
                </a:solidFill>
              </a:rPr>
              <a:t>Collections Information Repository (CIR):</a:t>
            </a:r>
          </a:p>
          <a:p>
            <a:pPr>
              <a:buNone/>
            </a:pPr>
            <a:endParaRPr lang="en-US" sz="200" b="1" dirty="0" smtClean="0">
              <a:solidFill>
                <a:schemeClr val="tx1"/>
              </a:solidFill>
            </a:endParaRPr>
          </a:p>
          <a:p>
            <a:r>
              <a:rPr lang="en-US" sz="1800" dirty="0" smtClean="0">
                <a:solidFill>
                  <a:schemeClr val="tx1"/>
                </a:solidFill>
              </a:rPr>
              <a:t>CIR is a collections reporting tool administered by Treasury</a:t>
            </a:r>
          </a:p>
          <a:p>
            <a:endParaRPr lang="en-US" sz="200" dirty="0" smtClean="0">
              <a:solidFill>
                <a:schemeClr val="tx1"/>
              </a:solidFill>
            </a:endParaRPr>
          </a:p>
          <a:p>
            <a:pPr lvl="1"/>
            <a:r>
              <a:rPr lang="en-US" sz="1600" dirty="0" smtClean="0">
                <a:solidFill>
                  <a:schemeClr val="tx1"/>
                </a:solidFill>
              </a:rPr>
              <a:t>Receives collection/deposit information from Financial Management Services (FMS) collections systems and settlement mechanisms</a:t>
            </a:r>
          </a:p>
          <a:p>
            <a:pPr lvl="2"/>
            <a:endParaRPr lang="en-US" sz="200" dirty="0" smtClean="0">
              <a:solidFill>
                <a:schemeClr val="tx1"/>
              </a:solidFill>
            </a:endParaRPr>
          </a:p>
          <a:p>
            <a:pPr marL="346075" lvl="1" indent="0">
              <a:buNone/>
            </a:pPr>
            <a:endParaRPr lang="en-US" sz="200" dirty="0" smtClean="0">
              <a:solidFill>
                <a:schemeClr val="tx1"/>
              </a:solidFill>
            </a:endParaRPr>
          </a:p>
          <a:p>
            <a:pPr lvl="1"/>
            <a:r>
              <a:rPr lang="en-US" sz="1600" dirty="0" smtClean="0">
                <a:solidFill>
                  <a:schemeClr val="tx1"/>
                </a:solidFill>
              </a:rPr>
              <a:t>Contains detailed and summarized records of collections</a:t>
            </a:r>
          </a:p>
          <a:p>
            <a:pPr lvl="2"/>
            <a:r>
              <a:rPr lang="en-US" sz="1600" dirty="0" smtClean="0">
                <a:solidFill>
                  <a:schemeClr val="tx1"/>
                </a:solidFill>
              </a:rPr>
              <a:t>Sends transaction settlement/confirmation/reconciliation information to GSA (Pegasys) via: </a:t>
            </a:r>
          </a:p>
          <a:p>
            <a:pPr lvl="3"/>
            <a:r>
              <a:rPr lang="en-US" sz="1400" dirty="0" smtClean="0">
                <a:solidFill>
                  <a:schemeClr val="tx1"/>
                </a:solidFill>
              </a:rPr>
              <a:t>Summary File</a:t>
            </a:r>
          </a:p>
          <a:p>
            <a:pPr lvl="3"/>
            <a:r>
              <a:rPr lang="en-US" sz="1400" dirty="0" smtClean="0">
                <a:solidFill>
                  <a:schemeClr val="tx1"/>
                </a:solidFill>
              </a:rPr>
              <a:t>Detail File</a:t>
            </a:r>
          </a:p>
          <a:p>
            <a:pPr lvl="3"/>
            <a:r>
              <a:rPr lang="en-US" sz="1400" dirty="0" smtClean="0">
                <a:solidFill>
                  <a:schemeClr val="tx1"/>
                </a:solidFill>
              </a:rPr>
              <a:t>Summary and Detail File (Revenue Credit Card Only)</a:t>
            </a:r>
          </a:p>
          <a:p>
            <a:pPr lvl="2"/>
            <a:r>
              <a:rPr lang="en-US" sz="1600" dirty="0" smtClean="0">
                <a:solidFill>
                  <a:schemeClr val="tx1"/>
                </a:solidFill>
              </a:rPr>
              <a:t>Sends settlement information for Pay.gov and Revenue Credit Card</a:t>
            </a:r>
          </a:p>
          <a:p>
            <a:pPr lvl="1"/>
            <a:endParaRPr lang="en-US" sz="1600" dirty="0" smtClean="0">
              <a:solidFill>
                <a:schemeClr val="tx1"/>
              </a:solidFill>
            </a:endParaRPr>
          </a:p>
          <a:p>
            <a:pPr lvl="1"/>
            <a:r>
              <a:rPr lang="en-US" sz="1600" dirty="0" smtClean="0">
                <a:solidFill>
                  <a:schemeClr val="tx1"/>
                </a:solidFill>
              </a:rPr>
              <a:t>CIR does not contain IPAC collections </a:t>
            </a:r>
          </a:p>
          <a:p>
            <a:pPr marL="346075" lvl="1" indent="0">
              <a:buNone/>
            </a:pPr>
            <a:endParaRPr lang="en-US" sz="200" dirty="0" smtClean="0">
              <a:solidFill>
                <a:schemeClr val="tx1"/>
              </a:solidFill>
            </a:endParaRPr>
          </a:p>
          <a:p>
            <a:pPr lvl="1">
              <a:defRPr/>
            </a:pPr>
            <a:r>
              <a:rPr lang="en-US" sz="1600" dirty="0" smtClean="0">
                <a:solidFill>
                  <a:schemeClr val="tx1"/>
                </a:solidFill>
              </a:rPr>
              <a:t>The </a:t>
            </a:r>
            <a:r>
              <a:rPr lang="en-US" sz="1600" b="1" dirty="0" smtClean="0">
                <a:solidFill>
                  <a:schemeClr val="tx1"/>
                </a:solidFill>
              </a:rPr>
              <a:t>Collections Information Repository (CIR) </a:t>
            </a:r>
            <a:r>
              <a:rPr lang="en-US" sz="1600" dirty="0" smtClean="0">
                <a:solidFill>
                  <a:schemeClr val="tx1"/>
                </a:solidFill>
              </a:rPr>
              <a:t>was formally know as the Transaction Reporting System (TRS) prior to in January 2013</a:t>
            </a:r>
          </a:p>
          <a:p>
            <a:pPr lvl="1">
              <a:defRPr/>
            </a:pPr>
            <a:endParaRPr lang="en-US" sz="1400" dirty="0" smtClean="0">
              <a:solidFill>
                <a:schemeClr val="tx1"/>
              </a:solidFill>
              <a:cs typeface="Calibri" pitchFamily="34" charset="0"/>
            </a:endParaRPr>
          </a:p>
          <a:p>
            <a:pPr lvl="1">
              <a:defRPr/>
            </a:pPr>
            <a:r>
              <a:rPr lang="en-US" sz="1400" dirty="0" smtClean="0">
                <a:solidFill>
                  <a:schemeClr val="tx1"/>
                </a:solidFill>
                <a:cs typeface="Calibri" pitchFamily="34" charset="0"/>
              </a:rPr>
              <a:t>Acts as a “transaction broker” used to standardize, store, and exchange the received financial information within a single system</a:t>
            </a:r>
            <a:endParaRPr lang="en-US" sz="300" dirty="0" smtClean="0">
              <a:solidFill>
                <a:schemeClr val="tx1"/>
              </a:solidFill>
              <a:cs typeface="Calibri" pitchFamily="34" charset="0"/>
            </a:endParaRPr>
          </a:p>
          <a:p>
            <a:pPr lvl="1">
              <a:defRPr/>
            </a:pPr>
            <a:endParaRPr lang="en-US" sz="300" dirty="0" smtClean="0">
              <a:solidFill>
                <a:schemeClr val="tx1"/>
              </a:solidFill>
              <a:cs typeface="Calibri" pitchFamily="34" charset="0"/>
            </a:endParaRPr>
          </a:p>
          <a:p>
            <a:pPr lvl="1">
              <a:defRPr/>
            </a:pPr>
            <a:r>
              <a:rPr lang="en-US" sz="1500" dirty="0" smtClean="0">
                <a:solidFill>
                  <a:schemeClr val="tx1"/>
                </a:solidFill>
              </a:rPr>
              <a:t>FMS rebranded the system name to be consistent with the naming convention for its other data repositories, such as the Payment Information Repository (PIR)</a:t>
            </a:r>
          </a:p>
          <a:p>
            <a:pPr lvl="1">
              <a:defRPr/>
            </a:pPr>
            <a:endParaRPr lang="en-US" sz="1500" dirty="0" smtClean="0">
              <a:solidFill>
                <a:schemeClr val="tx1"/>
              </a:solidFill>
            </a:endParaRPr>
          </a:p>
          <a:p>
            <a:r>
              <a:rPr lang="en-US" sz="2000" dirty="0" smtClean="0"/>
              <a:t>CIR sends collection information to GSA using 3 XML file formats :</a:t>
            </a:r>
          </a:p>
          <a:p>
            <a:r>
              <a:rPr lang="en-US" sz="1800" b="1" dirty="0" smtClean="0"/>
              <a:t>Detail Only</a:t>
            </a:r>
            <a:r>
              <a:rPr lang="en-US" sz="1800" dirty="0" smtClean="0"/>
              <a:t>:  Only individual collection transaction-level information is extracted</a:t>
            </a:r>
          </a:p>
          <a:p>
            <a:r>
              <a:rPr lang="en-US" sz="1600" dirty="0" smtClean="0"/>
              <a:t>This file is used to import/process CIR credit card transactions for Pay.gov in Pegasys</a:t>
            </a:r>
          </a:p>
          <a:p>
            <a:r>
              <a:rPr lang="en-US" sz="1600" dirty="0" smtClean="0"/>
              <a:t>Records are loaded to the CIR Inbound Detail Table (via CIR Inbound Process)</a:t>
            </a:r>
          </a:p>
          <a:p>
            <a:r>
              <a:rPr lang="en-US" sz="1600" dirty="0" smtClean="0"/>
              <a:t>CR documents are created in Pegasys (via CIR Detail Process)</a:t>
            </a:r>
            <a:endParaRPr lang="en-US" sz="300" dirty="0" smtClean="0"/>
          </a:p>
          <a:p>
            <a:endParaRPr lang="en-US" sz="300" b="1" dirty="0" smtClean="0"/>
          </a:p>
          <a:p>
            <a:r>
              <a:rPr lang="en-US" sz="1800" b="1" dirty="0" smtClean="0"/>
              <a:t>Summary Only</a:t>
            </a:r>
            <a:r>
              <a:rPr lang="en-US" sz="1800" dirty="0" smtClean="0"/>
              <a:t>:  Only voucher-level information is extracted </a:t>
            </a:r>
          </a:p>
          <a:p>
            <a:r>
              <a:rPr lang="en-US" sz="1600" dirty="0" smtClean="0"/>
              <a:t>The Summary file will be used to perform the CIR Collection to Pegasys CR Reconciliation (Discussed in detail in: </a:t>
            </a:r>
            <a:r>
              <a:rPr lang="en-US" sz="1600" i="1" dirty="0" smtClean="0"/>
              <a:t>Segment 9: CIR Reconciliation</a:t>
            </a:r>
            <a:r>
              <a:rPr lang="en-US" sz="1600" dirty="0" smtClean="0"/>
              <a:t>)</a:t>
            </a:r>
          </a:p>
          <a:p>
            <a:endParaRPr lang="en-US" sz="1600" b="1" dirty="0" smtClean="0"/>
          </a:p>
          <a:p>
            <a:r>
              <a:rPr lang="en-US" sz="1800" b="1" dirty="0" smtClean="0"/>
              <a:t>Summary and Detail: </a:t>
            </a:r>
            <a:r>
              <a:rPr lang="en-US" sz="1800" dirty="0" smtClean="0"/>
              <a:t>Contains both Detail and Summary information</a:t>
            </a:r>
          </a:p>
          <a:p>
            <a:r>
              <a:rPr lang="en-US" sz="1400" kern="1200" dirty="0" smtClean="0">
                <a:latin typeface="Arial" charset="0"/>
              </a:rPr>
              <a:t>Note: Only Region 6 will use the combined summary and detail file for Revenue Credit Card</a:t>
            </a:r>
            <a:endParaRPr lang="en-US" sz="1500" kern="1200" dirty="0" smtClean="0">
              <a:solidFill>
                <a:schemeClr val="tx1"/>
              </a:solidFill>
              <a:latin typeface="Arial" charset="0"/>
            </a:endParaRPr>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128</a:t>
            </a:fld>
            <a:endParaRPr lang="en-US" dirty="0" smtClean="0">
              <a:solidFill>
                <a:prstClr val="black"/>
              </a:solidFill>
            </a:endParaRPr>
          </a:p>
        </p:txBody>
      </p:sp>
    </p:spTree>
    <p:extLst>
      <p:ext uri="{BB962C8B-B14F-4D97-AF65-F5344CB8AC3E}">
        <p14:creationId xmlns:p14="http://schemas.microsoft.com/office/powerpoint/2010/main" val="13874707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a:buNone/>
            </a:pPr>
            <a:r>
              <a:rPr lang="en-US" sz="2000" b="1" dirty="0" smtClean="0">
                <a:solidFill>
                  <a:schemeClr val="tx1"/>
                </a:solidFill>
              </a:rPr>
              <a:t>Collections Information Repository (CIR):</a:t>
            </a:r>
          </a:p>
          <a:p>
            <a:pPr>
              <a:buNone/>
            </a:pPr>
            <a:endParaRPr lang="en-US" sz="200" b="1" dirty="0" smtClean="0">
              <a:solidFill>
                <a:schemeClr val="tx1"/>
              </a:solidFill>
            </a:endParaRPr>
          </a:p>
          <a:p>
            <a:r>
              <a:rPr lang="en-US" sz="1800" dirty="0" smtClean="0">
                <a:solidFill>
                  <a:schemeClr val="tx1"/>
                </a:solidFill>
              </a:rPr>
              <a:t>CIR is a collections reporting tool administered by Treasury</a:t>
            </a:r>
          </a:p>
          <a:p>
            <a:endParaRPr lang="en-US" sz="200" dirty="0" smtClean="0">
              <a:solidFill>
                <a:schemeClr val="tx1"/>
              </a:solidFill>
            </a:endParaRPr>
          </a:p>
          <a:p>
            <a:pPr lvl="1"/>
            <a:r>
              <a:rPr lang="en-US" sz="1600" dirty="0" smtClean="0">
                <a:solidFill>
                  <a:schemeClr val="tx1"/>
                </a:solidFill>
              </a:rPr>
              <a:t>Receives collection/deposit information from Financial Management Services (FMS) collections systems and settlement mechanisms</a:t>
            </a:r>
          </a:p>
          <a:p>
            <a:pPr lvl="2"/>
            <a:endParaRPr lang="en-US" sz="200" dirty="0" smtClean="0">
              <a:solidFill>
                <a:schemeClr val="tx1"/>
              </a:solidFill>
            </a:endParaRPr>
          </a:p>
          <a:p>
            <a:pPr marL="346075" lvl="1" indent="0">
              <a:buNone/>
            </a:pPr>
            <a:endParaRPr lang="en-US" sz="200" dirty="0" smtClean="0">
              <a:solidFill>
                <a:schemeClr val="tx1"/>
              </a:solidFill>
            </a:endParaRPr>
          </a:p>
          <a:p>
            <a:pPr lvl="1"/>
            <a:r>
              <a:rPr lang="en-US" sz="1600" dirty="0" smtClean="0">
                <a:solidFill>
                  <a:schemeClr val="tx1"/>
                </a:solidFill>
              </a:rPr>
              <a:t>Contains detailed and summarized records of collections</a:t>
            </a:r>
          </a:p>
          <a:p>
            <a:pPr lvl="2"/>
            <a:r>
              <a:rPr lang="en-US" sz="1600" dirty="0" smtClean="0">
                <a:solidFill>
                  <a:schemeClr val="tx1"/>
                </a:solidFill>
              </a:rPr>
              <a:t>Sends transaction settlement/confirmation/reconciliation information to GSA (Pegasys) via: </a:t>
            </a:r>
          </a:p>
          <a:p>
            <a:pPr lvl="3"/>
            <a:r>
              <a:rPr lang="en-US" sz="1400" dirty="0" smtClean="0">
                <a:solidFill>
                  <a:schemeClr val="tx1"/>
                </a:solidFill>
              </a:rPr>
              <a:t>Summary File</a:t>
            </a:r>
          </a:p>
          <a:p>
            <a:pPr lvl="3"/>
            <a:r>
              <a:rPr lang="en-US" sz="1400" dirty="0" smtClean="0">
                <a:solidFill>
                  <a:schemeClr val="tx1"/>
                </a:solidFill>
              </a:rPr>
              <a:t>Detail File</a:t>
            </a:r>
          </a:p>
          <a:p>
            <a:pPr lvl="3"/>
            <a:r>
              <a:rPr lang="en-US" sz="1400" dirty="0" smtClean="0">
                <a:solidFill>
                  <a:schemeClr val="tx1"/>
                </a:solidFill>
              </a:rPr>
              <a:t>Summary and Detail File (Revenue Credit Card Only)</a:t>
            </a:r>
          </a:p>
          <a:p>
            <a:pPr lvl="2"/>
            <a:r>
              <a:rPr lang="en-US" sz="1600" dirty="0" smtClean="0">
                <a:solidFill>
                  <a:schemeClr val="tx1"/>
                </a:solidFill>
              </a:rPr>
              <a:t>Sends settlement information for Pay.gov and Revenue Credit Card</a:t>
            </a:r>
          </a:p>
          <a:p>
            <a:pPr lvl="1"/>
            <a:endParaRPr lang="en-US" sz="1600" dirty="0" smtClean="0">
              <a:solidFill>
                <a:schemeClr val="tx1"/>
              </a:solidFill>
            </a:endParaRPr>
          </a:p>
          <a:p>
            <a:pPr lvl="1"/>
            <a:r>
              <a:rPr lang="en-US" sz="1600" dirty="0" smtClean="0">
                <a:solidFill>
                  <a:schemeClr val="tx1"/>
                </a:solidFill>
              </a:rPr>
              <a:t>CIR does not contain IPAC collections </a:t>
            </a:r>
          </a:p>
          <a:p>
            <a:pPr marL="346075" lvl="1" indent="0">
              <a:buNone/>
            </a:pPr>
            <a:endParaRPr lang="en-US" sz="200" dirty="0" smtClean="0">
              <a:solidFill>
                <a:schemeClr val="tx1"/>
              </a:solidFill>
            </a:endParaRPr>
          </a:p>
          <a:p>
            <a:pPr lvl="1">
              <a:defRPr/>
            </a:pPr>
            <a:r>
              <a:rPr lang="en-US" sz="1600" dirty="0" smtClean="0">
                <a:solidFill>
                  <a:schemeClr val="tx1"/>
                </a:solidFill>
              </a:rPr>
              <a:t>The </a:t>
            </a:r>
            <a:r>
              <a:rPr lang="en-US" sz="1600" b="1" dirty="0" smtClean="0">
                <a:solidFill>
                  <a:schemeClr val="tx1"/>
                </a:solidFill>
              </a:rPr>
              <a:t>Collections Information Repository (CIR) </a:t>
            </a:r>
            <a:r>
              <a:rPr lang="en-US" sz="1600" dirty="0" smtClean="0">
                <a:solidFill>
                  <a:schemeClr val="tx1"/>
                </a:solidFill>
              </a:rPr>
              <a:t>was formally know as the Transaction Reporting System (TRS) prior to in January 2013</a:t>
            </a:r>
          </a:p>
          <a:p>
            <a:pPr lvl="1">
              <a:defRPr/>
            </a:pPr>
            <a:endParaRPr lang="en-US" sz="1400" dirty="0" smtClean="0">
              <a:solidFill>
                <a:schemeClr val="tx1"/>
              </a:solidFill>
              <a:cs typeface="Calibri" pitchFamily="34" charset="0"/>
            </a:endParaRPr>
          </a:p>
          <a:p>
            <a:pPr lvl="1">
              <a:defRPr/>
            </a:pPr>
            <a:r>
              <a:rPr lang="en-US" sz="1400" dirty="0" smtClean="0">
                <a:solidFill>
                  <a:schemeClr val="tx1"/>
                </a:solidFill>
                <a:cs typeface="Calibri" pitchFamily="34" charset="0"/>
              </a:rPr>
              <a:t>Acts as a “transaction broker” used to standardize, store, and exchange the received financial information within a single system</a:t>
            </a:r>
            <a:endParaRPr lang="en-US" sz="300" dirty="0" smtClean="0">
              <a:solidFill>
                <a:schemeClr val="tx1"/>
              </a:solidFill>
              <a:cs typeface="Calibri" pitchFamily="34" charset="0"/>
            </a:endParaRPr>
          </a:p>
          <a:p>
            <a:pPr lvl="1">
              <a:defRPr/>
            </a:pPr>
            <a:endParaRPr lang="en-US" sz="300" dirty="0" smtClean="0">
              <a:solidFill>
                <a:schemeClr val="tx1"/>
              </a:solidFill>
              <a:cs typeface="Calibri" pitchFamily="34" charset="0"/>
            </a:endParaRPr>
          </a:p>
          <a:p>
            <a:pPr lvl="1">
              <a:defRPr/>
            </a:pPr>
            <a:r>
              <a:rPr lang="en-US" sz="1500" dirty="0" smtClean="0">
                <a:solidFill>
                  <a:schemeClr val="tx1"/>
                </a:solidFill>
              </a:rPr>
              <a:t>FMS rebranded the system name to be consistent with the naming convention for its other data repositories, such as the Payment Information Repository (PIR)</a:t>
            </a:r>
          </a:p>
          <a:p>
            <a:pPr lvl="1">
              <a:defRPr/>
            </a:pPr>
            <a:endParaRPr lang="en-US" sz="1500" dirty="0" smtClean="0">
              <a:solidFill>
                <a:schemeClr val="tx1"/>
              </a:solidFill>
            </a:endParaRPr>
          </a:p>
          <a:p>
            <a:r>
              <a:rPr lang="en-US" sz="2000" dirty="0" smtClean="0"/>
              <a:t>CIR sends collection information to GSA using 3 XML file formats :</a:t>
            </a:r>
          </a:p>
          <a:p>
            <a:r>
              <a:rPr lang="en-US" sz="1800" b="1" dirty="0" smtClean="0"/>
              <a:t>Detail Only</a:t>
            </a:r>
            <a:r>
              <a:rPr lang="en-US" sz="1800" dirty="0" smtClean="0"/>
              <a:t>:  Only individual collection transaction-level information is extracted</a:t>
            </a:r>
          </a:p>
          <a:p>
            <a:r>
              <a:rPr lang="en-US" sz="1600" dirty="0" smtClean="0"/>
              <a:t>This file is used to import/process CIR credit card transactions for Pay.gov in Pegasys</a:t>
            </a:r>
          </a:p>
          <a:p>
            <a:r>
              <a:rPr lang="en-US" sz="1600" dirty="0" smtClean="0"/>
              <a:t>Records are loaded to the CIR Inbound Detail Table (via CIR Inbound Process)</a:t>
            </a:r>
          </a:p>
          <a:p>
            <a:r>
              <a:rPr lang="en-US" sz="1600" dirty="0" smtClean="0"/>
              <a:t>CR documents are created in Pegasys (via CIR Detail Process)</a:t>
            </a:r>
            <a:endParaRPr lang="en-US" sz="300" dirty="0" smtClean="0"/>
          </a:p>
          <a:p>
            <a:endParaRPr lang="en-US" sz="300" b="1" dirty="0" smtClean="0"/>
          </a:p>
          <a:p>
            <a:r>
              <a:rPr lang="en-US" sz="1800" b="1" dirty="0" smtClean="0"/>
              <a:t>Summary Only</a:t>
            </a:r>
            <a:r>
              <a:rPr lang="en-US" sz="1800" dirty="0" smtClean="0"/>
              <a:t>:  Only voucher-level information is extracted </a:t>
            </a:r>
          </a:p>
          <a:p>
            <a:r>
              <a:rPr lang="en-US" sz="1600" dirty="0" smtClean="0"/>
              <a:t>The Summary file will be used to perform the CIR Collection to Pegasys CR Reconciliation (Discussed in detail in: </a:t>
            </a:r>
            <a:r>
              <a:rPr lang="en-US" sz="1600" i="1" dirty="0" smtClean="0"/>
              <a:t>Segment 9: CIR Reconciliation</a:t>
            </a:r>
            <a:r>
              <a:rPr lang="en-US" sz="1600" dirty="0" smtClean="0"/>
              <a:t>)</a:t>
            </a:r>
          </a:p>
          <a:p>
            <a:endParaRPr lang="en-US" sz="1600" b="1" dirty="0" smtClean="0"/>
          </a:p>
          <a:p>
            <a:r>
              <a:rPr lang="en-US" sz="1800" b="1" dirty="0" smtClean="0"/>
              <a:t>Summary and Detail: </a:t>
            </a:r>
            <a:r>
              <a:rPr lang="en-US" sz="1800" dirty="0" smtClean="0"/>
              <a:t>Contains both Detail and Summary information</a:t>
            </a:r>
          </a:p>
          <a:p>
            <a:r>
              <a:rPr lang="en-US" sz="1400" kern="1200" dirty="0" smtClean="0">
                <a:latin typeface="Arial" charset="0"/>
              </a:rPr>
              <a:t>Note: Only Region 6 will use the combined summary and detail file for Revenue Credit Card</a:t>
            </a:r>
            <a:endParaRPr lang="en-US" sz="1500" kern="1200" dirty="0" smtClean="0">
              <a:solidFill>
                <a:schemeClr val="tx1"/>
              </a:solidFill>
              <a:latin typeface="Arial" charset="0"/>
            </a:endParaRPr>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129</a:t>
            </a:fld>
            <a:endParaRPr lang="en-US" dirty="0" smtClean="0">
              <a:solidFill>
                <a:prstClr val="black"/>
              </a:solidFill>
            </a:endParaRPr>
          </a:p>
        </p:txBody>
      </p:sp>
    </p:spTree>
    <p:extLst>
      <p:ext uri="{BB962C8B-B14F-4D97-AF65-F5344CB8AC3E}">
        <p14:creationId xmlns:p14="http://schemas.microsoft.com/office/powerpoint/2010/main" val="10163479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GSA/USDA gets a report from </a:t>
            </a:r>
            <a:r>
              <a:rPr lang="en-US" dirty="0" err="1" smtClean="0"/>
              <a:t>Vantiv</a:t>
            </a:r>
            <a:r>
              <a:rPr lang="en-US" dirty="0" smtClean="0"/>
              <a:t> in regards to chargebacks received. They then distribute this internally.</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130</a:t>
            </a:fld>
            <a:endParaRPr lang="en-US" dirty="0"/>
          </a:p>
        </p:txBody>
      </p:sp>
    </p:spTree>
    <p:extLst>
      <p:ext uri="{BB962C8B-B14F-4D97-AF65-F5344CB8AC3E}">
        <p14:creationId xmlns:p14="http://schemas.microsoft.com/office/powerpoint/2010/main" val="202922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en-US"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13</a:t>
            </a:fld>
            <a:endParaRPr lang="en-US" dirty="0" smtClean="0">
              <a:solidFill>
                <a:prstClr val="black"/>
              </a:solidFill>
            </a:endParaRPr>
          </a:p>
        </p:txBody>
      </p:sp>
    </p:spTree>
    <p:extLst>
      <p:ext uri="{BB962C8B-B14F-4D97-AF65-F5344CB8AC3E}">
        <p14:creationId xmlns:p14="http://schemas.microsoft.com/office/powerpoint/2010/main" val="31740215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131</a:t>
            </a:fld>
            <a:endParaRPr lang="en-US" dirty="0"/>
          </a:p>
        </p:txBody>
      </p:sp>
    </p:spTree>
    <p:extLst>
      <p:ext uri="{BB962C8B-B14F-4D97-AF65-F5344CB8AC3E}">
        <p14:creationId xmlns:p14="http://schemas.microsoft.com/office/powerpoint/2010/main" val="33448103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most common reason for a chargeback is the card holder does not remember what they paid for.  Often the office manager is the one using the owners credit card and the owner doesn't recognize the charge.</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132</a:t>
            </a:fld>
            <a:endParaRPr lang="en-US" dirty="0"/>
          </a:p>
        </p:txBody>
      </p:sp>
    </p:spTree>
    <p:extLst>
      <p:ext uri="{BB962C8B-B14F-4D97-AF65-F5344CB8AC3E}">
        <p14:creationId xmlns:p14="http://schemas.microsoft.com/office/powerpoint/2010/main" val="33827399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133</a:t>
            </a:fld>
            <a:endParaRPr lang="en-US" dirty="0"/>
          </a:p>
        </p:txBody>
      </p:sp>
    </p:spTree>
    <p:extLst>
      <p:ext uri="{BB962C8B-B14F-4D97-AF65-F5344CB8AC3E}">
        <p14:creationId xmlns:p14="http://schemas.microsoft.com/office/powerpoint/2010/main" val="27083723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134</a:t>
            </a:fld>
            <a:endParaRPr lang="en-US" dirty="0"/>
          </a:p>
        </p:txBody>
      </p:sp>
    </p:spTree>
    <p:extLst>
      <p:ext uri="{BB962C8B-B14F-4D97-AF65-F5344CB8AC3E}">
        <p14:creationId xmlns:p14="http://schemas.microsoft.com/office/powerpoint/2010/main" val="1606393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135</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marL="0" indent="0">
              <a:buNone/>
              <a:defRPr/>
            </a:pPr>
            <a:r>
              <a:rPr lang="en-US" sz="2000" b="1" dirty="0" smtClean="0"/>
              <a:t>External Services Donations</a:t>
            </a:r>
          </a:p>
          <a:p>
            <a:pPr marL="0" indent="0">
              <a:buNone/>
              <a:defRPr/>
            </a:pPr>
            <a:endParaRPr lang="en-US" sz="600" b="1" dirty="0" smtClean="0"/>
          </a:p>
          <a:p>
            <a:pPr>
              <a:defRPr/>
            </a:pPr>
            <a:r>
              <a:rPr lang="en-US" sz="2000" dirty="0" smtClean="0"/>
              <a:t>Programs within the External Services Manual Business Line receive donations via online Pay.gov forms</a:t>
            </a:r>
          </a:p>
          <a:p>
            <a:pPr>
              <a:defRPr/>
            </a:pPr>
            <a:r>
              <a:rPr lang="en-US" sz="2000" dirty="0" smtClean="0"/>
              <a:t>Eisenhower Memorial Commission Fundraising </a:t>
            </a:r>
          </a:p>
          <a:p>
            <a:pPr>
              <a:defRPr/>
            </a:pPr>
            <a:r>
              <a:rPr lang="en-US" sz="2000" dirty="0" smtClean="0"/>
              <a:t>Harry S Truman Scholarship Foundation</a:t>
            </a:r>
          </a:p>
          <a:p>
            <a:pPr>
              <a:defRPr/>
            </a:pPr>
            <a:r>
              <a:rPr lang="en-US" sz="2000" dirty="0" smtClean="0"/>
              <a:t>Christopher Columbus Fellowship Foundation</a:t>
            </a:r>
            <a:endParaRPr lang="en-US" sz="1800" dirty="0" smtClean="0"/>
          </a:p>
          <a:p>
            <a:pPr lvl="1">
              <a:defRPr/>
            </a:pPr>
            <a:endParaRPr lang="en-US" sz="1800" dirty="0" smtClean="0"/>
          </a:p>
          <a:p>
            <a:pPr>
              <a:defRPr/>
            </a:pPr>
            <a:r>
              <a:rPr lang="en-US" sz="2000" dirty="0" smtClean="0"/>
              <a:t>Donation collections will be entered </a:t>
            </a:r>
            <a:r>
              <a:rPr lang="en-US" sz="2000" b="1" i="1" dirty="0" smtClean="0"/>
              <a:t>manually</a:t>
            </a:r>
            <a:r>
              <a:rPr lang="en-US" sz="2000" dirty="0" smtClean="0"/>
              <a:t> by GSA</a:t>
            </a:r>
          </a:p>
          <a:p>
            <a:pPr>
              <a:defRPr/>
            </a:pPr>
            <a:r>
              <a:rPr lang="en-US" sz="2000" dirty="0" smtClean="0"/>
              <a:t>Donations are processed as two line CRs where the donation is recorded to a Gift Fund on line one and the revenue is recorded to a Trust Fund on line two.</a:t>
            </a:r>
          </a:p>
          <a:p>
            <a:pPr>
              <a:defRPr/>
            </a:pPr>
            <a:r>
              <a:rPr lang="en-US" sz="1800" dirty="0" smtClean="0"/>
              <a:t>As such, manual processing is necessary due to the limitations of the CIR Crosswalk process during CIR Inbound</a:t>
            </a:r>
          </a:p>
          <a:p>
            <a:pPr>
              <a:defRPr/>
            </a:pPr>
            <a:endParaRPr lang="en-US" sz="1800" dirty="0" smtClean="0"/>
          </a:p>
          <a:p>
            <a:pPr>
              <a:defRPr/>
            </a:pPr>
            <a:endParaRPr lang="en-US" sz="1800" dirty="0" smtClean="0"/>
          </a:p>
          <a:p>
            <a:pPr>
              <a:defRPr/>
            </a:pPr>
            <a:endParaRPr lang="en-US" sz="1800"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solidFill>
                  <a:prstClr val="black"/>
                </a:solidFill>
              </a:rPr>
              <a:pPr/>
              <a:t>136</a:t>
            </a:fld>
            <a:endParaRPr lang="en-US" dirty="0" smtClean="0">
              <a:solidFill>
                <a:prstClr val="black"/>
              </a:solidFill>
            </a:endParaRPr>
          </a:p>
        </p:txBody>
      </p:sp>
    </p:spTree>
    <p:extLst>
      <p:ext uri="{BB962C8B-B14F-4D97-AF65-F5344CB8AC3E}">
        <p14:creationId xmlns:p14="http://schemas.microsoft.com/office/powerpoint/2010/main" val="34596271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step 3, a document type of PE6 (for region 6) </a:t>
            </a:r>
            <a:r>
              <a:rPr lang="en-US" baseline="0" dirty="0" smtClean="0"/>
              <a:t>will be used to create the Donation Cash Receipt in Pegasys.</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137</a:t>
            </a:fld>
            <a:endParaRPr lang="en-US" dirty="0"/>
          </a:p>
        </p:txBody>
      </p:sp>
    </p:spTree>
    <p:extLst>
      <p:ext uri="{BB962C8B-B14F-4D97-AF65-F5344CB8AC3E}">
        <p14:creationId xmlns:p14="http://schemas.microsoft.com/office/powerpoint/2010/main" val="20028418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138</a:t>
            </a:fld>
            <a:endParaRPr lang="en-US" dirty="0"/>
          </a:p>
        </p:txBody>
      </p:sp>
    </p:spTree>
    <p:extLst>
      <p:ext uri="{BB962C8B-B14F-4D97-AF65-F5344CB8AC3E}">
        <p14:creationId xmlns:p14="http://schemas.microsoft.com/office/powerpoint/2010/main" val="34692368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139</a:t>
            </a:fld>
            <a:endParaRPr lang="en-US" dirty="0"/>
          </a:p>
        </p:txBody>
      </p:sp>
    </p:spTree>
    <p:extLst>
      <p:ext uri="{BB962C8B-B14F-4D97-AF65-F5344CB8AC3E}">
        <p14:creationId xmlns:p14="http://schemas.microsoft.com/office/powerpoint/2010/main" val="34692368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140</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14</a:t>
            </a:fld>
            <a:endParaRPr lang="en-US" dirty="0"/>
          </a:p>
        </p:txBody>
      </p:sp>
    </p:spTree>
    <p:extLst>
      <p:ext uri="{BB962C8B-B14F-4D97-AF65-F5344CB8AC3E}">
        <p14:creationId xmlns:p14="http://schemas.microsoft.com/office/powerpoint/2010/main" val="10172802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143</a:t>
            </a:fld>
            <a:endParaRPr lang="en-US" dirty="0"/>
          </a:p>
        </p:txBody>
      </p:sp>
    </p:spTree>
    <p:extLst>
      <p:ext uri="{BB962C8B-B14F-4D97-AF65-F5344CB8AC3E}">
        <p14:creationId xmlns:p14="http://schemas.microsoft.com/office/powerpoint/2010/main" val="32997095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144</a:t>
            </a:fld>
            <a:endParaRPr lang="en-US" dirty="0"/>
          </a:p>
        </p:txBody>
      </p:sp>
    </p:spTree>
    <p:extLst>
      <p:ext uri="{BB962C8B-B14F-4D97-AF65-F5344CB8AC3E}">
        <p14:creationId xmlns:p14="http://schemas.microsoft.com/office/powerpoint/2010/main" val="14152198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Trainer Note: Elaborate on Billing/Advance</a:t>
            </a:r>
            <a:r>
              <a:rPr lang="en-US" baseline="0" dirty="0" smtClean="0"/>
              <a:t> Offsets that would occur if the advance payment amount is not equal to one month’s rent:</a:t>
            </a:r>
          </a:p>
          <a:p>
            <a:pPr marL="228600" indent="-228600">
              <a:buAutoNum type="arabicPeriod"/>
            </a:pPr>
            <a:r>
              <a:rPr lang="en-US" baseline="0" dirty="0" smtClean="0"/>
              <a:t>Advance Payment &lt; One Month’s Rent </a:t>
            </a:r>
            <a:r>
              <a:rPr lang="en-US" baseline="0" dirty="0" smtClean="0">
                <a:sym typeface="Wingdings" pitchFamily="2" charset="2"/>
              </a:rPr>
              <a:t> Customer is billed (ODN BD)</a:t>
            </a:r>
          </a:p>
          <a:p>
            <a:pPr marL="228600" indent="-228600">
              <a:buAutoNum type="arabicPeriod"/>
            </a:pPr>
            <a:r>
              <a:rPr lang="en-US" baseline="0" dirty="0" smtClean="0">
                <a:sym typeface="Wingdings" pitchFamily="2" charset="2"/>
              </a:rPr>
              <a:t>Advance Payment &gt; One Month’s Rent  The advance amount is tracked on the Outlease agreement and will be credited to any advance offset activity in future bill cycles.</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145</a:t>
            </a:fld>
            <a:endParaRPr lang="en-US" dirty="0"/>
          </a:p>
        </p:txBody>
      </p:sp>
    </p:spTree>
    <p:extLst>
      <p:ext uri="{BB962C8B-B14F-4D97-AF65-F5344CB8AC3E}">
        <p14:creationId xmlns:p14="http://schemas.microsoft.com/office/powerpoint/2010/main" val="32997095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146</a:t>
            </a:fld>
            <a:endParaRPr lang="en-US" dirty="0"/>
          </a:p>
        </p:txBody>
      </p:sp>
    </p:spTree>
    <p:extLst>
      <p:ext uri="{BB962C8B-B14F-4D97-AF65-F5344CB8AC3E}">
        <p14:creationId xmlns:p14="http://schemas.microsoft.com/office/powerpoint/2010/main" val="32997095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147</a:t>
            </a:fld>
            <a:endParaRPr lang="en-US" dirty="0"/>
          </a:p>
        </p:txBody>
      </p:sp>
    </p:spTree>
    <p:extLst>
      <p:ext uri="{BB962C8B-B14F-4D97-AF65-F5344CB8AC3E}">
        <p14:creationId xmlns:p14="http://schemas.microsoft.com/office/powerpoint/2010/main" val="32997095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148</a:t>
            </a:fld>
            <a:endParaRPr lang="en-US" dirty="0"/>
          </a:p>
        </p:txBody>
      </p:sp>
    </p:spTree>
    <p:extLst>
      <p:ext uri="{BB962C8B-B14F-4D97-AF65-F5344CB8AC3E}">
        <p14:creationId xmlns:p14="http://schemas.microsoft.com/office/powerpoint/2010/main" val="19514040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149</a:t>
            </a:fld>
            <a:endParaRPr lang="en-US" dirty="0"/>
          </a:p>
        </p:txBody>
      </p:sp>
    </p:spTree>
    <p:extLst>
      <p:ext uri="{BB962C8B-B14F-4D97-AF65-F5344CB8AC3E}">
        <p14:creationId xmlns:p14="http://schemas.microsoft.com/office/powerpoint/2010/main" val="390882684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150</a:t>
            </a:fld>
            <a:endParaRPr lang="en-US" dirty="0"/>
          </a:p>
        </p:txBody>
      </p:sp>
    </p:spTree>
    <p:extLst>
      <p:ext uri="{BB962C8B-B14F-4D97-AF65-F5344CB8AC3E}">
        <p14:creationId xmlns:p14="http://schemas.microsoft.com/office/powerpoint/2010/main" val="14152198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153</a:t>
            </a:fld>
            <a:endParaRPr lang="en-US" dirty="0"/>
          </a:p>
        </p:txBody>
      </p:sp>
    </p:spTree>
    <p:extLst>
      <p:ext uri="{BB962C8B-B14F-4D97-AF65-F5344CB8AC3E}">
        <p14:creationId xmlns:p14="http://schemas.microsoft.com/office/powerpoint/2010/main" val="46623466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155</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156</a:t>
            </a:fld>
            <a:endParaRPr lang="en-US" dirty="0"/>
          </a:p>
        </p:txBody>
      </p:sp>
    </p:spTree>
    <p:extLst>
      <p:ext uri="{BB962C8B-B14F-4D97-AF65-F5344CB8AC3E}">
        <p14:creationId xmlns:p14="http://schemas.microsoft.com/office/powerpoint/2010/main" val="967615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9B1CA1-8E95-4D39-972B-0D58E4B91829}" type="slidenum">
              <a:rPr lang="en-US" smtClean="0"/>
              <a:pPr>
                <a:defRPr/>
              </a:pPr>
              <a:t>157</a:t>
            </a:fld>
            <a:endParaRPr lang="en-US" dirty="0"/>
          </a:p>
        </p:txBody>
      </p:sp>
    </p:spTree>
    <p:extLst>
      <p:ext uri="{BB962C8B-B14F-4D97-AF65-F5344CB8AC3E}">
        <p14:creationId xmlns:p14="http://schemas.microsoft.com/office/powerpoint/2010/main" val="20270956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Lockbox</a:t>
            </a:r>
            <a:r>
              <a:rPr lang="en-US" baseline="0" dirty="0" smtClean="0"/>
              <a:t> will not create the Overpayment Line automatically.</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158</a:t>
            </a:fld>
            <a:endParaRPr lang="en-US" dirty="0"/>
          </a:p>
        </p:txBody>
      </p:sp>
    </p:spTree>
    <p:extLst>
      <p:ext uri="{BB962C8B-B14F-4D97-AF65-F5344CB8AC3E}">
        <p14:creationId xmlns:p14="http://schemas.microsoft.com/office/powerpoint/2010/main" val="8842619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159</a:t>
            </a:fld>
            <a:endParaRPr lang="en-US" dirty="0"/>
          </a:p>
        </p:txBody>
      </p:sp>
    </p:spTree>
    <p:extLst>
      <p:ext uri="{BB962C8B-B14F-4D97-AF65-F5344CB8AC3E}">
        <p14:creationId xmlns:p14="http://schemas.microsoft.com/office/powerpoint/2010/main" val="8842619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9B1CA1-8E95-4D39-972B-0D58E4B91829}" type="slidenum">
              <a:rPr lang="en-US" smtClean="0"/>
              <a:pPr>
                <a:defRPr/>
              </a:pPr>
              <a:t>160</a:t>
            </a:fld>
            <a:endParaRPr lang="en-US" dirty="0"/>
          </a:p>
        </p:txBody>
      </p:sp>
    </p:spTree>
    <p:extLst>
      <p:ext uri="{BB962C8B-B14F-4D97-AF65-F5344CB8AC3E}">
        <p14:creationId xmlns:p14="http://schemas.microsoft.com/office/powerpoint/2010/main" val="20270956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Pay.gov process will automatically:</a:t>
            </a:r>
          </a:p>
          <a:p>
            <a:pPr marL="171450" indent="-171450">
              <a:buFont typeface="Arial" pitchFamily="34" charset="0"/>
              <a:buChar char="•"/>
            </a:pPr>
            <a:r>
              <a:rPr lang="en-US" dirty="0" smtClean="0"/>
              <a:t>Delete the document reference</a:t>
            </a:r>
            <a:r>
              <a:rPr lang="en-US" baseline="0" dirty="0" smtClean="0"/>
              <a:t> on the overpayment line.</a:t>
            </a:r>
          </a:p>
          <a:p>
            <a:pPr marL="171450" indent="-171450">
              <a:buFont typeface="Arial" pitchFamily="34" charset="0"/>
              <a:buChar char="•"/>
            </a:pPr>
            <a:r>
              <a:rPr lang="en-US" dirty="0" smtClean="0"/>
              <a:t>Reduce</a:t>
            </a:r>
            <a:r>
              <a:rPr lang="en-US" baseline="0" dirty="0" smtClean="0"/>
              <a:t> line 1 line amount to the amount of the referenced BD.</a:t>
            </a: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Populate the overpayment line amount</a:t>
            </a:r>
            <a:r>
              <a:rPr lang="en-US" baseline="0" dirty="0" smtClean="0"/>
              <a:t> with the excess dollar amount.</a:t>
            </a:r>
            <a:endParaRPr lang="en-US" dirty="0" smtClean="0"/>
          </a:p>
          <a:p>
            <a:pPr marL="0" indent="0">
              <a:buFont typeface="Arial" pitchFamily="34" charset="0"/>
              <a:buNone/>
            </a:pP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161</a:t>
            </a:fld>
            <a:endParaRPr lang="en-US" dirty="0"/>
          </a:p>
        </p:txBody>
      </p:sp>
    </p:spTree>
    <p:extLst>
      <p:ext uri="{BB962C8B-B14F-4D97-AF65-F5344CB8AC3E}">
        <p14:creationId xmlns:p14="http://schemas.microsoft.com/office/powerpoint/2010/main" val="25939448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Pay.gov process will automatically:</a:t>
            </a:r>
          </a:p>
          <a:p>
            <a:pPr marL="171450" indent="-171450">
              <a:buFont typeface="Arial" pitchFamily="34" charset="0"/>
              <a:buChar char="•"/>
            </a:pPr>
            <a:r>
              <a:rPr lang="en-US" dirty="0" smtClean="0"/>
              <a:t>Delete the document reference</a:t>
            </a:r>
            <a:r>
              <a:rPr lang="en-US" baseline="0" dirty="0" smtClean="0"/>
              <a:t> on the overpayment line.</a:t>
            </a:r>
          </a:p>
          <a:p>
            <a:pPr marL="171450" indent="-171450">
              <a:buFont typeface="Arial" pitchFamily="34" charset="0"/>
              <a:buChar char="•"/>
            </a:pPr>
            <a:r>
              <a:rPr lang="en-US" dirty="0" smtClean="0"/>
              <a:t>Reduce</a:t>
            </a:r>
            <a:r>
              <a:rPr lang="en-US" baseline="0" dirty="0" smtClean="0"/>
              <a:t> line 1 line amount to the amount of the referenced BD.</a:t>
            </a: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Populate the overpayment line amount</a:t>
            </a:r>
            <a:r>
              <a:rPr lang="en-US" baseline="0" dirty="0" smtClean="0"/>
              <a:t> with the excess dollar amount.</a:t>
            </a:r>
            <a:endParaRPr lang="en-US" dirty="0" smtClean="0"/>
          </a:p>
          <a:p>
            <a:pPr marL="0" indent="0">
              <a:buFont typeface="Arial" pitchFamily="34" charset="0"/>
              <a:buNone/>
            </a:pP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162</a:t>
            </a:fld>
            <a:endParaRPr lang="en-US" dirty="0"/>
          </a:p>
        </p:txBody>
      </p:sp>
    </p:spTree>
    <p:extLst>
      <p:ext uri="{BB962C8B-B14F-4D97-AF65-F5344CB8AC3E}">
        <p14:creationId xmlns:p14="http://schemas.microsoft.com/office/powerpoint/2010/main" val="25939448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164</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a:ln/>
        </p:spPr>
      </p:sp>
      <p:sp>
        <p:nvSpPr>
          <p:cNvPr id="345091"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pitchFamily="34" charset="0"/>
              </a:rPr>
              <a:t>Speaker</a:t>
            </a:r>
            <a:r>
              <a:rPr lang="en-US" baseline="0" dirty="0" smtClean="0">
                <a:latin typeface="Arial" pitchFamily="34" charset="0"/>
              </a:rPr>
              <a:t> note: When a collection has incorrect information needed to process, even if there is a correct document reference, the Cash Receipt will reject. The user must then correct the Cash Receipt document, in order for the entire document to process and the Billing Document reference to apply. </a:t>
            </a:r>
            <a:endParaRPr lang="en-US" dirty="0" smtClean="0">
              <a:latin typeface="Arial" pitchFamily="34" charset="0"/>
            </a:endParaRPr>
          </a:p>
          <a:p>
            <a:endParaRPr lang="en-US" dirty="0" smtClean="0">
              <a:latin typeface="Arial" pitchFamily="34" charset="0"/>
            </a:endParaRPr>
          </a:p>
        </p:txBody>
      </p:sp>
      <p:sp>
        <p:nvSpPr>
          <p:cNvPr id="345092" name="Slide Number Placeholder 3"/>
          <p:cNvSpPr>
            <a:spLocks noGrp="1"/>
          </p:cNvSpPr>
          <p:nvPr>
            <p:ph type="sldNum" sz="quarter" idx="5"/>
          </p:nvPr>
        </p:nvSpPr>
        <p:spPr>
          <a:noFill/>
        </p:spPr>
        <p:txBody>
          <a:bodyPr/>
          <a:lstStyle/>
          <a:p>
            <a:fld id="{3448A355-6EA4-4B03-8722-5699614FC2C1}" type="slidenum">
              <a:rPr lang="en-US" smtClean="0">
                <a:latin typeface="Arial" pitchFamily="34" charset="0"/>
              </a:rPr>
              <a:pPr/>
              <a:t>165</a:t>
            </a:fld>
            <a:endParaRPr lang="en-US" dirty="0" smtClean="0">
              <a:latin typeface="Arial" pitchFamily="34" charset="0"/>
            </a:endParaRPr>
          </a:p>
        </p:txBody>
      </p:sp>
    </p:spTree>
    <p:extLst>
      <p:ext uri="{BB962C8B-B14F-4D97-AF65-F5344CB8AC3E}">
        <p14:creationId xmlns:p14="http://schemas.microsoft.com/office/powerpoint/2010/main" val="404684371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Business Line should be entered since</a:t>
            </a:r>
            <a:r>
              <a:rPr lang="en-US" baseline="0" dirty="0" smtClean="0"/>
              <a:t> m</a:t>
            </a:r>
            <a:r>
              <a:rPr lang="en-US" dirty="0" smtClean="0"/>
              <a:t>any business lines are using the same type</a:t>
            </a:r>
            <a:r>
              <a:rPr lang="en-US" baseline="0" dirty="0" smtClean="0"/>
              <a:t> </a:t>
            </a:r>
            <a:r>
              <a:rPr lang="en-US" dirty="0" smtClean="0"/>
              <a:t>of CRs.</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166</a:t>
            </a:fld>
            <a:endParaRPr lang="en-US" dirty="0"/>
          </a:p>
        </p:txBody>
      </p:sp>
    </p:spTree>
    <p:extLst>
      <p:ext uri="{BB962C8B-B14F-4D97-AF65-F5344CB8AC3E}">
        <p14:creationId xmlns:p14="http://schemas.microsoft.com/office/powerpoint/2010/main" val="162925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smtClean="0"/>
              <a:t>Speaker Note: </a:t>
            </a:r>
            <a:r>
              <a:rPr lang="en-US" baseline="0" dirty="0" smtClean="0"/>
              <a:t>Collections are payments for services rendered or goods received and refunds from overpayments. In Pegasys collections are recorded with Cash Receipts. </a:t>
            </a:r>
          </a:p>
          <a:p>
            <a:r>
              <a:rPr lang="en-US" baseline="0" dirty="0" smtClean="0"/>
              <a:t>Cash Increases Receivable Decreases, </a:t>
            </a:r>
            <a:endParaRPr lang="en-US"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pPr/>
              <a:t>16</a:t>
            </a:fld>
            <a:endParaRPr lang="en-US" dirty="0" smtClean="0"/>
          </a:p>
        </p:txBody>
      </p:sp>
    </p:spTree>
    <p:extLst>
      <p:ext uri="{BB962C8B-B14F-4D97-AF65-F5344CB8AC3E}">
        <p14:creationId xmlns:p14="http://schemas.microsoft.com/office/powerpoint/2010/main" val="32858728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167</a:t>
            </a:fld>
            <a:endParaRPr lang="en-US" dirty="0"/>
          </a:p>
        </p:txBody>
      </p:sp>
    </p:spTree>
    <p:extLst>
      <p:ext uri="{BB962C8B-B14F-4D97-AF65-F5344CB8AC3E}">
        <p14:creationId xmlns:p14="http://schemas.microsoft.com/office/powerpoint/2010/main" val="2237208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169</a:t>
            </a:fld>
            <a:endParaRPr lang="en-US" dirty="0"/>
          </a:p>
        </p:txBody>
      </p:sp>
    </p:spTree>
    <p:extLst>
      <p:ext uri="{BB962C8B-B14F-4D97-AF65-F5344CB8AC3E}">
        <p14:creationId xmlns:p14="http://schemas.microsoft.com/office/powerpoint/2010/main" val="95321191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171</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172</a:t>
            </a:fld>
            <a:endParaRPr lang="en-US" dirty="0"/>
          </a:p>
        </p:txBody>
      </p:sp>
    </p:spTree>
    <p:extLst>
      <p:ext uri="{BB962C8B-B14F-4D97-AF65-F5344CB8AC3E}">
        <p14:creationId xmlns:p14="http://schemas.microsoft.com/office/powerpoint/2010/main" val="381794334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2: GSA downloads each of the files, CIR does not send</a:t>
            </a:r>
            <a:r>
              <a:rPr lang="en-US" baseline="0" dirty="0" smtClean="0"/>
              <a:t> </a:t>
            </a:r>
            <a:r>
              <a:rPr lang="en-US" dirty="0" smtClean="0"/>
              <a:t>them</a:t>
            </a:r>
            <a:endParaRPr lang="en-US" dirty="0"/>
          </a:p>
        </p:txBody>
      </p:sp>
      <p:sp>
        <p:nvSpPr>
          <p:cNvPr id="4" name="Slide Number Placeholder 3"/>
          <p:cNvSpPr>
            <a:spLocks noGrp="1"/>
          </p:cNvSpPr>
          <p:nvPr>
            <p:ph type="sldNum" sz="quarter" idx="10"/>
          </p:nvPr>
        </p:nvSpPr>
        <p:spPr/>
        <p:txBody>
          <a:bodyPr/>
          <a:lstStyle/>
          <a:p>
            <a:pPr>
              <a:defRPr/>
            </a:pPr>
            <a:fld id="{F99B1CA1-8E95-4D39-972B-0D58E4B91829}" type="slidenum">
              <a:rPr lang="en-US" smtClean="0"/>
              <a:pPr>
                <a:defRPr/>
              </a:pPr>
              <a:t>173</a:t>
            </a:fld>
            <a:endParaRPr lang="en-US" dirty="0"/>
          </a:p>
        </p:txBody>
      </p:sp>
    </p:spTree>
    <p:extLst>
      <p:ext uri="{BB962C8B-B14F-4D97-AF65-F5344CB8AC3E}">
        <p14:creationId xmlns:p14="http://schemas.microsoft.com/office/powerpoint/2010/main" val="24871882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174</a:t>
            </a:fld>
            <a:endParaRPr lang="en-US" dirty="0"/>
          </a:p>
        </p:txBody>
      </p:sp>
    </p:spTree>
    <p:extLst>
      <p:ext uri="{BB962C8B-B14F-4D97-AF65-F5344CB8AC3E}">
        <p14:creationId xmlns:p14="http://schemas.microsoft.com/office/powerpoint/2010/main" val="33398217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175</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176</a:t>
            </a:fld>
            <a:endParaRPr lang="en-US" dirty="0"/>
          </a:p>
        </p:txBody>
      </p:sp>
    </p:spTree>
    <p:extLst>
      <p:ext uri="{BB962C8B-B14F-4D97-AF65-F5344CB8AC3E}">
        <p14:creationId xmlns:p14="http://schemas.microsoft.com/office/powerpoint/2010/main" val="239989671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types of matching that the recon process can do: </a:t>
            </a:r>
          </a:p>
          <a:p>
            <a:pPr marL="228600" indent="-228600">
              <a:buFont typeface="+mj-lt"/>
              <a:buAutoNum type="arabicPeriod"/>
            </a:pPr>
            <a:r>
              <a:rPr lang="en-US" dirty="0" smtClean="0"/>
              <a:t>If Reconciled Recommended Matches = False, Pegasys does a 'strict match‘</a:t>
            </a:r>
            <a:r>
              <a:rPr lang="en-US" baseline="0" dirty="0" smtClean="0"/>
              <a:t> (</a:t>
            </a:r>
            <a:r>
              <a:rPr lang="en-US" dirty="0" smtClean="0"/>
              <a:t>matches all field in the boxes above). </a:t>
            </a:r>
          </a:p>
          <a:p>
            <a:pPr marL="228600" indent="-228600">
              <a:buFont typeface="+mj-lt"/>
              <a:buAutoNum type="arabicPeriod"/>
            </a:pPr>
            <a:r>
              <a:rPr lang="en-US" dirty="0" smtClean="0"/>
              <a:t>If Reconciled Recommended Matches = True, Pegasys does a 'non-strict' match where does</a:t>
            </a:r>
            <a:r>
              <a:rPr lang="en-US" baseline="0" dirty="0" smtClean="0"/>
              <a:t> not match up the </a:t>
            </a:r>
            <a:r>
              <a:rPr lang="en-US" dirty="0" smtClean="0"/>
              <a:t>Treasury</a:t>
            </a:r>
            <a:r>
              <a:rPr lang="en-US" baseline="0" dirty="0" smtClean="0"/>
              <a:t> Symbol</a:t>
            </a:r>
            <a:r>
              <a:rPr lang="en-US" dirty="0" smtClean="0"/>
              <a:t>/BETC.  </a:t>
            </a:r>
          </a:p>
          <a:p>
            <a:pPr marL="685800" lvl="1" indent="-228600">
              <a:buFont typeface="Arial" pitchFamily="34" charset="0"/>
              <a:buChar char="•"/>
            </a:pPr>
            <a:r>
              <a:rPr lang="en-US" dirty="0" smtClean="0"/>
              <a:t>GSA will not have the Treasury</a:t>
            </a:r>
            <a:r>
              <a:rPr lang="en-US" baseline="0" dirty="0" smtClean="0"/>
              <a:t> Symbol</a:t>
            </a:r>
            <a:r>
              <a:rPr lang="en-US" dirty="0" smtClean="0"/>
              <a:t>/BETC coming in. </a:t>
            </a:r>
          </a:p>
          <a:p>
            <a:pPr marL="685800" marR="0" lvl="1" indent="-22860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dirty="0" smtClean="0"/>
              <a:t>BETC and TSYM are not populated through the CIR Summary file and therefore not used in the match</a:t>
            </a:r>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sz="1200"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200" dirty="0" smtClean="0"/>
              <a:t>Since a CR will either have a Deposit number OR a Debit Voucher Number, the voucher # is mapped accordingly based on line type.</a:t>
            </a:r>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177</a:t>
            </a:fld>
            <a:endParaRPr lang="en-US" dirty="0"/>
          </a:p>
        </p:txBody>
      </p:sp>
    </p:spTree>
    <p:extLst>
      <p:ext uri="{BB962C8B-B14F-4D97-AF65-F5344CB8AC3E}">
        <p14:creationId xmlns:p14="http://schemas.microsoft.com/office/powerpoint/2010/main" val="26910990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178</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smtClean="0"/>
              <a:t>Speaker Note: </a:t>
            </a:r>
            <a:r>
              <a:rPr lang="en-US" baseline="0" dirty="0" smtClean="0"/>
              <a:t>Collections are payments for services rendered or goods received and refunds from overpayments. In Pegasys collections are recorded with Cash Receipts. </a:t>
            </a:r>
          </a:p>
          <a:p>
            <a:r>
              <a:rPr lang="en-US" baseline="0" dirty="0" smtClean="0"/>
              <a:t>Cash Increases Receivable Decreases, </a:t>
            </a:r>
            <a:endParaRPr lang="en-US"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pPr/>
              <a:t>17</a:t>
            </a:fld>
            <a:endParaRPr lang="en-US" dirty="0" smtClean="0"/>
          </a:p>
        </p:txBody>
      </p:sp>
    </p:spTree>
    <p:extLst>
      <p:ext uri="{BB962C8B-B14F-4D97-AF65-F5344CB8AC3E}">
        <p14:creationId xmlns:p14="http://schemas.microsoft.com/office/powerpoint/2010/main" val="328587284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a:t>
            </a:r>
            <a:r>
              <a:rPr lang="en-US" dirty="0" smtClean="0"/>
              <a:t>nly time manual reconciliation is required, is when</a:t>
            </a:r>
            <a:r>
              <a:rPr lang="en-US" baseline="0" dirty="0" smtClean="0"/>
              <a:t> collections do not have a matching CIR record (or vice versa) when auto-reconciliation runs.</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179</a:t>
            </a:fld>
            <a:endParaRPr lang="en-US" dirty="0"/>
          </a:p>
        </p:txBody>
      </p:sp>
    </p:spTree>
    <p:extLst>
      <p:ext uri="{BB962C8B-B14F-4D97-AF65-F5344CB8AC3E}">
        <p14:creationId xmlns:p14="http://schemas.microsoft.com/office/powerpoint/2010/main" val="27308508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a:t>
            </a:r>
            <a:r>
              <a:rPr lang="en-US" dirty="0" smtClean="0"/>
              <a:t>nly time manual reconciliation is required, is when</a:t>
            </a:r>
            <a:r>
              <a:rPr lang="en-US" baseline="0" dirty="0" smtClean="0"/>
              <a:t> collections do not have a matching CIR record (or vice versa) when auto-reconciliation runs.</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180</a:t>
            </a:fld>
            <a:endParaRPr lang="en-US" dirty="0"/>
          </a:p>
        </p:txBody>
      </p:sp>
    </p:spTree>
    <p:extLst>
      <p:ext uri="{BB962C8B-B14F-4D97-AF65-F5344CB8AC3E}">
        <p14:creationId xmlns:p14="http://schemas.microsoft.com/office/powerpoint/2010/main" val="78406598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 collections are</a:t>
            </a:r>
            <a:r>
              <a:rPr lang="en-US" baseline="0" dirty="0" smtClean="0"/>
              <a:t> show on the left portion of the screen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Pegasys collections are</a:t>
            </a:r>
            <a:r>
              <a:rPr lang="en-US" baseline="0" dirty="0" smtClean="0"/>
              <a:t> show on the right portion of the screen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Reconciled activity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181</a:t>
            </a:fld>
            <a:endParaRPr lang="en-US" dirty="0"/>
          </a:p>
        </p:txBody>
      </p:sp>
    </p:spTree>
    <p:extLst>
      <p:ext uri="{BB962C8B-B14F-4D97-AF65-F5344CB8AC3E}">
        <p14:creationId xmlns:p14="http://schemas.microsoft.com/office/powerpoint/2010/main" val="40089198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rPr>
              <a:t>Retrieve Recommendations</a:t>
            </a:r>
            <a:r>
              <a:rPr lang="en-US" sz="1200" baseline="0" dirty="0" smtClean="0">
                <a:effectLst/>
              </a:rPr>
              <a:t> button in CIR Collection:  </a:t>
            </a:r>
            <a:r>
              <a:rPr lang="en-US" sz="1200" dirty="0" smtClean="0">
                <a:effectLst/>
              </a:rPr>
              <a:t>Only active if a single record is selected with a Reconciliation Status = Unreconciled with Recommendations.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rPr>
              <a:t>Typically, GSA will have all records fully reconciled through auto-reconciliation.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effectLst/>
              </a:rPr>
              <a:t>Partially reconciled records could happen</a:t>
            </a:r>
            <a:r>
              <a:rPr lang="en-US" sz="1200" baseline="0" dirty="0" smtClean="0">
                <a:effectLst/>
              </a:rPr>
              <a:t> </a:t>
            </a:r>
            <a:r>
              <a:rPr lang="en-US" sz="1200" dirty="0" smtClean="0">
                <a:effectLst/>
              </a:rPr>
              <a:t>on rare occasion. </a:t>
            </a:r>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182</a:t>
            </a:fld>
            <a:endParaRPr lang="en-US" dirty="0"/>
          </a:p>
        </p:txBody>
      </p:sp>
    </p:spTree>
    <p:extLst>
      <p:ext uri="{BB962C8B-B14F-4D97-AF65-F5344CB8AC3E}">
        <p14:creationId xmlns:p14="http://schemas.microsoft.com/office/powerpoint/2010/main" val="17941936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186</a:t>
            </a:fld>
            <a:endParaRPr lang="en-US" dirty="0"/>
          </a:p>
        </p:txBody>
      </p:sp>
    </p:spTree>
    <p:extLst>
      <p:ext uri="{BB962C8B-B14F-4D97-AF65-F5344CB8AC3E}">
        <p14:creationId xmlns:p14="http://schemas.microsoft.com/office/powerpoint/2010/main" val="393251520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see the detail of when a record</a:t>
            </a:r>
            <a:r>
              <a:rPr lang="en-US" baseline="0" dirty="0" smtClean="0"/>
              <a:t> was reconciled/unreconciled and by whom.</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187</a:t>
            </a:fld>
            <a:endParaRPr lang="en-US" dirty="0"/>
          </a:p>
        </p:txBody>
      </p:sp>
    </p:spTree>
    <p:extLst>
      <p:ext uri="{BB962C8B-B14F-4D97-AF65-F5344CB8AC3E}">
        <p14:creationId xmlns:p14="http://schemas.microsoft.com/office/powerpoint/2010/main" val="142898663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189</a:t>
            </a:fld>
            <a:endParaRPr lang="en-US" dirty="0"/>
          </a:p>
        </p:txBody>
      </p:sp>
    </p:spTree>
    <p:extLst>
      <p:ext uri="{BB962C8B-B14F-4D97-AF65-F5344CB8AC3E}">
        <p14:creationId xmlns:p14="http://schemas.microsoft.com/office/powerpoint/2010/main" val="198176034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191</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GSA is still working out the schedule for how often to run reports during UAT but scheduled reports will automatically be generated through Tivoli once or twice a week as determined necessary.  The</a:t>
            </a:r>
            <a:r>
              <a:rPr lang="en-US" sz="1200" kern="1200" baseline="0" dirty="0" smtClean="0">
                <a:solidFill>
                  <a:schemeClr val="tx1"/>
                </a:solidFill>
                <a:latin typeface="Arial" charset="0"/>
                <a:ea typeface="+mn-ea"/>
                <a:cs typeface="+mn-cs"/>
              </a:rPr>
              <a:t> tentative </a:t>
            </a:r>
            <a:r>
              <a:rPr lang="en-US" sz="1200" kern="1200" dirty="0" smtClean="0">
                <a:solidFill>
                  <a:schemeClr val="tx1"/>
                </a:solidFill>
                <a:latin typeface="Arial" charset="0"/>
                <a:ea typeface="+mn-ea"/>
                <a:cs typeface="+mn-cs"/>
              </a:rPr>
              <a:t>plan is to run the reports every Tues and Thursday based on which grouping the report was assigned. They will be posted to the Pegasys Reports Portal under the Current Monthly reports directory where testers can retrieve them.  On-demand reports can be run at any time by the tester but will only be accurate with data as of the prior business day.</a:t>
            </a:r>
            <a:endParaRPr lang="en-US" sz="1200" kern="12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192</a:t>
            </a:fld>
            <a:endParaRPr lang="en-US" dirty="0"/>
          </a:p>
        </p:txBody>
      </p:sp>
    </p:spTree>
    <p:extLst>
      <p:ext uri="{BB962C8B-B14F-4D97-AF65-F5344CB8AC3E}">
        <p14:creationId xmlns:p14="http://schemas.microsoft.com/office/powerpoint/2010/main" val="2762146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193</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smtClean="0"/>
              <a:t>Speaker Note: </a:t>
            </a:r>
            <a:r>
              <a:rPr lang="en-US" baseline="0" dirty="0" smtClean="0"/>
              <a:t>Collections are payments for services rendered or goods received and refunds from overpayments. In Pegasys collections are recorded with Cash Receipts. </a:t>
            </a:r>
          </a:p>
          <a:p>
            <a:r>
              <a:rPr lang="en-US" baseline="0" dirty="0" smtClean="0"/>
              <a:t>Cash Increases Receivable Decreases, </a:t>
            </a:r>
            <a:endParaRPr lang="en-US"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pPr/>
              <a:t>18</a:t>
            </a:fld>
            <a:endParaRPr lang="en-US" dirty="0" smtClean="0"/>
          </a:p>
        </p:txBody>
      </p:sp>
    </p:spTree>
    <p:extLst>
      <p:ext uri="{BB962C8B-B14F-4D97-AF65-F5344CB8AC3E}">
        <p14:creationId xmlns:p14="http://schemas.microsoft.com/office/powerpoint/2010/main" val="32858728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194</a:t>
            </a:fld>
            <a:endParaRPr lang="en-US" dirty="0"/>
          </a:p>
        </p:txBody>
      </p:sp>
    </p:spTree>
    <p:extLst>
      <p:ext uri="{BB962C8B-B14F-4D97-AF65-F5344CB8AC3E}">
        <p14:creationId xmlns:p14="http://schemas.microsoft.com/office/powerpoint/2010/main" val="37023268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195</a:t>
            </a:fld>
            <a:endParaRPr lang="en-US" dirty="0"/>
          </a:p>
        </p:txBody>
      </p:sp>
    </p:spTree>
    <p:extLst>
      <p:ext uri="{BB962C8B-B14F-4D97-AF65-F5344CB8AC3E}">
        <p14:creationId xmlns:p14="http://schemas.microsoft.com/office/powerpoint/2010/main" val="273817215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196</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203</a:t>
            </a:fld>
            <a:endParaRPr lang="en-US" dirty="0"/>
          </a:p>
        </p:txBody>
      </p:sp>
    </p:spTree>
    <p:extLst>
      <p:ext uri="{BB962C8B-B14F-4D97-AF65-F5344CB8AC3E}">
        <p14:creationId xmlns:p14="http://schemas.microsoft.com/office/powerpoint/2010/main" val="6084524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205</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206</a:t>
            </a:fld>
            <a:endParaRPr lang="en-US" dirty="0"/>
          </a:p>
        </p:txBody>
      </p:sp>
    </p:spTree>
    <p:extLst>
      <p:ext uri="{BB962C8B-B14F-4D97-AF65-F5344CB8AC3E}">
        <p14:creationId xmlns:p14="http://schemas.microsoft.com/office/powerpoint/2010/main" val="386062083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207</a:t>
            </a:fld>
            <a:endParaRPr lang="en-US" dirty="0"/>
          </a:p>
        </p:txBody>
      </p:sp>
    </p:spTree>
    <p:extLst>
      <p:ext uri="{BB962C8B-B14F-4D97-AF65-F5344CB8AC3E}">
        <p14:creationId xmlns:p14="http://schemas.microsoft.com/office/powerpoint/2010/main" val="343191804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208</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209</a:t>
            </a:fld>
            <a:endParaRPr lang="en-US" dirty="0"/>
          </a:p>
        </p:txBody>
      </p:sp>
    </p:spTree>
    <p:extLst>
      <p:ext uri="{BB962C8B-B14F-4D97-AF65-F5344CB8AC3E}">
        <p14:creationId xmlns:p14="http://schemas.microsoft.com/office/powerpoint/2010/main" val="88018811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Document</a:t>
            </a:r>
            <a:r>
              <a:rPr lang="en-US" baseline="0" dirty="0" smtClean="0"/>
              <a:t> Number must remain BLANK on both the template </a:t>
            </a:r>
            <a:r>
              <a:rPr lang="en-US" b="1" baseline="0" dirty="0" smtClean="0"/>
              <a:t>and</a:t>
            </a:r>
            <a:r>
              <a:rPr lang="en-US" baseline="0" dirty="0" smtClean="0"/>
              <a:t> on the document import screen in Pegasys</a:t>
            </a: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210</a:t>
            </a:fld>
            <a:endParaRPr lang="en-US" dirty="0"/>
          </a:p>
        </p:txBody>
      </p:sp>
    </p:spTree>
    <p:extLst>
      <p:ext uri="{BB962C8B-B14F-4D97-AF65-F5344CB8AC3E}">
        <p14:creationId xmlns:p14="http://schemas.microsoft.com/office/powerpoint/2010/main" val="310556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smtClean="0"/>
              <a:t>Speaker Note: </a:t>
            </a:r>
            <a:r>
              <a:rPr lang="en-US" baseline="0" dirty="0" smtClean="0"/>
              <a:t>Collections are payments for services rendered or goods received and refunds from overpayments. In Pegasys collections are recorded with Cash Receipts. </a:t>
            </a:r>
          </a:p>
          <a:p>
            <a:r>
              <a:rPr lang="en-US" baseline="0" dirty="0" smtClean="0"/>
              <a:t>Cash Increases Receivable Decreases, </a:t>
            </a:r>
            <a:endParaRPr lang="en-US" dirty="0" smtClean="0"/>
          </a:p>
        </p:txBody>
      </p:sp>
      <p:sp>
        <p:nvSpPr>
          <p:cNvPr id="102404" name="Slide Number Placeholder 3"/>
          <p:cNvSpPr>
            <a:spLocks noGrp="1"/>
          </p:cNvSpPr>
          <p:nvPr>
            <p:ph type="sldNum" sz="quarter" idx="5"/>
          </p:nvPr>
        </p:nvSpPr>
        <p:spPr>
          <a:noFill/>
        </p:spPr>
        <p:txBody>
          <a:bodyPr/>
          <a:lstStyle/>
          <a:p>
            <a:fld id="{C44F7759-78AF-4785-889A-FEB18C703ED0}" type="slidenum">
              <a:rPr lang="en-US" smtClean="0"/>
              <a:pPr/>
              <a:t>19</a:t>
            </a:fld>
            <a:endParaRPr lang="en-US" dirty="0" smtClean="0"/>
          </a:p>
        </p:txBody>
      </p:sp>
    </p:spTree>
    <p:extLst>
      <p:ext uri="{BB962C8B-B14F-4D97-AF65-F5344CB8AC3E}">
        <p14:creationId xmlns:p14="http://schemas.microsoft.com/office/powerpoint/2010/main" val="328587284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211</a:t>
            </a:fld>
            <a:endParaRPr lang="en-US" dirty="0"/>
          </a:p>
        </p:txBody>
      </p:sp>
    </p:spTree>
    <p:extLst>
      <p:ext uri="{BB962C8B-B14F-4D97-AF65-F5344CB8AC3E}">
        <p14:creationId xmlns:p14="http://schemas.microsoft.com/office/powerpoint/2010/main" val="15878539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212</a:t>
            </a:fld>
            <a:endParaRPr lang="en-US" dirty="0"/>
          </a:p>
        </p:txBody>
      </p:sp>
    </p:spTree>
    <p:extLst>
      <p:ext uri="{BB962C8B-B14F-4D97-AF65-F5344CB8AC3E}">
        <p14:creationId xmlns:p14="http://schemas.microsoft.com/office/powerpoint/2010/main" val="252551397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213</a:t>
            </a:fld>
            <a:endParaRPr lang="en-US" dirty="0"/>
          </a:p>
        </p:txBody>
      </p:sp>
    </p:spTree>
    <p:extLst>
      <p:ext uri="{BB962C8B-B14F-4D97-AF65-F5344CB8AC3E}">
        <p14:creationId xmlns:p14="http://schemas.microsoft.com/office/powerpoint/2010/main" val="368898312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214</a:t>
            </a:fld>
            <a:endParaRPr lang="en-US" dirty="0"/>
          </a:p>
        </p:txBody>
      </p:sp>
    </p:spTree>
    <p:extLst>
      <p:ext uri="{BB962C8B-B14F-4D97-AF65-F5344CB8AC3E}">
        <p14:creationId xmlns:p14="http://schemas.microsoft.com/office/powerpoint/2010/main" val="123471146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method can be used to copy/paste accounting lines and/or entire documents (in the case of copying an entire doc, they would copy excel rows 2-9 (the entire blue area) and paste it below (in excel row 10).</a:t>
            </a:r>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215</a:t>
            </a:fld>
            <a:endParaRPr lang="en-US" dirty="0"/>
          </a:p>
        </p:txBody>
      </p:sp>
    </p:spTree>
    <p:extLst>
      <p:ext uri="{BB962C8B-B14F-4D97-AF65-F5344CB8AC3E}">
        <p14:creationId xmlns:p14="http://schemas.microsoft.com/office/powerpoint/2010/main" val="379351993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216</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217</a:t>
            </a:fld>
            <a:endParaRPr lang="en-US" dirty="0"/>
          </a:p>
        </p:txBody>
      </p:sp>
    </p:spTree>
    <p:extLst>
      <p:ext uri="{BB962C8B-B14F-4D97-AF65-F5344CB8AC3E}">
        <p14:creationId xmlns:p14="http://schemas.microsoft.com/office/powerpoint/2010/main" val="286101427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Speaker Notes: On the Document Creation screen a new</a:t>
            </a:r>
            <a:r>
              <a:rPr lang="en-US" baseline="0" dirty="0" smtClean="0"/>
              <a:t> upload feature has been added for Single form creation. </a:t>
            </a:r>
          </a:p>
          <a:p>
            <a:r>
              <a:rPr lang="en-US" baseline="0" dirty="0" smtClean="0"/>
              <a:t>Note: Document Number is NOT generated since the document number was defined in the template file.</a:t>
            </a: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218</a:t>
            </a:fld>
            <a:endParaRPr lang="en-US" dirty="0"/>
          </a:p>
        </p:txBody>
      </p:sp>
    </p:spTree>
    <p:extLst>
      <p:ext uri="{BB962C8B-B14F-4D97-AF65-F5344CB8AC3E}">
        <p14:creationId xmlns:p14="http://schemas.microsoft.com/office/powerpoint/2010/main" val="362538348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219</a:t>
            </a:fld>
            <a:endParaRPr lang="en-US" dirty="0"/>
          </a:p>
        </p:txBody>
      </p:sp>
    </p:spTree>
    <p:extLst>
      <p:ext uri="{BB962C8B-B14F-4D97-AF65-F5344CB8AC3E}">
        <p14:creationId xmlns:p14="http://schemas.microsoft.com/office/powerpoint/2010/main" val="27765523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allroles115</a:t>
            </a: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220</a:t>
            </a:fld>
            <a:endParaRPr lang="en-US" dirty="0"/>
          </a:p>
        </p:txBody>
      </p:sp>
    </p:spTree>
    <p:extLst>
      <p:ext uri="{BB962C8B-B14F-4D97-AF65-F5344CB8AC3E}">
        <p14:creationId xmlns:p14="http://schemas.microsoft.com/office/powerpoint/2010/main" val="287427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700" dirty="0" smtClean="0"/>
              <a:t>If a check is received, the preferred method is to send the check to Lockbox before manual creation</a:t>
            </a:r>
          </a:p>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20</a:t>
            </a:fld>
            <a:endParaRPr lang="en-US" dirty="0"/>
          </a:p>
        </p:txBody>
      </p:sp>
    </p:spTree>
    <p:extLst>
      <p:ext uri="{BB962C8B-B14F-4D97-AF65-F5344CB8AC3E}">
        <p14:creationId xmlns:p14="http://schemas.microsoft.com/office/powerpoint/2010/main" val="185759591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Allroles136 in Test1</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221</a:t>
            </a:fld>
            <a:endParaRPr lang="en-US" dirty="0"/>
          </a:p>
        </p:txBody>
      </p:sp>
    </p:spTree>
    <p:extLst>
      <p:ext uri="{BB962C8B-B14F-4D97-AF65-F5344CB8AC3E}">
        <p14:creationId xmlns:p14="http://schemas.microsoft.com/office/powerpoint/2010/main" val="425193287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Allroles136 in Test1</a:t>
            </a:r>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222</a:t>
            </a:fld>
            <a:endParaRPr lang="en-US" dirty="0"/>
          </a:p>
        </p:txBody>
      </p:sp>
    </p:spTree>
    <p:extLst>
      <p:ext uri="{BB962C8B-B14F-4D97-AF65-F5344CB8AC3E}">
        <p14:creationId xmlns:p14="http://schemas.microsoft.com/office/powerpoint/2010/main" val="279096505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p:spPr>
        <p:txBody>
          <a:bodyPr/>
          <a:lstStyle/>
          <a:p>
            <a:endParaRPr lang="en-US" dirty="0" smtClean="0"/>
          </a:p>
        </p:txBody>
      </p:sp>
      <p:sp>
        <p:nvSpPr>
          <p:cNvPr id="190468" name="Slide Number Placeholder 3"/>
          <p:cNvSpPr>
            <a:spLocks noGrp="1"/>
          </p:cNvSpPr>
          <p:nvPr>
            <p:ph type="sldNum" sz="quarter" idx="5"/>
          </p:nvPr>
        </p:nvSpPr>
        <p:spPr>
          <a:noFill/>
        </p:spPr>
        <p:txBody>
          <a:bodyPr/>
          <a:lstStyle/>
          <a:p>
            <a:fld id="{9FFB388E-116C-4673-B2F7-62CCE09652BD}" type="slidenum">
              <a:rPr lang="en-US" smtClean="0"/>
              <a:pPr/>
              <a:t>224</a:t>
            </a:fld>
            <a:endParaRPr lang="en-US" dirty="0" smtClean="0"/>
          </a:p>
        </p:txBody>
      </p:sp>
    </p:spTree>
    <p:extLst>
      <p:ext uri="{BB962C8B-B14F-4D97-AF65-F5344CB8AC3E}">
        <p14:creationId xmlns:p14="http://schemas.microsoft.com/office/powerpoint/2010/main" val="116517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Rot="1" noChangeAspect="1" noChangeArrowheads="1" noTextEdit="1"/>
          </p:cNvSpPr>
          <p:nvPr>
            <p:ph type="sldImg"/>
          </p:nvPr>
        </p:nvSpPr>
        <p:spPr>
          <a:xfrm>
            <a:off x="1181100" y="696913"/>
            <a:ext cx="4648200" cy="3486150"/>
          </a:xfrm>
          <a:ln/>
        </p:spPr>
      </p:sp>
      <p:sp>
        <p:nvSpPr>
          <p:cNvPr id="112644" name="Rectangle 3"/>
          <p:cNvSpPr>
            <a:spLocks noGrp="1" noChangeArrowheads="1"/>
          </p:cNvSpPr>
          <p:nvPr>
            <p:ph type="body" idx="1"/>
          </p:nvPr>
        </p:nvSpPr>
        <p:spPr>
          <a:xfrm>
            <a:off x="701676" y="4416426"/>
            <a:ext cx="5607050" cy="4183063"/>
          </a:xfrm>
          <a:prstGeom prst="rect">
            <a:avLst/>
          </a:prstGeom>
          <a:noFill/>
          <a:ln/>
        </p:spPr>
        <p:txBody>
          <a:bodyPr lIns="91422" tIns="45710" rIns="91422" bIns="45710"/>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287208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700" dirty="0" smtClean="0"/>
              <a:t>If a check is received, the preferred method is to send the check to Lockbox before manual creation</a:t>
            </a:r>
          </a:p>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21</a:t>
            </a:fld>
            <a:endParaRPr lang="en-US" dirty="0"/>
          </a:p>
        </p:txBody>
      </p:sp>
    </p:spTree>
    <p:extLst>
      <p:ext uri="{BB962C8B-B14F-4D97-AF65-F5344CB8AC3E}">
        <p14:creationId xmlns:p14="http://schemas.microsoft.com/office/powerpoint/2010/main" val="3100283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22</a:t>
            </a:fld>
            <a:endParaRPr lang="en-US" dirty="0"/>
          </a:p>
        </p:txBody>
      </p:sp>
    </p:spTree>
    <p:extLst>
      <p:ext uri="{BB962C8B-B14F-4D97-AF65-F5344CB8AC3E}">
        <p14:creationId xmlns:p14="http://schemas.microsoft.com/office/powerpoint/2010/main" val="753538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23</a:t>
            </a:fld>
            <a:endParaRPr lang="en-US" dirty="0"/>
          </a:p>
        </p:txBody>
      </p:sp>
    </p:spTree>
    <p:extLst>
      <p:ext uri="{BB962C8B-B14F-4D97-AF65-F5344CB8AC3E}">
        <p14:creationId xmlns:p14="http://schemas.microsoft.com/office/powerpoint/2010/main" val="753538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a:ln/>
        </p:spPr>
      </p:sp>
      <p:sp>
        <p:nvSpPr>
          <p:cNvPr id="340995" name="Notes Placeholder 2"/>
          <p:cNvSpPr>
            <a:spLocks noGrp="1"/>
          </p:cNvSpPr>
          <p:nvPr>
            <p:ph type="body" idx="1"/>
          </p:nvPr>
        </p:nvSpPr>
        <p:spPr>
          <a:noFill/>
          <a:ln/>
        </p:spPr>
        <p:txBody>
          <a:bodyPr/>
          <a:lstStyle/>
          <a:p>
            <a:r>
              <a:rPr lang="en-US" dirty="0" smtClean="0">
                <a:latin typeface="Arial" pitchFamily="34" charset="0"/>
              </a:rPr>
              <a:t>Note:</a:t>
            </a:r>
            <a:r>
              <a:rPr lang="en-US" baseline="0" dirty="0" smtClean="0">
                <a:latin typeface="Arial" pitchFamily="34" charset="0"/>
              </a:rPr>
              <a:t> If a document type contains a number 6 or 7, it indicates that the document type is specific to the region (6 = Region 6 and 7 = Region 7). For example, </a:t>
            </a:r>
            <a:r>
              <a:rPr lang="en-US" dirty="0" smtClean="0">
                <a:latin typeface="Arial" pitchFamily="34" charset="0"/>
              </a:rPr>
              <a:t>Pay.gov Cash Receipt document types PC6 (which is handled by Region 6) and PC7 (which is handled by Region 7).</a:t>
            </a:r>
          </a:p>
        </p:txBody>
      </p:sp>
      <p:sp>
        <p:nvSpPr>
          <p:cNvPr id="340996" name="Slide Number Placeholder 3"/>
          <p:cNvSpPr>
            <a:spLocks noGrp="1"/>
          </p:cNvSpPr>
          <p:nvPr>
            <p:ph type="sldNum" sz="quarter" idx="5"/>
          </p:nvPr>
        </p:nvSpPr>
        <p:spPr>
          <a:noFill/>
        </p:spPr>
        <p:txBody>
          <a:bodyPr/>
          <a:lstStyle/>
          <a:p>
            <a:fld id="{205F8CF6-B636-400A-83F3-1BDBE99666CE}" type="slidenum">
              <a:rPr lang="en-US" smtClean="0">
                <a:latin typeface="Arial" pitchFamily="34" charset="0"/>
              </a:rPr>
              <a:pPr/>
              <a:t>24</a:t>
            </a:fld>
            <a:endParaRPr lang="en-US" dirty="0" smtClean="0">
              <a:latin typeface="Arial" pitchFamily="34" charset="0"/>
            </a:endParaRPr>
          </a:p>
        </p:txBody>
      </p:sp>
    </p:spTree>
    <p:extLst>
      <p:ext uri="{BB962C8B-B14F-4D97-AF65-F5344CB8AC3E}">
        <p14:creationId xmlns:p14="http://schemas.microsoft.com/office/powerpoint/2010/main" val="237294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25</a:t>
            </a:fld>
            <a:endParaRPr lang="en-US" dirty="0"/>
          </a:p>
        </p:txBody>
      </p:sp>
    </p:spTree>
    <p:extLst>
      <p:ext uri="{BB962C8B-B14F-4D97-AF65-F5344CB8AC3E}">
        <p14:creationId xmlns:p14="http://schemas.microsoft.com/office/powerpoint/2010/main" val="1403072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28</a:t>
            </a:fld>
            <a:endParaRPr lang="en-US" dirty="0"/>
          </a:p>
        </p:txBody>
      </p:sp>
    </p:spTree>
    <p:extLst>
      <p:ext uri="{BB962C8B-B14F-4D97-AF65-F5344CB8AC3E}">
        <p14:creationId xmlns:p14="http://schemas.microsoft.com/office/powerpoint/2010/main" val="420342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29</a:t>
            </a:fld>
            <a:endParaRPr lang="en-US" dirty="0"/>
          </a:p>
        </p:txBody>
      </p:sp>
    </p:spTree>
    <p:extLst>
      <p:ext uri="{BB962C8B-B14F-4D97-AF65-F5344CB8AC3E}">
        <p14:creationId xmlns:p14="http://schemas.microsoft.com/office/powerpoint/2010/main" val="1352994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r>
              <a:rPr lang="en-US" dirty="0" smtClean="0"/>
              <a:t>Speaker</a:t>
            </a:r>
            <a:r>
              <a:rPr lang="en-US" baseline="0" dirty="0" smtClean="0"/>
              <a:t> Notes: </a:t>
            </a:r>
          </a:p>
          <a:p>
            <a:r>
              <a:rPr lang="en-US" baseline="0" dirty="0" smtClean="0"/>
              <a:t>Review/demo</a:t>
            </a:r>
            <a:endParaRPr lang="en-US" dirty="0" smtClean="0"/>
          </a:p>
          <a:p>
            <a:pPr marL="850900" lvl="1" indent="-514350">
              <a:buFont typeface="+mj-lt"/>
              <a:buAutoNum type="arabicPeriod"/>
              <a:defRPr/>
            </a:pPr>
            <a:r>
              <a:rPr lang="en-US" sz="1400" dirty="0" smtClean="0"/>
              <a:t>Document Type:</a:t>
            </a:r>
            <a:r>
              <a:rPr lang="en-US" sz="1400" baseline="0" dirty="0" smtClean="0"/>
              <a:t> Direct users on how to search for Document types and where to find Doc types on the Configuration Spec</a:t>
            </a:r>
            <a:endParaRPr lang="en-US" sz="1400" dirty="0" smtClean="0"/>
          </a:p>
          <a:p>
            <a:pPr marL="850900" lvl="1" indent="-514350">
              <a:buFont typeface="+mj-lt"/>
              <a:buAutoNum type="arabicPeriod"/>
              <a:defRPr/>
            </a:pPr>
            <a:r>
              <a:rPr lang="en-US" sz="1400" dirty="0" smtClean="0"/>
              <a:t>Document Number: (as covered in earlier slide)</a:t>
            </a:r>
          </a:p>
          <a:p>
            <a:pPr marL="850900" lvl="1" indent="-514350">
              <a:buFont typeface="+mj-lt"/>
              <a:buAutoNum type="arabicPeriod"/>
              <a:defRPr/>
            </a:pPr>
            <a:r>
              <a:rPr lang="en-US" sz="1400" dirty="0" smtClean="0"/>
              <a:t>Status: Explain Different</a:t>
            </a:r>
            <a:r>
              <a:rPr lang="en-US" sz="1400" baseline="0" dirty="0" smtClean="0"/>
              <a:t> Status’s the document can be in (New, Held, Scheduled, Rejected, Pending Approval, Cancelled, Processed)</a:t>
            </a:r>
            <a:endParaRPr lang="en-US" sz="1400" dirty="0" smtClean="0"/>
          </a:p>
          <a:p>
            <a:pPr marL="850900" lvl="1" indent="-514350">
              <a:buFont typeface="+mj-lt"/>
              <a:buAutoNum type="arabicPeriod"/>
              <a:defRPr/>
            </a:pPr>
            <a:r>
              <a:rPr lang="en-US" sz="1400" dirty="0" smtClean="0"/>
              <a:t>Deposit number</a:t>
            </a:r>
          </a:p>
          <a:p>
            <a:pPr marL="850900" lvl="1" indent="-514350">
              <a:buClr>
                <a:srgbClr val="C00000"/>
              </a:buClr>
              <a:buFont typeface="+mj-lt"/>
              <a:buAutoNum type="arabicPeriod"/>
              <a:defRPr/>
            </a:pPr>
            <a:r>
              <a:rPr lang="en-US" sz="1200" kern="1200" dirty="0" smtClean="0">
                <a:solidFill>
                  <a:schemeClr val="tx1"/>
                </a:solidFill>
                <a:latin typeface="Arial" charset="0"/>
                <a:ea typeface="+mn-ea"/>
                <a:cs typeface="+mn-cs"/>
              </a:rPr>
              <a:t>Accomplished Date</a:t>
            </a:r>
          </a:p>
          <a:p>
            <a:pPr marL="850900" lvl="1" indent="-514350">
              <a:buClr>
                <a:srgbClr val="C00000"/>
              </a:buClr>
              <a:buFont typeface="+mj-lt"/>
              <a:buAutoNum type="arabicPeriod"/>
              <a:defRPr/>
            </a:pPr>
            <a:r>
              <a:rPr lang="en-US" sz="1200" kern="1200" dirty="0" smtClean="0">
                <a:solidFill>
                  <a:schemeClr val="tx1"/>
                </a:solidFill>
                <a:latin typeface="Arial" charset="0"/>
                <a:ea typeface="+mn-ea"/>
                <a:cs typeface="+mn-cs"/>
              </a:rPr>
              <a:t>Disbursing Office</a:t>
            </a:r>
          </a:p>
          <a:p>
            <a:pPr marL="850900" lvl="1" indent="-514350">
              <a:buClr>
                <a:srgbClr val="C00000"/>
              </a:buClr>
              <a:buFont typeface="+mj-lt"/>
              <a:buAutoNum type="arabicPeriod"/>
              <a:defRPr/>
            </a:pPr>
            <a:r>
              <a:rPr lang="en-US" sz="1200" kern="1200" dirty="0" smtClean="0">
                <a:solidFill>
                  <a:schemeClr val="tx1"/>
                </a:solidFill>
                <a:latin typeface="Arial" charset="0"/>
                <a:ea typeface="+mn-ea"/>
                <a:cs typeface="+mn-cs"/>
              </a:rPr>
              <a:t>Additional field</a:t>
            </a:r>
            <a:r>
              <a:rPr lang="en-US" sz="1300" dirty="0" smtClean="0"/>
              <a:t>s</a:t>
            </a:r>
          </a:p>
          <a:p>
            <a:pPr marL="228600" indent="-228600">
              <a:buFont typeface="+mj-lt"/>
              <a:buAutoNum type="arabicPeriod"/>
            </a:pPr>
            <a:endParaRPr lang="en-US" dirty="0" smtClean="0"/>
          </a:p>
        </p:txBody>
      </p:sp>
      <p:sp>
        <p:nvSpPr>
          <p:cNvPr id="106500" name="Slide Number Placeholder 3"/>
          <p:cNvSpPr>
            <a:spLocks noGrp="1"/>
          </p:cNvSpPr>
          <p:nvPr>
            <p:ph type="sldNum" sz="quarter" idx="5"/>
          </p:nvPr>
        </p:nvSpPr>
        <p:spPr>
          <a:noFill/>
        </p:spPr>
        <p:txBody>
          <a:bodyPr/>
          <a:lstStyle/>
          <a:p>
            <a:fld id="{42822862-61C3-41D1-93A6-4406FEB18BB0}" type="slidenum">
              <a:rPr lang="en-US" smtClean="0"/>
              <a:pPr/>
              <a:t>30</a:t>
            </a:fld>
            <a:endParaRPr lang="en-US" dirty="0" smtClean="0"/>
          </a:p>
        </p:txBody>
      </p:sp>
    </p:spTree>
    <p:extLst>
      <p:ext uri="{BB962C8B-B14F-4D97-AF65-F5344CB8AC3E}">
        <p14:creationId xmlns:p14="http://schemas.microsoft.com/office/powerpoint/2010/main" val="2374299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r>
              <a:rPr lang="en-US" dirty="0" smtClean="0"/>
              <a:t>Speaker Notes: </a:t>
            </a:r>
          </a:p>
          <a:p>
            <a:pPr marL="228600" indent="-228600">
              <a:buFont typeface="+mj-lt"/>
              <a:buAutoNum type="arabicPeriod"/>
            </a:pPr>
            <a:r>
              <a:rPr lang="en-US" baseline="0" dirty="0" smtClean="0"/>
              <a:t>Principal Amount</a:t>
            </a:r>
          </a:p>
          <a:p>
            <a:pPr marL="228600" indent="-228600">
              <a:buFont typeface="+mj-lt"/>
              <a:buAutoNum type="arabicPeriod"/>
            </a:pPr>
            <a:r>
              <a:rPr lang="en-US" sz="1200" kern="1200" dirty="0" smtClean="0">
                <a:solidFill>
                  <a:schemeClr val="tx1"/>
                </a:solidFill>
                <a:latin typeface="Arial" charset="0"/>
                <a:ea typeface="+mn-ea"/>
                <a:cs typeface="+mn-cs"/>
              </a:rPr>
              <a:t>External System ID:</a:t>
            </a:r>
            <a:r>
              <a:rPr lang="en-US" sz="1200" kern="1200" baseline="0" dirty="0" smtClean="0">
                <a:solidFill>
                  <a:schemeClr val="tx1"/>
                </a:solidFill>
                <a:latin typeface="Arial" charset="0"/>
                <a:ea typeface="+mn-ea"/>
                <a:cs typeface="+mn-cs"/>
              </a:rPr>
              <a:t> External ID is retrieved from the CIR Detail process. Explain in which instances users will see different external system ID’s  </a:t>
            </a:r>
          </a:p>
          <a:p>
            <a:pPr marL="228600" indent="-228600">
              <a:buFont typeface="+mj-lt"/>
              <a:buAutoNum type="arabicPeriod"/>
            </a:pPr>
            <a:r>
              <a:rPr lang="en-US" sz="1200" kern="1200" baseline="0" dirty="0" smtClean="0">
                <a:solidFill>
                  <a:schemeClr val="tx1"/>
                </a:solidFill>
                <a:latin typeface="Arial" charset="0"/>
                <a:ea typeface="+mn-ea"/>
                <a:cs typeface="+mn-cs"/>
              </a:rPr>
              <a:t>Assignment Code: User defined text field ties to the finance person that is assigned to deal with it  (typically a 9 digit code) </a:t>
            </a:r>
          </a:p>
          <a:p>
            <a:pPr marL="228600" indent="-228600">
              <a:buFont typeface="+mj-lt"/>
              <a:buAutoNum type="arabicPeriod"/>
            </a:pPr>
            <a:r>
              <a:rPr lang="en-US" sz="1200" kern="1200" dirty="0" smtClean="0">
                <a:solidFill>
                  <a:schemeClr val="tx1"/>
                </a:solidFill>
                <a:latin typeface="Arial" charset="0"/>
                <a:ea typeface="+mn-ea"/>
                <a:cs typeface="+mn-cs"/>
              </a:rPr>
              <a:t>Description</a:t>
            </a:r>
          </a:p>
          <a:p>
            <a:pPr marL="228600" indent="-228600">
              <a:buFont typeface="+mj-lt"/>
              <a:buAutoNum type="arabicPeriod"/>
            </a:pPr>
            <a:endParaRPr lang="en-US" dirty="0" smtClean="0"/>
          </a:p>
        </p:txBody>
      </p:sp>
      <p:sp>
        <p:nvSpPr>
          <p:cNvPr id="106500" name="Slide Number Placeholder 3"/>
          <p:cNvSpPr>
            <a:spLocks noGrp="1"/>
          </p:cNvSpPr>
          <p:nvPr>
            <p:ph type="sldNum" sz="quarter" idx="5"/>
          </p:nvPr>
        </p:nvSpPr>
        <p:spPr>
          <a:noFill/>
        </p:spPr>
        <p:txBody>
          <a:bodyPr/>
          <a:lstStyle/>
          <a:p>
            <a:fld id="{42822862-61C3-41D1-93A6-4406FEB18BB0}" type="slidenum">
              <a:rPr lang="en-US" smtClean="0"/>
              <a:pPr/>
              <a:t>31</a:t>
            </a:fld>
            <a:endParaRPr lang="en-US" dirty="0" smtClean="0"/>
          </a:p>
        </p:txBody>
      </p:sp>
    </p:spTree>
    <p:extLst>
      <p:ext uri="{BB962C8B-B14F-4D97-AF65-F5344CB8AC3E}">
        <p14:creationId xmlns:p14="http://schemas.microsoft.com/office/powerpoint/2010/main" val="242825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3</a:t>
            </a:fld>
            <a:endParaRPr lang="en-US" dirty="0"/>
          </a:p>
        </p:txBody>
      </p:sp>
    </p:spTree>
    <p:extLst>
      <p:ext uri="{BB962C8B-B14F-4D97-AF65-F5344CB8AC3E}">
        <p14:creationId xmlns:p14="http://schemas.microsoft.com/office/powerpoint/2010/main" val="1120011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pPr marL="850900" lvl="1" indent="-514350">
              <a:buFont typeface="+mj-lt"/>
              <a:buAutoNum type="alphaLcPeriod"/>
            </a:pPr>
            <a:r>
              <a:rPr lang="en-US" sz="1400" dirty="0" smtClean="0"/>
              <a:t>Line Type (</a:t>
            </a:r>
            <a:r>
              <a:rPr lang="en-US" sz="1400" baseline="0" dirty="0" smtClean="0"/>
              <a:t>the following sections will cover in detail the 4 different Line Types that GSA will be using: Normal, Debit Voucher, Advance and Advance Offset)</a:t>
            </a:r>
            <a:endParaRPr lang="en-US" sz="1400" dirty="0" smtClean="0"/>
          </a:p>
          <a:p>
            <a:pPr marL="850900" lvl="1" indent="-514350">
              <a:buFont typeface="+mj-lt"/>
              <a:buAutoNum type="alphaLcPeriod"/>
            </a:pPr>
            <a:r>
              <a:rPr lang="en-US" sz="1400" dirty="0" smtClean="0"/>
              <a:t>Transaction Type (give examples of trans types and when they are used)</a:t>
            </a:r>
          </a:p>
          <a:p>
            <a:pPr marL="850900" lvl="1" indent="-514350">
              <a:buFont typeface="+mj-lt"/>
              <a:buAutoNum type="alphaLcPeriod"/>
            </a:pPr>
            <a:r>
              <a:rPr lang="en-US" sz="1400" dirty="0" smtClean="0"/>
              <a:t>Receivable Type (i.e.</a:t>
            </a:r>
            <a:r>
              <a:rPr lang="en-US" sz="1400" baseline="0" dirty="0" smtClean="0"/>
              <a:t> EXTSERVNI or RITNI)</a:t>
            </a:r>
          </a:p>
          <a:p>
            <a:pPr marL="850900" lvl="1" indent="-514350">
              <a:buFont typeface="+mj-lt"/>
              <a:buAutoNum type="alphaLcPeriod"/>
            </a:pPr>
            <a:r>
              <a:rPr lang="en-US" sz="1400" baseline="0" dirty="0" smtClean="0"/>
              <a:t>TROR Classification/Collection Type</a:t>
            </a:r>
            <a:endParaRPr lang="en-US" sz="1400" dirty="0" smtClean="0"/>
          </a:p>
          <a:p>
            <a:pPr marL="850900" lvl="1" indent="-514350">
              <a:buFont typeface="+mj-lt"/>
              <a:buAutoNum type="alphaLcPeriod"/>
            </a:pPr>
            <a:r>
              <a:rPr lang="en-US" sz="1400" dirty="0" smtClean="0"/>
              <a:t>Business Line </a:t>
            </a:r>
          </a:p>
          <a:p>
            <a:pPr marL="850900" lvl="1" indent="-514350">
              <a:buFont typeface="+mj-lt"/>
              <a:buAutoNum type="alphaLcPeriod"/>
            </a:pPr>
            <a:r>
              <a:rPr lang="en-US" sz="1400" dirty="0" smtClean="0"/>
              <a:t>Vendor Code –</a:t>
            </a:r>
            <a:r>
              <a:rPr lang="en-US" sz="1400" baseline="0" dirty="0" smtClean="0"/>
              <a:t> vendors depend on the business line</a:t>
            </a:r>
          </a:p>
          <a:p>
            <a:pPr marL="850900" lvl="1" indent="-514350">
              <a:buFont typeface="+mj-lt"/>
              <a:buAutoNum type="alphaLcPeriod"/>
            </a:pPr>
            <a:r>
              <a:rPr lang="en-US" sz="1600" kern="1200" dirty="0" smtClean="0">
                <a:solidFill>
                  <a:schemeClr val="tx1"/>
                </a:solidFill>
                <a:latin typeface="Arial" charset="0"/>
                <a:ea typeface="+mn-ea"/>
                <a:cs typeface="Calibri" pitchFamily="34" charset="0"/>
              </a:rPr>
              <a:t>Cash</a:t>
            </a:r>
            <a:r>
              <a:rPr lang="en-US" sz="1600" kern="1200" baseline="0" dirty="0" smtClean="0">
                <a:solidFill>
                  <a:schemeClr val="tx1"/>
                </a:solidFill>
                <a:latin typeface="Arial" charset="0"/>
                <a:ea typeface="+mn-ea"/>
                <a:cs typeface="Calibri" pitchFamily="34" charset="0"/>
              </a:rPr>
              <a:t> Receipt Posting Order: d</a:t>
            </a:r>
            <a:r>
              <a:rPr lang="en-US" sz="1600" kern="1200" dirty="0" smtClean="0">
                <a:solidFill>
                  <a:schemeClr val="tx1"/>
                </a:solidFill>
                <a:latin typeface="Arial" charset="0"/>
                <a:ea typeface="+mn-ea"/>
                <a:cs typeface="Calibri" pitchFamily="34" charset="0"/>
              </a:rPr>
              <a:t>efines the order which a Cash Receipt should liquidate the different line types of BDs (this is dictated by Treasury)</a:t>
            </a:r>
          </a:p>
          <a:p>
            <a:pPr marL="850900" lvl="1" indent="-514350">
              <a:buFont typeface="+mj-lt"/>
              <a:buAutoNum type="alphaLcPeriod"/>
            </a:pPr>
            <a:endParaRPr lang="en-US" sz="1400" dirty="0" smtClean="0"/>
          </a:p>
          <a:p>
            <a:endParaRPr lang="en-US" dirty="0" smtClean="0"/>
          </a:p>
        </p:txBody>
      </p:sp>
      <p:sp>
        <p:nvSpPr>
          <p:cNvPr id="108548" name="Slide Number Placeholder 3"/>
          <p:cNvSpPr>
            <a:spLocks noGrp="1"/>
          </p:cNvSpPr>
          <p:nvPr>
            <p:ph type="sldNum" sz="quarter" idx="5"/>
          </p:nvPr>
        </p:nvSpPr>
        <p:spPr>
          <a:noFill/>
        </p:spPr>
        <p:txBody>
          <a:bodyPr/>
          <a:lstStyle/>
          <a:p>
            <a:fld id="{3EF0ABA3-B2C9-4921-8AD2-2B23E87CD90E}" type="slidenum">
              <a:rPr lang="en-US" smtClean="0"/>
              <a:pPr/>
              <a:t>32</a:t>
            </a:fld>
            <a:endParaRPr lang="en-US" dirty="0" smtClean="0"/>
          </a:p>
        </p:txBody>
      </p:sp>
    </p:spTree>
    <p:extLst>
      <p:ext uri="{BB962C8B-B14F-4D97-AF65-F5344CB8AC3E}">
        <p14:creationId xmlns:p14="http://schemas.microsoft.com/office/powerpoint/2010/main" val="124229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p:spPr>
        <p:txBody>
          <a:bodyPr/>
          <a:lstStyle/>
          <a:p>
            <a:pPr marL="850900" lvl="1" indent="-514350">
              <a:buFont typeface="+mj-lt"/>
              <a:buAutoNum type="arabicPeriod"/>
            </a:pPr>
            <a:r>
              <a:rPr lang="en-US" sz="1400" dirty="0" smtClean="0"/>
              <a:t>Line Amounts</a:t>
            </a:r>
          </a:p>
          <a:p>
            <a:pPr marL="850900" lvl="1" indent="-514350">
              <a:buFont typeface="+mj-lt"/>
              <a:buAutoNum type="arabicPeriod"/>
            </a:pPr>
            <a:r>
              <a:rPr lang="en-US" sz="1400" dirty="0" smtClean="0"/>
              <a:t>Document Reference – Billing Document,</a:t>
            </a:r>
            <a:r>
              <a:rPr lang="en-US" sz="1400" baseline="0" dirty="0" smtClean="0"/>
              <a:t> or another Cash Receipt (ex. Advance Offset or Refund)</a:t>
            </a:r>
            <a:endParaRPr lang="en-US" sz="1400" dirty="0" smtClean="0"/>
          </a:p>
          <a:p>
            <a:pPr marL="850900" lvl="1" indent="-514350">
              <a:buClr>
                <a:srgbClr val="C00000"/>
              </a:buClr>
              <a:buFont typeface="+mj-lt"/>
              <a:buAutoNum type="arabicPeriod"/>
            </a:pPr>
            <a:r>
              <a:rPr lang="en-US" sz="1400" kern="1200" dirty="0" smtClean="0">
                <a:solidFill>
                  <a:schemeClr val="tx1"/>
                </a:solidFill>
                <a:latin typeface="Arial" charset="0"/>
                <a:ea typeface="+mn-ea"/>
                <a:cs typeface="+mn-cs"/>
              </a:rPr>
              <a:t>Accounting Template -</a:t>
            </a:r>
            <a:r>
              <a:rPr lang="en-US" sz="1400" kern="1200" baseline="0" dirty="0" smtClean="0">
                <a:solidFill>
                  <a:schemeClr val="tx1"/>
                </a:solidFill>
                <a:latin typeface="Arial" charset="0"/>
                <a:ea typeface="+mn-ea"/>
                <a:cs typeface="+mn-cs"/>
              </a:rPr>
              <a:t> see the config guide for valid accounting templates </a:t>
            </a:r>
          </a:p>
          <a:p>
            <a:pPr marL="1308100" lvl="2" indent="-514350">
              <a:buClr>
                <a:srgbClr val="C00000"/>
              </a:buClr>
              <a:buFont typeface="Arial" pitchFamily="34" charset="0"/>
              <a:buChar char="•"/>
            </a:pPr>
            <a:r>
              <a:rPr lang="en-US" sz="1400" kern="1200" dirty="0" smtClean="0">
                <a:solidFill>
                  <a:schemeClr val="tx1"/>
                </a:solidFill>
                <a:latin typeface="Arial" charset="0"/>
                <a:ea typeface="+mn-ea"/>
                <a:cs typeface="+mn-cs"/>
              </a:rPr>
              <a:t>Revenue Source Code - will</a:t>
            </a:r>
            <a:r>
              <a:rPr lang="en-US" sz="1400" kern="1200" baseline="0" dirty="0" smtClean="0">
                <a:solidFill>
                  <a:schemeClr val="tx1"/>
                </a:solidFill>
                <a:latin typeface="Arial" charset="0"/>
                <a:ea typeface="+mn-ea"/>
                <a:cs typeface="+mn-cs"/>
              </a:rPr>
              <a:t> need to be entered by user (reference backed field)</a:t>
            </a:r>
          </a:p>
          <a:p>
            <a:pPr marL="850900" lvl="1" indent="-514350">
              <a:buClr>
                <a:srgbClr val="C00000"/>
              </a:buClr>
              <a:buFont typeface="+mj-lt"/>
              <a:buAutoNum type="arabicPeriod"/>
            </a:pPr>
            <a:r>
              <a:rPr lang="en-US" sz="1400" kern="1200" baseline="0" dirty="0" smtClean="0">
                <a:solidFill>
                  <a:schemeClr val="tx1"/>
                </a:solidFill>
                <a:latin typeface="Arial" charset="0"/>
                <a:ea typeface="+mn-ea"/>
                <a:cs typeface="+mn-cs"/>
              </a:rPr>
              <a:t>Agreement section: most RWA/HOTD and Manual Business Line CRs will reference agreements</a:t>
            </a:r>
            <a:endParaRPr lang="en-US" sz="1400" kern="1200" dirty="0" smtClean="0">
              <a:solidFill>
                <a:schemeClr val="tx1"/>
              </a:solidFill>
              <a:latin typeface="Arial" charset="0"/>
              <a:ea typeface="+mn-ea"/>
              <a:cs typeface="+mn-cs"/>
            </a:endParaRPr>
          </a:p>
          <a:p>
            <a:endParaRPr lang="en-US" dirty="0" smtClean="0"/>
          </a:p>
        </p:txBody>
      </p:sp>
      <p:sp>
        <p:nvSpPr>
          <p:cNvPr id="109572" name="Slide Number Placeholder 3"/>
          <p:cNvSpPr>
            <a:spLocks noGrp="1"/>
          </p:cNvSpPr>
          <p:nvPr>
            <p:ph type="sldNum" sz="quarter" idx="5"/>
          </p:nvPr>
        </p:nvSpPr>
        <p:spPr>
          <a:noFill/>
        </p:spPr>
        <p:txBody>
          <a:bodyPr/>
          <a:lstStyle/>
          <a:p>
            <a:fld id="{A32D7125-AE6B-4DB2-A6B5-A27407B3863A}" type="slidenum">
              <a:rPr lang="en-US" smtClean="0"/>
              <a:pPr/>
              <a:t>33</a:t>
            </a:fld>
            <a:endParaRPr lang="en-US" dirty="0" smtClean="0"/>
          </a:p>
        </p:txBody>
      </p:sp>
    </p:spTree>
    <p:extLst>
      <p:ext uri="{BB962C8B-B14F-4D97-AF65-F5344CB8AC3E}">
        <p14:creationId xmlns:p14="http://schemas.microsoft.com/office/powerpoint/2010/main" val="3761917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p:spPr>
        <p:txBody>
          <a:bodyPr/>
          <a:lstStyle/>
          <a:p>
            <a:r>
              <a:rPr lang="en-US" dirty="0" smtClean="0"/>
              <a:t>Speaker Notes:</a:t>
            </a:r>
          </a:p>
          <a:p>
            <a:pPr marL="228600" indent="-228600">
              <a:buFont typeface="+mj-lt"/>
              <a:buAutoNum type="arabicPeriod"/>
            </a:pPr>
            <a:r>
              <a:rPr lang="en-US" dirty="0" smtClean="0"/>
              <a:t>Line Number is constant</a:t>
            </a:r>
            <a:r>
              <a:rPr lang="en-US" baseline="0" dirty="0" smtClean="0"/>
              <a:t> across all CRs:</a:t>
            </a:r>
          </a:p>
          <a:p>
            <a:pPr marL="228600" indent="-228600">
              <a:buFont typeface="Arial" pitchFamily="34" charset="0"/>
              <a:buChar char="•"/>
            </a:pPr>
            <a:r>
              <a:rPr lang="en-US" baseline="0" dirty="0" smtClean="0"/>
              <a:t>Line 1 = Admin</a:t>
            </a:r>
          </a:p>
          <a:p>
            <a:pPr marL="228600" indent="-228600">
              <a:buFont typeface="Arial" pitchFamily="34" charset="0"/>
              <a:buChar char="•"/>
            </a:pPr>
            <a:r>
              <a:rPr lang="en-US" baseline="0" dirty="0" smtClean="0"/>
              <a:t>Line 2 = Interest</a:t>
            </a:r>
          </a:p>
          <a:p>
            <a:pPr marL="228600" indent="-228600">
              <a:buFont typeface="Arial" pitchFamily="34" charset="0"/>
              <a:buChar char="•"/>
            </a:pPr>
            <a:r>
              <a:rPr lang="en-US" baseline="0" dirty="0" smtClean="0"/>
              <a:t>Line 3 = Penalty</a:t>
            </a:r>
          </a:p>
          <a:p>
            <a:pPr marL="228600" indent="-228600">
              <a:buFont typeface="+mj-lt"/>
              <a:buAutoNum type="arabicPeriod" startAt="2"/>
            </a:pPr>
            <a:r>
              <a:rPr lang="en-US" baseline="0" dirty="0" smtClean="0"/>
              <a:t>Charge Amount recorded in the Line Amounts section.</a:t>
            </a:r>
          </a:p>
          <a:p>
            <a:pPr marL="228600" indent="-228600">
              <a:buFont typeface="+mj-lt"/>
              <a:buAutoNum type="arabicPeriod" startAt="2"/>
            </a:pPr>
            <a:r>
              <a:rPr lang="en-US" dirty="0" smtClean="0"/>
              <a:t>Transaction Type</a:t>
            </a:r>
            <a:r>
              <a:rPr lang="en-US" baseline="0" dirty="0" smtClean="0"/>
              <a:t> recorded (ADC, INC, PNC)</a:t>
            </a:r>
          </a:p>
          <a:p>
            <a:pPr marL="228600" indent="-228600">
              <a:buFont typeface="+mj-lt"/>
              <a:buAutoNum type="arabicPeriod" startAt="2"/>
            </a:pPr>
            <a:r>
              <a:rPr lang="en-US" baseline="0" dirty="0" smtClean="0"/>
              <a:t>Accounting Dimensions</a:t>
            </a:r>
            <a:endParaRPr lang="en-US" dirty="0" smtClean="0"/>
          </a:p>
        </p:txBody>
      </p:sp>
      <p:sp>
        <p:nvSpPr>
          <p:cNvPr id="109572" name="Slide Number Placeholder 3"/>
          <p:cNvSpPr>
            <a:spLocks noGrp="1"/>
          </p:cNvSpPr>
          <p:nvPr>
            <p:ph type="sldNum" sz="quarter" idx="5"/>
          </p:nvPr>
        </p:nvSpPr>
        <p:spPr>
          <a:noFill/>
        </p:spPr>
        <p:txBody>
          <a:bodyPr/>
          <a:lstStyle/>
          <a:p>
            <a:fld id="{A32D7125-AE6B-4DB2-A6B5-A27407B3863A}" type="slidenum">
              <a:rPr lang="en-US" smtClean="0"/>
              <a:pPr/>
              <a:t>34</a:t>
            </a:fld>
            <a:endParaRPr lang="en-US" dirty="0" smtClean="0"/>
          </a:p>
        </p:txBody>
      </p:sp>
    </p:spTree>
    <p:extLst>
      <p:ext uri="{BB962C8B-B14F-4D97-AF65-F5344CB8AC3E}">
        <p14:creationId xmlns:p14="http://schemas.microsoft.com/office/powerpoint/2010/main" val="890496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Speaker Note: Please do not include</a:t>
            </a:r>
            <a:r>
              <a:rPr lang="en-US" baseline="0" dirty="0" smtClean="0"/>
              <a:t> images of a check as this is PII sensitive information.</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35</a:t>
            </a:fld>
            <a:endParaRPr lang="en-US" dirty="0"/>
          </a:p>
        </p:txBody>
      </p:sp>
    </p:spTree>
    <p:extLst>
      <p:ext uri="{BB962C8B-B14F-4D97-AF65-F5344CB8AC3E}">
        <p14:creationId xmlns:p14="http://schemas.microsoft.com/office/powerpoint/2010/main" val="3963003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Speaker Note: Click attachments button. This is what screen looks like when you do.</a:t>
            </a:r>
            <a:endParaRPr lang="en-US" baseline="0" dirty="0" smtClean="0"/>
          </a:p>
          <a:p>
            <a:r>
              <a:rPr lang="en-US" baseline="0" dirty="0" smtClean="0"/>
              <a:t>Speak Note: Attachment Date is date attachment is added to the Form or Document.</a:t>
            </a:r>
          </a:p>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36</a:t>
            </a:fld>
            <a:endParaRPr lang="en-US" dirty="0"/>
          </a:p>
        </p:txBody>
      </p:sp>
    </p:spTree>
    <p:extLst>
      <p:ext uri="{BB962C8B-B14F-4D97-AF65-F5344CB8AC3E}">
        <p14:creationId xmlns:p14="http://schemas.microsoft.com/office/powerpoint/2010/main" val="289853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Fill</a:t>
            </a:r>
            <a:r>
              <a:rPr lang="en-US" baseline="0" dirty="0" smtClean="0"/>
              <a:t> in required fields (marked with astrix), click Browse. Pop up window comes up. choose file, click open. When finished, click Upload</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37</a:t>
            </a:fld>
            <a:endParaRPr lang="en-US" dirty="0"/>
          </a:p>
        </p:txBody>
      </p:sp>
    </p:spTree>
    <p:extLst>
      <p:ext uri="{BB962C8B-B14F-4D97-AF65-F5344CB8AC3E}">
        <p14:creationId xmlns:p14="http://schemas.microsoft.com/office/powerpoint/2010/main" val="2418848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Speakers</a:t>
            </a:r>
            <a:r>
              <a:rPr lang="en-US" baseline="0" dirty="0" smtClean="0"/>
              <a:t> Note: Correspondence can only be sent to registered customers.</a:t>
            </a: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38</a:t>
            </a:fld>
            <a:endParaRPr lang="en-US" dirty="0"/>
          </a:p>
        </p:txBody>
      </p:sp>
    </p:spTree>
    <p:extLst>
      <p:ext uri="{BB962C8B-B14F-4D97-AF65-F5344CB8AC3E}">
        <p14:creationId xmlns:p14="http://schemas.microsoft.com/office/powerpoint/2010/main" val="2326870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Speakers Note:</a:t>
            </a:r>
            <a:r>
              <a:rPr lang="en-US" baseline="0" dirty="0" smtClean="0"/>
              <a:t> The last bullet only applies for registered customers.</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39</a:t>
            </a:fld>
            <a:endParaRPr lang="en-US" dirty="0"/>
          </a:p>
        </p:txBody>
      </p:sp>
    </p:spTree>
    <p:extLst>
      <p:ext uri="{BB962C8B-B14F-4D97-AF65-F5344CB8AC3E}">
        <p14:creationId xmlns:p14="http://schemas.microsoft.com/office/powerpoint/2010/main" val="3333355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Speaker Note: You can add correspondence in view, correct or amend. You can also add correspondence when a document is originally created</a:t>
            </a:r>
            <a:r>
              <a:rPr lang="en-US" baseline="0" dirty="0" smtClean="0"/>
              <a:t> as long as the form is SAVED first!!</a:t>
            </a:r>
            <a:endParaRPr lang="en-US" dirty="0" smtClean="0"/>
          </a:p>
          <a:p>
            <a:endParaRPr lang="en-US" dirty="0" smtClean="0"/>
          </a:p>
          <a:p>
            <a:r>
              <a:rPr lang="en-US" sz="1200" dirty="0" smtClean="0"/>
              <a:t>Field values generated upon saving:</a:t>
            </a:r>
            <a:endParaRPr lang="en-US" dirty="0" smtClean="0"/>
          </a:p>
          <a:p>
            <a:pPr rtl="0" eaLnBrk="1" fontAlgn="t" latinLnBrk="0" hangingPunct="1"/>
            <a:r>
              <a:rPr lang="en-US" sz="1200" b="1" i="0" u="none" strike="noStrike" kern="1200" dirty="0" smtClean="0">
                <a:solidFill>
                  <a:schemeClr val="tx1"/>
                </a:solidFill>
                <a:latin typeface="Arial" charset="0"/>
                <a:ea typeface="+mn-ea"/>
                <a:cs typeface="+mn-cs"/>
              </a:rPr>
              <a:t>Creator</a:t>
            </a:r>
            <a:r>
              <a:rPr lang="en-US" sz="1200" b="0" i="0" u="none" strike="noStrike" kern="1200" dirty="0" smtClean="0">
                <a:solidFill>
                  <a:schemeClr val="tx1"/>
                </a:solidFill>
                <a:latin typeface="Arial" charset="0"/>
                <a:ea typeface="+mn-ea"/>
                <a:cs typeface="+mn-cs"/>
              </a:rPr>
              <a:t>:</a:t>
            </a:r>
            <a:r>
              <a:rPr lang="en-US" sz="1200" b="0" i="0" u="none" strike="noStrike" kern="1200" baseline="0" dirty="0" smtClean="0">
                <a:solidFill>
                  <a:schemeClr val="tx1"/>
                </a:solidFill>
                <a:latin typeface="Arial" charset="0"/>
                <a:ea typeface="+mn-ea"/>
                <a:cs typeface="+mn-cs"/>
              </a:rPr>
              <a:t> </a:t>
            </a:r>
            <a:r>
              <a:rPr lang="en-US" sz="1200" b="0" i="0" u="none" strike="noStrike" kern="1200" dirty="0" smtClean="0">
                <a:solidFill>
                  <a:schemeClr val="tx1"/>
                </a:solidFill>
                <a:latin typeface="Arial" charset="0"/>
                <a:ea typeface="+mn-ea"/>
                <a:cs typeface="+mn-cs"/>
              </a:rPr>
              <a:t>The user ID of the person that created the record.</a:t>
            </a:r>
          </a:p>
          <a:p>
            <a:pPr rtl="0" eaLnBrk="1" fontAlgn="t" latinLnBrk="0" hangingPunct="1"/>
            <a:r>
              <a:rPr lang="en-US" sz="1200" b="1" i="0" u="none" strike="noStrike" kern="1200" dirty="0" smtClean="0">
                <a:solidFill>
                  <a:schemeClr val="tx1"/>
                </a:solidFill>
                <a:latin typeface="Arial" charset="0"/>
                <a:ea typeface="+mn-ea"/>
                <a:cs typeface="+mn-cs"/>
              </a:rPr>
              <a:t>Created Date</a:t>
            </a:r>
            <a:r>
              <a:rPr lang="en-US" sz="1200" b="0" i="0" u="none" strike="noStrike" kern="1200" dirty="0" smtClean="0">
                <a:solidFill>
                  <a:schemeClr val="tx1"/>
                </a:solidFill>
                <a:latin typeface="Arial" charset="0"/>
                <a:ea typeface="+mn-ea"/>
                <a:cs typeface="+mn-cs"/>
              </a:rPr>
              <a:t>:</a:t>
            </a:r>
            <a:r>
              <a:rPr lang="en-US" sz="1200" b="0" i="0" u="none" strike="noStrike" kern="1200" baseline="0" dirty="0" smtClean="0">
                <a:solidFill>
                  <a:schemeClr val="tx1"/>
                </a:solidFill>
                <a:latin typeface="Arial" charset="0"/>
                <a:ea typeface="+mn-ea"/>
                <a:cs typeface="+mn-cs"/>
              </a:rPr>
              <a:t> </a:t>
            </a:r>
            <a:r>
              <a:rPr lang="en-US" sz="1200" b="0" i="0" u="none" strike="noStrike" kern="1200" dirty="0" smtClean="0">
                <a:solidFill>
                  <a:schemeClr val="tx1"/>
                </a:solidFill>
                <a:latin typeface="Arial" charset="0"/>
                <a:ea typeface="+mn-ea"/>
                <a:cs typeface="+mn-cs"/>
              </a:rPr>
              <a:t>The date</a:t>
            </a:r>
            <a:r>
              <a:rPr lang="en-US" sz="1200" b="0" i="0" u="none" strike="noStrike" kern="1200" baseline="0" dirty="0" smtClean="0">
                <a:solidFill>
                  <a:schemeClr val="tx1"/>
                </a:solidFill>
                <a:latin typeface="Arial" charset="0"/>
                <a:ea typeface="+mn-ea"/>
                <a:cs typeface="+mn-cs"/>
              </a:rPr>
              <a:t> </a:t>
            </a:r>
            <a:r>
              <a:rPr lang="en-US" sz="1200" b="0" i="0" u="none" strike="noStrike" kern="1200" dirty="0" smtClean="0">
                <a:solidFill>
                  <a:schemeClr val="tx1"/>
                </a:solidFill>
                <a:latin typeface="Arial" charset="0"/>
                <a:ea typeface="+mn-ea"/>
                <a:cs typeface="+mn-cs"/>
              </a:rPr>
              <a:t>correspondence was first entered.</a:t>
            </a:r>
          </a:p>
          <a:p>
            <a:pPr marL="0" marR="0" indent="0" algn="l" defTabSz="914400" rtl="0" eaLnBrk="1" fontAlgn="t" latinLnBrk="0" hangingPunct="1">
              <a:lnSpc>
                <a:spcPct val="100000"/>
              </a:lnSpc>
              <a:spcBef>
                <a:spcPct val="30000"/>
              </a:spcBef>
              <a:spcAft>
                <a:spcPct val="0"/>
              </a:spcAft>
              <a:buClrTx/>
              <a:buSzTx/>
              <a:buFontTx/>
              <a:buNone/>
              <a:tabLst/>
              <a:defRPr/>
            </a:pPr>
            <a:r>
              <a:rPr lang="en-US" sz="1200" b="1" i="0" u="none" strike="noStrike" kern="1200" dirty="0" smtClean="0">
                <a:solidFill>
                  <a:schemeClr val="tx1"/>
                </a:solidFill>
                <a:latin typeface="Arial" charset="0"/>
                <a:ea typeface="+mn-ea"/>
                <a:cs typeface="+mn-cs"/>
              </a:rPr>
              <a:t>Record Number</a:t>
            </a:r>
            <a:r>
              <a:rPr lang="en-US" sz="1200" b="0" i="0" u="none" strike="noStrike" kern="1200" dirty="0" smtClean="0">
                <a:solidFill>
                  <a:schemeClr val="tx1"/>
                </a:solidFill>
                <a:latin typeface="Arial" charset="0"/>
                <a:ea typeface="+mn-ea"/>
                <a:cs typeface="+mn-cs"/>
              </a:rPr>
              <a:t>:</a:t>
            </a:r>
            <a:r>
              <a:rPr lang="en-US" sz="1200" b="0" i="0" u="none" strike="noStrike" kern="1200" baseline="0" dirty="0" smtClean="0">
                <a:solidFill>
                  <a:schemeClr val="tx1"/>
                </a:solidFill>
                <a:latin typeface="Arial" charset="0"/>
                <a:ea typeface="+mn-ea"/>
                <a:cs typeface="+mn-cs"/>
              </a:rPr>
              <a:t> </a:t>
            </a:r>
            <a:r>
              <a:rPr lang="en-US" sz="1200" b="0" i="0" u="none" strike="noStrike" kern="1200" dirty="0" smtClean="0">
                <a:solidFill>
                  <a:schemeClr val="tx1"/>
                </a:solidFill>
                <a:latin typeface="Arial" charset="0"/>
                <a:ea typeface="+mn-ea"/>
                <a:cs typeface="+mn-cs"/>
              </a:rPr>
              <a:t>The sequential</a:t>
            </a:r>
            <a:r>
              <a:rPr lang="en-US" sz="1200" b="0" i="0" u="none" strike="noStrike" kern="1200" baseline="0" dirty="0" smtClean="0">
                <a:solidFill>
                  <a:schemeClr val="tx1"/>
                </a:solidFill>
                <a:latin typeface="Arial" charset="0"/>
                <a:ea typeface="+mn-ea"/>
                <a:cs typeface="+mn-cs"/>
              </a:rPr>
              <a:t> </a:t>
            </a:r>
            <a:r>
              <a:rPr lang="en-US" sz="1200" b="0" i="0" u="none" strike="noStrike" kern="1200" dirty="0" smtClean="0">
                <a:solidFill>
                  <a:schemeClr val="tx1"/>
                </a:solidFill>
                <a:latin typeface="Arial" charset="0"/>
                <a:ea typeface="+mn-ea"/>
                <a:cs typeface="+mn-cs"/>
              </a:rPr>
              <a:t>number given to the correspondence</a:t>
            </a:r>
            <a:r>
              <a:rPr lang="en-US" sz="1200" b="0" i="0" u="none" strike="noStrike" kern="1200" baseline="0" dirty="0" smtClean="0">
                <a:solidFill>
                  <a:schemeClr val="tx1"/>
                </a:solidFill>
                <a:latin typeface="Arial" charset="0"/>
                <a:ea typeface="+mn-ea"/>
                <a:cs typeface="+mn-cs"/>
              </a:rPr>
              <a:t> record upon saving.</a:t>
            </a:r>
            <a:endParaRPr lang="en-US" sz="1200" b="0" i="0" u="none" strike="noStrike" kern="1200" dirty="0" smtClean="0">
              <a:solidFill>
                <a:schemeClr val="tx1"/>
              </a:solidFill>
              <a:latin typeface="Arial" charset="0"/>
              <a:ea typeface="+mn-ea"/>
              <a:cs typeface="+mn-cs"/>
            </a:endParaRPr>
          </a:p>
          <a:p>
            <a:pPr rtl="0" eaLnBrk="1" fontAlgn="t" latinLnBrk="0" hangingPunct="1"/>
            <a:r>
              <a:rPr lang="en-US" sz="1200" b="1" i="0" u="none" strike="noStrike" kern="1200" dirty="0" smtClean="0">
                <a:solidFill>
                  <a:schemeClr val="tx1"/>
                </a:solidFill>
                <a:latin typeface="Arial" charset="0"/>
                <a:ea typeface="+mn-ea"/>
                <a:cs typeface="+mn-cs"/>
              </a:rPr>
              <a:t>Last Modified</a:t>
            </a:r>
            <a:r>
              <a:rPr lang="en-US" sz="1200" b="1" i="0" u="none" strike="noStrike" kern="1200" baseline="0" dirty="0" smtClean="0">
                <a:solidFill>
                  <a:schemeClr val="tx1"/>
                </a:solidFill>
                <a:latin typeface="Arial" charset="0"/>
                <a:ea typeface="+mn-ea"/>
                <a:cs typeface="+mn-cs"/>
              </a:rPr>
              <a:t> By: </a:t>
            </a:r>
            <a:r>
              <a:rPr lang="en-US" sz="1200" b="0" i="0" u="none" strike="noStrike" kern="1200" baseline="0" dirty="0" smtClean="0">
                <a:solidFill>
                  <a:schemeClr val="tx1"/>
                </a:solidFill>
                <a:latin typeface="Arial" charset="0"/>
                <a:ea typeface="+mn-ea"/>
                <a:cs typeface="+mn-cs"/>
              </a:rPr>
              <a:t>ID of person who last made an update to the record.</a:t>
            </a:r>
          </a:p>
          <a:p>
            <a:pPr rtl="0" eaLnBrk="1" fontAlgn="t" latinLnBrk="0" hangingPunct="1"/>
            <a:r>
              <a:rPr lang="en-US" sz="1200" b="1" i="0" u="none" strike="noStrike" kern="1200" baseline="0" dirty="0" smtClean="0">
                <a:solidFill>
                  <a:schemeClr val="tx1"/>
                </a:solidFill>
                <a:latin typeface="Arial" charset="0"/>
                <a:ea typeface="+mn-ea"/>
                <a:cs typeface="+mn-cs"/>
              </a:rPr>
              <a:t>Last Modified Date: </a:t>
            </a:r>
            <a:r>
              <a:rPr lang="en-US" sz="1200" b="0" i="0" u="none" strike="noStrike" kern="1200" baseline="0" dirty="0" smtClean="0">
                <a:solidFill>
                  <a:schemeClr val="tx1"/>
                </a:solidFill>
                <a:latin typeface="Arial" charset="0"/>
                <a:ea typeface="+mn-ea"/>
                <a:cs typeface="+mn-cs"/>
              </a:rPr>
              <a:t>Date record was last modified</a:t>
            </a:r>
            <a:endParaRPr lang="en-US" sz="1200" b="0" i="0" u="none" strike="noStrike" kern="1200" dirty="0" smtClean="0">
              <a:solidFill>
                <a:schemeClr val="tx1"/>
              </a:solidFill>
              <a:latin typeface="Arial" charset="0"/>
              <a:ea typeface="+mn-ea"/>
              <a:cs typeface="+mn-cs"/>
            </a:endParaRPr>
          </a:p>
          <a:p>
            <a:pPr rtl="0" eaLnBrk="1" fontAlgn="t" latinLnBrk="0" hangingPunct="1"/>
            <a:endParaRPr lang="en-US" sz="1200" b="0" i="0" u="none" strike="noStrike" kern="1200" dirty="0" smtClean="0">
              <a:solidFill>
                <a:schemeClr val="tx1"/>
              </a:solidFill>
              <a:latin typeface="Arial" charset="0"/>
              <a:ea typeface="+mn-ea"/>
              <a:cs typeface="+mn-cs"/>
            </a:endParaRPr>
          </a:p>
          <a:p>
            <a:pPr rtl="0" eaLnBrk="1" fontAlgn="t" latinLnBrk="0" hangingPunct="1"/>
            <a:r>
              <a:rPr lang="en-US" sz="1200" b="0" i="0" u="none" strike="noStrike" kern="1200" dirty="0" smtClean="0">
                <a:solidFill>
                  <a:schemeClr val="tx1"/>
                </a:solidFill>
                <a:latin typeface="Arial" charset="0"/>
                <a:ea typeface="+mn-ea"/>
                <a:cs typeface="+mn-cs"/>
              </a:rPr>
              <a:t>Additional Info on fields:</a:t>
            </a:r>
          </a:p>
          <a:p>
            <a:pPr rtl="0" eaLnBrk="1" fontAlgn="t" latinLnBrk="0" hangingPunct="1"/>
            <a:r>
              <a:rPr lang="en-US" sz="1200" b="1" i="0" u="none" strike="noStrike" kern="1200" dirty="0" smtClean="0">
                <a:solidFill>
                  <a:schemeClr val="tx1"/>
                </a:solidFill>
                <a:latin typeface="Arial" charset="0"/>
                <a:ea typeface="+mn-ea"/>
                <a:cs typeface="+mn-cs"/>
              </a:rPr>
              <a:t>Assignment Code:</a:t>
            </a:r>
            <a:r>
              <a:rPr lang="en-US" sz="1200" b="1" i="0" u="none" strike="noStrike" kern="1200" baseline="0" dirty="0" smtClean="0">
                <a:solidFill>
                  <a:schemeClr val="tx1"/>
                </a:solidFill>
                <a:latin typeface="Arial" charset="0"/>
                <a:ea typeface="+mn-ea"/>
                <a:cs typeface="+mn-cs"/>
              </a:rPr>
              <a:t> </a:t>
            </a:r>
            <a:r>
              <a:rPr lang="en-US" sz="1200" b="0" i="0" u="none" strike="noStrike" kern="1200" dirty="0" smtClean="0">
                <a:solidFill>
                  <a:schemeClr val="tx1"/>
                </a:solidFill>
                <a:latin typeface="Arial" charset="0"/>
                <a:ea typeface="+mn-ea"/>
                <a:cs typeface="+mn-cs"/>
              </a:rPr>
              <a:t>The code used to identify the GSA user responsible managing the Cash Receipt.</a:t>
            </a:r>
          </a:p>
          <a:p>
            <a:pPr rtl="0" eaLnBrk="1" fontAlgn="t" latinLnBrk="0" hangingPunct="1"/>
            <a:r>
              <a:rPr lang="en-US" sz="1200" b="1" i="0" u="none" strike="noStrike" kern="1200" dirty="0" smtClean="0">
                <a:solidFill>
                  <a:schemeClr val="tx1"/>
                </a:solidFill>
                <a:latin typeface="Arial" charset="0"/>
                <a:ea typeface="+mn-ea"/>
                <a:cs typeface="+mn-cs"/>
              </a:rPr>
              <a:t>Type of Correspondence:</a:t>
            </a:r>
            <a:r>
              <a:rPr lang="en-US" sz="1200" b="1" i="0" u="none" strike="noStrike" kern="1200" baseline="0" dirty="0" smtClean="0">
                <a:solidFill>
                  <a:schemeClr val="tx1"/>
                </a:solidFill>
                <a:latin typeface="Arial" charset="0"/>
                <a:ea typeface="+mn-ea"/>
                <a:cs typeface="+mn-cs"/>
              </a:rPr>
              <a:t> </a:t>
            </a:r>
            <a:r>
              <a:rPr lang="en-US" sz="1200" b="0" i="0" u="none" strike="noStrike" kern="1200" dirty="0" smtClean="0">
                <a:solidFill>
                  <a:schemeClr val="tx1"/>
                </a:solidFill>
                <a:latin typeface="Arial" charset="0"/>
                <a:ea typeface="+mn-ea"/>
                <a:cs typeface="+mn-cs"/>
              </a:rPr>
              <a:t>A drop down box containing correspondence types (Null, Resolution, Communication, Question, Chargeback, Chargeback - Resolution, Dispute and Other).</a:t>
            </a:r>
          </a:p>
          <a:p>
            <a:pPr rtl="0" eaLnBrk="1" fontAlgn="t" latinLnBrk="0" hangingPunct="1"/>
            <a:r>
              <a:rPr lang="en-US" sz="1200" b="1" i="0" u="none" strike="noStrike" kern="1200" dirty="0" smtClean="0">
                <a:solidFill>
                  <a:schemeClr val="tx1"/>
                </a:solidFill>
                <a:latin typeface="Arial" charset="0"/>
                <a:ea typeface="+mn-ea"/>
                <a:cs typeface="+mn-cs"/>
              </a:rPr>
              <a:t>Communication Source: </a:t>
            </a:r>
            <a:r>
              <a:rPr lang="en-US" sz="1200" b="0" i="0" u="none" strike="noStrike" kern="1200" dirty="0" smtClean="0">
                <a:solidFill>
                  <a:schemeClr val="tx1"/>
                </a:solidFill>
                <a:latin typeface="Arial" charset="0"/>
                <a:ea typeface="+mn-ea"/>
                <a:cs typeface="+mn-cs"/>
              </a:rPr>
              <a:t>Dropdown: (External</a:t>
            </a:r>
            <a:r>
              <a:rPr lang="en-US" sz="1200" b="0" i="0" u="none" strike="noStrike" kern="1200" baseline="0" dirty="0" smtClean="0">
                <a:solidFill>
                  <a:schemeClr val="tx1"/>
                </a:solidFill>
                <a:latin typeface="Arial" charset="0"/>
                <a:ea typeface="+mn-ea"/>
                <a:cs typeface="+mn-cs"/>
              </a:rPr>
              <a:t> System, </a:t>
            </a:r>
            <a:r>
              <a:rPr lang="en-US" sz="1200" b="0" i="0" u="none" strike="noStrike" kern="1200" dirty="0" smtClean="0">
                <a:solidFill>
                  <a:schemeClr val="tx1"/>
                </a:solidFill>
                <a:latin typeface="Arial" charset="0"/>
                <a:ea typeface="+mn-ea"/>
                <a:cs typeface="+mn-cs"/>
              </a:rPr>
              <a:t>Phone, Fax, Mail/Email, VSS)</a:t>
            </a:r>
          </a:p>
          <a:p>
            <a:pPr rtl="0" eaLnBrk="1" fontAlgn="t" latinLnBrk="0" hangingPunct="1"/>
            <a:r>
              <a:rPr lang="en-US" sz="1200" b="1" i="0" u="none" strike="noStrike" kern="1200" dirty="0" smtClean="0">
                <a:solidFill>
                  <a:schemeClr val="tx1"/>
                </a:solidFill>
                <a:latin typeface="Arial" charset="0"/>
                <a:ea typeface="+mn-ea"/>
                <a:cs typeface="+mn-cs"/>
              </a:rPr>
              <a:t>Public Publishing:</a:t>
            </a:r>
            <a:r>
              <a:rPr lang="en-US" sz="1200" b="1" i="0" u="none" strike="noStrike" kern="1200" baseline="0" dirty="0" smtClean="0">
                <a:solidFill>
                  <a:schemeClr val="tx1"/>
                </a:solidFill>
                <a:latin typeface="Arial" charset="0"/>
                <a:ea typeface="+mn-ea"/>
                <a:cs typeface="+mn-cs"/>
              </a:rPr>
              <a:t> </a:t>
            </a:r>
            <a:r>
              <a:rPr lang="en-US" sz="1200" dirty="0" smtClean="0">
                <a:effectLst/>
              </a:rPr>
              <a:t>Specifies if the </a:t>
            </a:r>
            <a:r>
              <a:rPr lang="en-US" sz="1200" kern="1200" dirty="0" smtClean="0">
                <a:solidFill>
                  <a:schemeClr val="tx1"/>
                </a:solidFill>
                <a:effectLst/>
                <a:latin typeface="Arial" charset="0"/>
                <a:ea typeface="+mn-ea"/>
                <a:cs typeface="+mn-cs"/>
              </a:rPr>
              <a:t>correspondence</a:t>
            </a:r>
            <a:r>
              <a:rPr lang="en-US" sz="1200" dirty="0" smtClean="0">
                <a:effectLst/>
              </a:rPr>
              <a:t> record should be transmitted to VSS for public viewing. Defaults to False.</a:t>
            </a:r>
          </a:p>
          <a:p>
            <a:pPr rtl="0" eaLnBrk="1" fontAlgn="t" latinLnBrk="0" hangingPunct="1"/>
            <a:r>
              <a:rPr lang="en-US" sz="1200" b="1" i="0" u="none" strike="noStrike" kern="1200" dirty="0" smtClean="0">
                <a:solidFill>
                  <a:schemeClr val="tx1"/>
                </a:solidFill>
                <a:latin typeface="Arial" charset="0"/>
                <a:ea typeface="+mn-ea"/>
                <a:cs typeface="+mn-cs"/>
              </a:rPr>
              <a:t>Correspondence</a:t>
            </a:r>
            <a:r>
              <a:rPr lang="en-US" sz="1200" b="0" i="0" u="none" strike="noStrike" kern="1200" dirty="0" smtClean="0">
                <a:solidFill>
                  <a:schemeClr val="tx1"/>
                </a:solidFill>
                <a:latin typeface="Arial" charset="0"/>
                <a:ea typeface="+mn-ea"/>
                <a:cs typeface="+mn-cs"/>
              </a:rPr>
              <a:t>:</a:t>
            </a:r>
            <a:r>
              <a:rPr lang="en-US" sz="1200" b="0" i="0" u="none" strike="noStrike" kern="1200" baseline="0" dirty="0" smtClean="0">
                <a:solidFill>
                  <a:schemeClr val="tx1"/>
                </a:solidFill>
                <a:latin typeface="Arial" charset="0"/>
                <a:ea typeface="+mn-ea"/>
                <a:cs typeface="+mn-cs"/>
              </a:rPr>
              <a:t>  Free form space provided for the user to enter the text to convey to the intended recipient. </a:t>
            </a:r>
            <a:endParaRPr lang="en-US" dirty="0"/>
          </a:p>
        </p:txBody>
      </p:sp>
      <p:sp>
        <p:nvSpPr>
          <p:cNvPr id="4" name="Slide Number Placeholder 3"/>
          <p:cNvSpPr>
            <a:spLocks noGrp="1"/>
          </p:cNvSpPr>
          <p:nvPr>
            <p:ph type="sldNum" sz="quarter" idx="10"/>
          </p:nvPr>
        </p:nvSpPr>
        <p:spPr/>
        <p:txBody>
          <a:bodyPr/>
          <a:lstStyle/>
          <a:p>
            <a:pPr>
              <a:defRPr/>
            </a:pPr>
            <a:fld id="{7F59A67A-C8EC-46D2-80A7-005A65EF8513}" type="slidenum">
              <a:rPr lang="en-US" smtClean="0"/>
              <a:pPr>
                <a:defRPr/>
              </a:pPr>
              <a:t>40</a:t>
            </a:fld>
            <a:endParaRPr lang="en-US" dirty="0"/>
          </a:p>
        </p:txBody>
      </p:sp>
    </p:spTree>
    <p:extLst>
      <p:ext uri="{BB962C8B-B14F-4D97-AF65-F5344CB8AC3E}">
        <p14:creationId xmlns:p14="http://schemas.microsoft.com/office/powerpoint/2010/main" val="1378271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Click</a:t>
            </a:r>
            <a:r>
              <a:rPr lang="en-US" baseline="0" dirty="0" smtClean="0"/>
              <a:t> correspondence tab. This is what screen looks like. Show Back, Add, Save buttons.</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41</a:t>
            </a:fld>
            <a:endParaRPr lang="en-US" dirty="0"/>
          </a:p>
        </p:txBody>
      </p:sp>
    </p:spTree>
    <p:extLst>
      <p:ext uri="{BB962C8B-B14F-4D97-AF65-F5344CB8AC3E}">
        <p14:creationId xmlns:p14="http://schemas.microsoft.com/office/powerpoint/2010/main" val="3072438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a:t>
            </a:r>
            <a:r>
              <a:rPr lang="en-US" baseline="0" dirty="0" smtClean="0"/>
              <a:t> fields for correspondence:</a:t>
            </a:r>
          </a:p>
          <a:p>
            <a:pPr rtl="0" eaLnBrk="1" fontAlgn="t" latinLnBrk="0" hangingPunct="1"/>
            <a:r>
              <a:rPr lang="en-US" sz="1200" b="0" i="0" u="none" strike="noStrike" kern="1200" dirty="0" smtClean="0">
                <a:solidFill>
                  <a:schemeClr val="tx1"/>
                </a:solidFill>
                <a:latin typeface="Arial" charset="0"/>
                <a:ea typeface="+mn-ea"/>
                <a:cs typeface="+mn-cs"/>
              </a:rPr>
              <a:t>Creator</a:t>
            </a:r>
          </a:p>
          <a:p>
            <a:pPr rtl="0" eaLnBrk="1" fontAlgn="t" latinLnBrk="0" hangingPunct="1"/>
            <a:r>
              <a:rPr lang="en-US" sz="1200" b="0" i="0" u="none" strike="noStrike" kern="1200" dirty="0" smtClean="0">
                <a:solidFill>
                  <a:schemeClr val="tx1"/>
                </a:solidFill>
                <a:latin typeface="Arial" charset="0"/>
                <a:ea typeface="+mn-ea"/>
                <a:cs typeface="+mn-cs"/>
              </a:rPr>
              <a:t>Created From/To Date</a:t>
            </a:r>
          </a:p>
          <a:p>
            <a:pPr rtl="0" eaLnBrk="1" fontAlgn="t" latinLnBrk="0" hangingPunct="1"/>
            <a:r>
              <a:rPr lang="en-US" sz="1200" b="0" i="0" u="none" strike="noStrike" kern="1200" dirty="0" smtClean="0">
                <a:solidFill>
                  <a:schemeClr val="tx1"/>
                </a:solidFill>
                <a:latin typeface="Arial" charset="0"/>
                <a:ea typeface="+mn-ea"/>
                <a:cs typeface="+mn-cs"/>
              </a:rPr>
              <a:t>Subject</a:t>
            </a:r>
          </a:p>
          <a:p>
            <a:pPr rtl="0" eaLnBrk="1" fontAlgn="t" latinLnBrk="0" hangingPunct="1"/>
            <a:r>
              <a:rPr lang="en-US" sz="1200" b="0" i="0" u="none" strike="noStrike" kern="1200" dirty="0" smtClean="0">
                <a:solidFill>
                  <a:schemeClr val="tx1"/>
                </a:solidFill>
                <a:latin typeface="Arial" charset="0"/>
                <a:ea typeface="+mn-ea"/>
                <a:cs typeface="+mn-cs"/>
              </a:rPr>
              <a:t>Contact Person First Name</a:t>
            </a:r>
          </a:p>
          <a:p>
            <a:pPr rtl="0" eaLnBrk="1" fontAlgn="t" latinLnBrk="0" hangingPunct="1"/>
            <a:r>
              <a:rPr lang="en-US" sz="1200" b="0" i="0" u="none" strike="noStrike" kern="1200" dirty="0" smtClean="0">
                <a:solidFill>
                  <a:schemeClr val="tx1"/>
                </a:solidFill>
                <a:latin typeface="Arial" charset="0"/>
                <a:ea typeface="+mn-ea"/>
                <a:cs typeface="+mn-cs"/>
              </a:rPr>
              <a:t>Contact Person Last Name</a:t>
            </a:r>
          </a:p>
          <a:p>
            <a:pPr rtl="0" eaLnBrk="1" fontAlgn="t" latinLnBrk="0" hangingPunct="1"/>
            <a:r>
              <a:rPr lang="en-US" sz="1200" b="0" i="0" u="none" strike="noStrike" kern="1200" dirty="0" smtClean="0">
                <a:solidFill>
                  <a:schemeClr val="tx1"/>
                </a:solidFill>
                <a:latin typeface="Arial" charset="0"/>
                <a:ea typeface="+mn-ea"/>
                <a:cs typeface="+mn-cs"/>
              </a:rPr>
              <a:t>Assignment Code</a:t>
            </a:r>
          </a:p>
          <a:p>
            <a:pPr rtl="0" eaLnBrk="1" fontAlgn="t" latinLnBrk="0" hangingPunct="1"/>
            <a:r>
              <a:rPr lang="en-US" sz="1200" b="0" i="0" u="none" strike="noStrike" kern="1200" dirty="0" smtClean="0">
                <a:solidFill>
                  <a:schemeClr val="tx1"/>
                </a:solidFill>
                <a:latin typeface="Arial" charset="0"/>
                <a:ea typeface="+mn-ea"/>
                <a:cs typeface="+mn-cs"/>
              </a:rPr>
              <a:t>Type of Correspondence</a:t>
            </a:r>
          </a:p>
          <a:p>
            <a:pPr rtl="0" eaLnBrk="1" fontAlgn="t" latinLnBrk="0" hangingPunct="1"/>
            <a:r>
              <a:rPr lang="en-US" sz="1200" b="0" i="0" u="none" strike="noStrike" kern="1200" dirty="0" smtClean="0">
                <a:solidFill>
                  <a:schemeClr val="tx1"/>
                </a:solidFill>
                <a:latin typeface="Arial" charset="0"/>
                <a:ea typeface="+mn-ea"/>
                <a:cs typeface="+mn-cs"/>
              </a:rPr>
              <a:t>Public Publishing</a:t>
            </a:r>
          </a:p>
          <a:p>
            <a:pPr rtl="0" eaLnBrk="1" fontAlgn="t" latinLnBrk="0" hangingPunct="1"/>
            <a:r>
              <a:rPr lang="en-US" sz="1200" b="0" i="0" u="none" strike="noStrike" kern="1200" dirty="0" smtClean="0">
                <a:solidFill>
                  <a:schemeClr val="tx1"/>
                </a:solidFill>
                <a:latin typeface="Arial" charset="0"/>
                <a:ea typeface="+mn-ea"/>
                <a:cs typeface="+mn-cs"/>
              </a:rPr>
              <a:t>Record Number</a:t>
            </a:r>
          </a:p>
          <a:p>
            <a:pPr rtl="0" eaLnBrk="1" fontAlgn="t" latinLnBrk="0" hangingPunct="1"/>
            <a:r>
              <a:rPr lang="en-US" sz="1200" b="0" i="0" u="none" strike="noStrike" kern="1200" dirty="0" smtClean="0">
                <a:solidFill>
                  <a:schemeClr val="tx1"/>
                </a:solidFill>
                <a:latin typeface="Arial" charset="0"/>
                <a:ea typeface="+mn-ea"/>
                <a:cs typeface="+mn-cs"/>
              </a:rPr>
              <a:t>Correspondence</a:t>
            </a:r>
          </a:p>
          <a:p>
            <a:pPr rtl="0" eaLnBrk="1" fontAlgn="t" latinLnBrk="0" hangingPunct="1"/>
            <a:r>
              <a:rPr lang="en-US" sz="1200" b="0" i="0" u="none" strike="noStrike" kern="1200" dirty="0" smtClean="0">
                <a:solidFill>
                  <a:schemeClr val="tx1"/>
                </a:solidFill>
                <a:latin typeface="Arial" charset="0"/>
                <a:ea typeface="+mn-ea"/>
                <a:cs typeface="+mn-cs"/>
              </a:rPr>
              <a:t>Accounting Line Number</a:t>
            </a:r>
          </a:p>
          <a:p>
            <a:pPr rtl="0" eaLnBrk="1" fontAlgn="t" latinLnBrk="0" hangingPunct="1"/>
            <a:r>
              <a:rPr lang="en-US" sz="1200" b="0" i="0" u="none" strike="noStrike" kern="1200" dirty="0" smtClean="0">
                <a:solidFill>
                  <a:schemeClr val="tx1"/>
                </a:solidFill>
                <a:latin typeface="Arial" charset="0"/>
                <a:ea typeface="+mn-ea"/>
                <a:cs typeface="+mn-cs"/>
              </a:rPr>
              <a:t>Itemized Line Number</a:t>
            </a:r>
          </a:p>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42</a:t>
            </a:fld>
            <a:endParaRPr lang="en-US" dirty="0"/>
          </a:p>
        </p:txBody>
      </p:sp>
    </p:spTree>
    <p:extLst>
      <p:ext uri="{BB962C8B-B14F-4D97-AF65-F5344CB8AC3E}">
        <p14:creationId xmlns:p14="http://schemas.microsoft.com/office/powerpoint/2010/main" val="2312568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a:t>
            </a:r>
            <a:r>
              <a:rPr lang="en-US" baseline="0" dirty="0" smtClean="0"/>
              <a:t> fields for correspondence:</a:t>
            </a:r>
          </a:p>
          <a:p>
            <a:pPr rtl="0" eaLnBrk="1" fontAlgn="t" latinLnBrk="0" hangingPunct="1"/>
            <a:r>
              <a:rPr lang="en-US" sz="1200" b="0" i="0" u="none" strike="noStrike" kern="1200" dirty="0" smtClean="0">
                <a:solidFill>
                  <a:schemeClr val="tx1"/>
                </a:solidFill>
                <a:latin typeface="Arial" charset="0"/>
                <a:ea typeface="+mn-ea"/>
                <a:cs typeface="+mn-cs"/>
              </a:rPr>
              <a:t>Creator</a:t>
            </a:r>
          </a:p>
          <a:p>
            <a:pPr rtl="0" eaLnBrk="1" fontAlgn="t" latinLnBrk="0" hangingPunct="1"/>
            <a:r>
              <a:rPr lang="en-US" sz="1200" b="0" i="0" u="none" strike="noStrike" kern="1200" dirty="0" smtClean="0">
                <a:solidFill>
                  <a:schemeClr val="tx1"/>
                </a:solidFill>
                <a:latin typeface="Arial" charset="0"/>
                <a:ea typeface="+mn-ea"/>
                <a:cs typeface="+mn-cs"/>
              </a:rPr>
              <a:t>Created From/To Date</a:t>
            </a:r>
          </a:p>
          <a:p>
            <a:pPr rtl="0" eaLnBrk="1" fontAlgn="t" latinLnBrk="0" hangingPunct="1"/>
            <a:r>
              <a:rPr lang="en-US" sz="1200" b="0" i="0" u="none" strike="noStrike" kern="1200" dirty="0" smtClean="0">
                <a:solidFill>
                  <a:schemeClr val="tx1"/>
                </a:solidFill>
                <a:latin typeface="Arial" charset="0"/>
                <a:ea typeface="+mn-ea"/>
                <a:cs typeface="+mn-cs"/>
              </a:rPr>
              <a:t>Subject</a:t>
            </a:r>
          </a:p>
          <a:p>
            <a:pPr rtl="0" eaLnBrk="1" fontAlgn="t" latinLnBrk="0" hangingPunct="1"/>
            <a:r>
              <a:rPr lang="en-US" sz="1200" b="0" i="0" u="none" strike="noStrike" kern="1200" dirty="0" smtClean="0">
                <a:solidFill>
                  <a:schemeClr val="tx1"/>
                </a:solidFill>
                <a:latin typeface="Arial" charset="0"/>
                <a:ea typeface="+mn-ea"/>
                <a:cs typeface="+mn-cs"/>
              </a:rPr>
              <a:t>Contact Person First Name</a:t>
            </a:r>
          </a:p>
          <a:p>
            <a:pPr rtl="0" eaLnBrk="1" fontAlgn="t" latinLnBrk="0" hangingPunct="1"/>
            <a:r>
              <a:rPr lang="en-US" sz="1200" b="0" i="0" u="none" strike="noStrike" kern="1200" dirty="0" smtClean="0">
                <a:solidFill>
                  <a:schemeClr val="tx1"/>
                </a:solidFill>
                <a:latin typeface="Arial" charset="0"/>
                <a:ea typeface="+mn-ea"/>
                <a:cs typeface="+mn-cs"/>
              </a:rPr>
              <a:t>Contact Person Last Name</a:t>
            </a:r>
          </a:p>
          <a:p>
            <a:pPr rtl="0" eaLnBrk="1" fontAlgn="t" latinLnBrk="0" hangingPunct="1"/>
            <a:r>
              <a:rPr lang="en-US" sz="1200" b="0" i="0" u="none" strike="noStrike" kern="1200" dirty="0" smtClean="0">
                <a:solidFill>
                  <a:schemeClr val="tx1"/>
                </a:solidFill>
                <a:latin typeface="Arial" charset="0"/>
                <a:ea typeface="+mn-ea"/>
                <a:cs typeface="+mn-cs"/>
              </a:rPr>
              <a:t>Assignment Code</a:t>
            </a:r>
          </a:p>
          <a:p>
            <a:pPr rtl="0" eaLnBrk="1" fontAlgn="t" latinLnBrk="0" hangingPunct="1"/>
            <a:r>
              <a:rPr lang="en-US" sz="1200" b="0" i="0" u="none" strike="noStrike" kern="1200" dirty="0" smtClean="0">
                <a:solidFill>
                  <a:schemeClr val="tx1"/>
                </a:solidFill>
                <a:latin typeface="Arial" charset="0"/>
                <a:ea typeface="+mn-ea"/>
                <a:cs typeface="+mn-cs"/>
              </a:rPr>
              <a:t>Type of Correspondence</a:t>
            </a:r>
          </a:p>
          <a:p>
            <a:pPr rtl="0" eaLnBrk="1" fontAlgn="t" latinLnBrk="0" hangingPunct="1"/>
            <a:r>
              <a:rPr lang="en-US" sz="1200" b="0" i="0" u="none" strike="noStrike" kern="1200" dirty="0" smtClean="0">
                <a:solidFill>
                  <a:schemeClr val="tx1"/>
                </a:solidFill>
                <a:latin typeface="Arial" charset="0"/>
                <a:ea typeface="+mn-ea"/>
                <a:cs typeface="+mn-cs"/>
              </a:rPr>
              <a:t>Public Publishing</a:t>
            </a:r>
          </a:p>
          <a:p>
            <a:pPr rtl="0" eaLnBrk="1" fontAlgn="t" latinLnBrk="0" hangingPunct="1"/>
            <a:r>
              <a:rPr lang="en-US" sz="1200" b="0" i="0" u="none" strike="noStrike" kern="1200" dirty="0" smtClean="0">
                <a:solidFill>
                  <a:schemeClr val="tx1"/>
                </a:solidFill>
                <a:latin typeface="Arial" charset="0"/>
                <a:ea typeface="+mn-ea"/>
                <a:cs typeface="+mn-cs"/>
              </a:rPr>
              <a:t>Record Number</a:t>
            </a:r>
          </a:p>
          <a:p>
            <a:pPr rtl="0" eaLnBrk="1" fontAlgn="t" latinLnBrk="0" hangingPunct="1"/>
            <a:r>
              <a:rPr lang="en-US" sz="1200" b="0" i="0" u="none" strike="noStrike" kern="1200" dirty="0" smtClean="0">
                <a:solidFill>
                  <a:schemeClr val="tx1"/>
                </a:solidFill>
                <a:latin typeface="Arial" charset="0"/>
                <a:ea typeface="+mn-ea"/>
                <a:cs typeface="+mn-cs"/>
              </a:rPr>
              <a:t>Correspondence</a:t>
            </a:r>
          </a:p>
          <a:p>
            <a:pPr rtl="0" eaLnBrk="1" fontAlgn="t" latinLnBrk="0" hangingPunct="1"/>
            <a:r>
              <a:rPr lang="en-US" sz="1200" b="0" i="0" u="none" strike="noStrike" kern="1200" dirty="0" smtClean="0">
                <a:solidFill>
                  <a:schemeClr val="tx1"/>
                </a:solidFill>
                <a:latin typeface="Arial" charset="0"/>
                <a:ea typeface="+mn-ea"/>
                <a:cs typeface="+mn-cs"/>
              </a:rPr>
              <a:t>Accounting Line Number</a:t>
            </a:r>
          </a:p>
          <a:p>
            <a:pPr rtl="0" eaLnBrk="1" fontAlgn="t" latinLnBrk="0" hangingPunct="1"/>
            <a:r>
              <a:rPr lang="en-US" sz="1200" b="0" i="0" u="none" strike="noStrike" kern="1200" dirty="0" smtClean="0">
                <a:solidFill>
                  <a:schemeClr val="tx1"/>
                </a:solidFill>
                <a:latin typeface="Arial" charset="0"/>
                <a:ea typeface="+mn-ea"/>
                <a:cs typeface="+mn-cs"/>
              </a:rPr>
              <a:t>Itemized Line Number</a:t>
            </a:r>
          </a:p>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43</a:t>
            </a:fld>
            <a:endParaRPr lang="en-US" dirty="0"/>
          </a:p>
        </p:txBody>
      </p:sp>
    </p:spTree>
    <p:extLst>
      <p:ext uri="{BB962C8B-B14F-4D97-AF65-F5344CB8AC3E}">
        <p14:creationId xmlns:p14="http://schemas.microsoft.com/office/powerpoint/2010/main" val="878653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44</a:t>
            </a:fld>
            <a:endParaRPr lang="en-US" dirty="0"/>
          </a:p>
        </p:txBody>
      </p:sp>
    </p:spTree>
    <p:extLst>
      <p:ext uri="{BB962C8B-B14F-4D97-AF65-F5344CB8AC3E}">
        <p14:creationId xmlns:p14="http://schemas.microsoft.com/office/powerpoint/2010/main" val="182036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Amend</a:t>
            </a:r>
            <a:r>
              <a:rPr lang="en-US" baseline="0" dirty="0" smtClean="0"/>
              <a:t> is used to record Amendment history on the document.</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45</a:t>
            </a:fld>
            <a:endParaRPr lang="en-US" dirty="0"/>
          </a:p>
        </p:txBody>
      </p:sp>
    </p:spTree>
    <p:extLst>
      <p:ext uri="{BB962C8B-B14F-4D97-AF65-F5344CB8AC3E}">
        <p14:creationId xmlns:p14="http://schemas.microsoft.com/office/powerpoint/2010/main" val="3898947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46</a:t>
            </a:fld>
            <a:endParaRPr lang="en-US" dirty="0"/>
          </a:p>
        </p:txBody>
      </p:sp>
    </p:spTree>
    <p:extLst>
      <p:ext uri="{BB962C8B-B14F-4D97-AF65-F5344CB8AC3E}">
        <p14:creationId xmlns:p14="http://schemas.microsoft.com/office/powerpoint/2010/main" val="1942455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a:ln/>
        </p:spPr>
      </p:sp>
      <p:sp>
        <p:nvSpPr>
          <p:cNvPr id="433155" name="Notes Placeholder 2"/>
          <p:cNvSpPr>
            <a:spLocks noGrp="1"/>
          </p:cNvSpPr>
          <p:nvPr>
            <p:ph type="body" idx="1"/>
          </p:nvPr>
        </p:nvSpPr>
        <p:spPr>
          <a:noFill/>
          <a:ln/>
        </p:spPr>
        <p:txBody>
          <a:bodyPr/>
          <a:lstStyle/>
          <a:p>
            <a:r>
              <a:rPr lang="en-US" dirty="0" smtClean="0">
                <a:latin typeface="Arial" pitchFamily="34" charset="0"/>
              </a:rPr>
              <a:t>CR referencing BD diagram on following slide</a:t>
            </a:r>
          </a:p>
        </p:txBody>
      </p:sp>
      <p:sp>
        <p:nvSpPr>
          <p:cNvPr id="433156" name="Slide Number Placeholder 3"/>
          <p:cNvSpPr>
            <a:spLocks noGrp="1"/>
          </p:cNvSpPr>
          <p:nvPr>
            <p:ph type="sldNum" sz="quarter" idx="5"/>
          </p:nvPr>
        </p:nvSpPr>
        <p:spPr>
          <a:noFill/>
        </p:spPr>
        <p:txBody>
          <a:bodyPr/>
          <a:lstStyle/>
          <a:p>
            <a:fld id="{5788A79A-ED6D-47A0-80A9-DBBA85185BC7}" type="slidenum">
              <a:rPr lang="en-US" smtClean="0">
                <a:latin typeface="Arial" pitchFamily="34" charset="0"/>
              </a:rPr>
              <a:pPr/>
              <a:t>48</a:t>
            </a:fld>
            <a:endParaRPr lang="en-US" dirty="0" smtClean="0">
              <a:latin typeface="Arial" pitchFamily="34" charset="0"/>
            </a:endParaRPr>
          </a:p>
        </p:txBody>
      </p:sp>
    </p:spTree>
    <p:extLst>
      <p:ext uri="{BB962C8B-B14F-4D97-AF65-F5344CB8AC3E}">
        <p14:creationId xmlns:p14="http://schemas.microsoft.com/office/powerpoint/2010/main" val="1502666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a:ln/>
        </p:spPr>
      </p:sp>
      <p:sp>
        <p:nvSpPr>
          <p:cNvPr id="43315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433156" name="Slide Number Placeholder 3"/>
          <p:cNvSpPr>
            <a:spLocks noGrp="1"/>
          </p:cNvSpPr>
          <p:nvPr>
            <p:ph type="sldNum" sz="quarter" idx="5"/>
          </p:nvPr>
        </p:nvSpPr>
        <p:spPr>
          <a:noFill/>
        </p:spPr>
        <p:txBody>
          <a:bodyPr/>
          <a:lstStyle/>
          <a:p>
            <a:fld id="{5788A79A-ED6D-47A0-80A9-DBBA85185BC7}" type="slidenum">
              <a:rPr lang="en-US" smtClean="0">
                <a:latin typeface="Arial" pitchFamily="34" charset="0"/>
              </a:rPr>
              <a:pPr/>
              <a:t>49</a:t>
            </a:fld>
            <a:endParaRPr lang="en-US" dirty="0" smtClean="0">
              <a:latin typeface="Arial" pitchFamily="34" charset="0"/>
            </a:endParaRPr>
          </a:p>
        </p:txBody>
      </p:sp>
    </p:spTree>
    <p:extLst>
      <p:ext uri="{BB962C8B-B14F-4D97-AF65-F5344CB8AC3E}">
        <p14:creationId xmlns:p14="http://schemas.microsoft.com/office/powerpoint/2010/main" val="12793618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a:ln/>
        </p:spPr>
      </p:sp>
      <p:sp>
        <p:nvSpPr>
          <p:cNvPr id="433155" name="Notes Placeholder 2"/>
          <p:cNvSpPr>
            <a:spLocks noGrp="1"/>
          </p:cNvSpPr>
          <p:nvPr>
            <p:ph type="body" idx="1"/>
          </p:nvPr>
        </p:nvSpPr>
        <p:spPr>
          <a:noFill/>
          <a:ln/>
        </p:spPr>
        <p:txBody>
          <a:bodyPr/>
          <a:lstStyle/>
          <a:p>
            <a:r>
              <a:rPr lang="en-US" dirty="0" smtClean="0">
                <a:latin typeface="Arial" pitchFamily="34" charset="0"/>
              </a:rPr>
              <a:t>CR referencing BD diagram on following slide</a:t>
            </a:r>
          </a:p>
        </p:txBody>
      </p:sp>
      <p:sp>
        <p:nvSpPr>
          <p:cNvPr id="433156" name="Slide Number Placeholder 3"/>
          <p:cNvSpPr>
            <a:spLocks noGrp="1"/>
          </p:cNvSpPr>
          <p:nvPr>
            <p:ph type="sldNum" sz="quarter" idx="5"/>
          </p:nvPr>
        </p:nvSpPr>
        <p:spPr>
          <a:noFill/>
        </p:spPr>
        <p:txBody>
          <a:bodyPr/>
          <a:lstStyle/>
          <a:p>
            <a:fld id="{5788A79A-ED6D-47A0-80A9-DBBA85185BC7}" type="slidenum">
              <a:rPr lang="en-US" smtClean="0">
                <a:latin typeface="Arial" pitchFamily="34" charset="0"/>
              </a:rPr>
              <a:pPr/>
              <a:t>50</a:t>
            </a:fld>
            <a:endParaRPr lang="en-US" dirty="0" smtClean="0">
              <a:latin typeface="Arial" pitchFamily="34" charset="0"/>
            </a:endParaRPr>
          </a:p>
        </p:txBody>
      </p:sp>
    </p:spTree>
    <p:extLst>
      <p:ext uri="{BB962C8B-B14F-4D97-AF65-F5344CB8AC3E}">
        <p14:creationId xmlns:p14="http://schemas.microsoft.com/office/powerpoint/2010/main" val="3488022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a:ln/>
        </p:spPr>
      </p:sp>
      <p:sp>
        <p:nvSpPr>
          <p:cNvPr id="43315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433156" name="Slide Number Placeholder 3"/>
          <p:cNvSpPr>
            <a:spLocks noGrp="1"/>
          </p:cNvSpPr>
          <p:nvPr>
            <p:ph type="sldNum" sz="quarter" idx="5"/>
          </p:nvPr>
        </p:nvSpPr>
        <p:spPr>
          <a:noFill/>
        </p:spPr>
        <p:txBody>
          <a:bodyPr/>
          <a:lstStyle/>
          <a:p>
            <a:fld id="{5788A79A-ED6D-47A0-80A9-DBBA85185BC7}" type="slidenum">
              <a:rPr lang="en-US" smtClean="0">
                <a:latin typeface="Arial" pitchFamily="34" charset="0"/>
              </a:rPr>
              <a:pPr/>
              <a:t>51</a:t>
            </a:fld>
            <a:endParaRPr lang="en-US" dirty="0" smtClean="0">
              <a:latin typeface="Arial" pitchFamily="34" charset="0"/>
            </a:endParaRPr>
          </a:p>
        </p:txBody>
      </p:sp>
    </p:spTree>
    <p:extLst>
      <p:ext uri="{BB962C8B-B14F-4D97-AF65-F5344CB8AC3E}">
        <p14:creationId xmlns:p14="http://schemas.microsoft.com/office/powerpoint/2010/main" val="112007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dirty="0" smtClean="0"/>
              <a:t>Note:  </a:t>
            </a:r>
            <a:r>
              <a:rPr lang="en-US" sz="1200" dirty="0" smtClean="0"/>
              <a:t>Not all steps will apply to every Receivable. These are potential events in the Accounts Receivable (AR) Life Cycle.</a:t>
            </a:r>
          </a:p>
          <a:p>
            <a:endParaRPr lang="en-US" sz="1200" dirty="0" smtClean="0"/>
          </a:p>
          <a:p>
            <a:pPr marL="0" indent="0" eaLnBrk="1" hangingPunct="1">
              <a:spcBef>
                <a:spcPts val="600"/>
              </a:spcBef>
              <a:buNone/>
            </a:pPr>
            <a:r>
              <a:rPr lang="en-US" sz="2400" dirty="0" smtClean="0"/>
              <a:t>The DBR Receivables Lifecycle includes: </a:t>
            </a:r>
          </a:p>
          <a:p>
            <a:pPr lvl="1">
              <a:spcBef>
                <a:spcPts val="600"/>
              </a:spcBef>
            </a:pPr>
            <a:r>
              <a:rPr lang="en-US" sz="2200" dirty="0" smtClean="0"/>
              <a:t>Initiating Billing Records in Feeder System</a:t>
            </a:r>
          </a:p>
          <a:p>
            <a:pPr lvl="1">
              <a:spcBef>
                <a:spcPts val="600"/>
              </a:spcBef>
            </a:pPr>
            <a:r>
              <a:rPr lang="en-US" sz="2200" dirty="0" smtClean="0"/>
              <a:t>Establishing DBR Records in Pegasys </a:t>
            </a:r>
          </a:p>
          <a:p>
            <a:pPr lvl="1">
              <a:spcBef>
                <a:spcPts val="600"/>
              </a:spcBef>
            </a:pPr>
            <a:r>
              <a:rPr lang="en-US" sz="2200" dirty="0" smtClean="0"/>
              <a:t>Generating Receivable and Advanced Offset </a:t>
            </a:r>
          </a:p>
          <a:p>
            <a:pPr lvl="1">
              <a:spcBef>
                <a:spcPts val="600"/>
              </a:spcBef>
            </a:pPr>
            <a:r>
              <a:rPr lang="en-US" sz="2200" b="0" dirty="0" smtClean="0"/>
              <a:t>Sending Bill to Customer/Sending Billing Data to Treasury </a:t>
            </a:r>
          </a:p>
          <a:p>
            <a:pPr lvl="1">
              <a:spcBef>
                <a:spcPts val="600"/>
              </a:spcBef>
            </a:pPr>
            <a:r>
              <a:rPr lang="en-US" sz="2200" dirty="0" smtClean="0"/>
              <a:t>Recording Accruals (when applicable)</a:t>
            </a:r>
          </a:p>
          <a:p>
            <a:pPr lvl="1">
              <a:spcBef>
                <a:spcPts val="600"/>
              </a:spcBef>
            </a:pPr>
            <a:r>
              <a:rPr lang="en-US" sz="2200" dirty="0" smtClean="0"/>
              <a:t>Tracking Receivable and Recording Overdue Charges</a:t>
            </a:r>
          </a:p>
          <a:p>
            <a:pPr lvl="1">
              <a:spcBef>
                <a:spcPts val="600"/>
              </a:spcBef>
            </a:pPr>
            <a:r>
              <a:rPr lang="en-US" sz="2200" b="1" dirty="0" smtClean="0"/>
              <a:t>Recording Collection</a:t>
            </a:r>
          </a:p>
          <a:p>
            <a:pPr lvl="1">
              <a:spcBef>
                <a:spcPts val="600"/>
              </a:spcBef>
            </a:pPr>
            <a:r>
              <a:rPr lang="en-US" sz="2200" dirty="0" smtClean="0"/>
              <a:t>Tracking and Managing Disputes/Chargebacks</a:t>
            </a:r>
          </a:p>
          <a:p>
            <a:pPr lvl="1">
              <a:spcBef>
                <a:spcPts val="600"/>
              </a:spcBef>
            </a:pPr>
            <a:r>
              <a:rPr lang="en-US" sz="2200" dirty="0" smtClean="0"/>
              <a:t>Processing Write-offs and Adjustments</a:t>
            </a:r>
          </a:p>
          <a:p>
            <a:endParaRPr lang="en-US" sz="1200"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6</a:t>
            </a:fld>
            <a:endParaRPr lang="en-US" dirty="0"/>
          </a:p>
        </p:txBody>
      </p:sp>
    </p:spTree>
    <p:extLst>
      <p:ext uri="{BB962C8B-B14F-4D97-AF65-F5344CB8AC3E}">
        <p14:creationId xmlns:p14="http://schemas.microsoft.com/office/powerpoint/2010/main" val="32310488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0">
              <a:defRPr/>
            </a:pPr>
            <a:endParaRPr lang="en-US" baseline="0"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52</a:t>
            </a:fld>
            <a:endParaRPr lang="en-US" dirty="0">
              <a:solidFill>
                <a:prstClr val="black"/>
              </a:solidFill>
            </a:endParaRPr>
          </a:p>
        </p:txBody>
      </p:sp>
    </p:spTree>
    <p:extLst>
      <p:ext uri="{BB962C8B-B14F-4D97-AF65-F5344CB8AC3E}">
        <p14:creationId xmlns:p14="http://schemas.microsoft.com/office/powerpoint/2010/main" val="40359058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0">
              <a:defRPr/>
            </a:pPr>
            <a:r>
              <a:rPr lang="en-US" dirty="0" smtClean="0"/>
              <a:t>Changes</a:t>
            </a:r>
            <a:r>
              <a:rPr lang="en-US" baseline="0" dirty="0" smtClean="0"/>
              <a:t> to the Agreement Entity after collection from the customer.</a:t>
            </a: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53</a:t>
            </a:fld>
            <a:endParaRPr lang="en-US" dirty="0">
              <a:solidFill>
                <a:prstClr val="black"/>
              </a:solidFill>
            </a:endParaRPr>
          </a:p>
        </p:txBody>
      </p:sp>
    </p:spTree>
    <p:extLst>
      <p:ext uri="{BB962C8B-B14F-4D97-AF65-F5344CB8AC3E}">
        <p14:creationId xmlns:p14="http://schemas.microsoft.com/office/powerpoint/2010/main" val="40359058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54</a:t>
            </a:fld>
            <a:endParaRPr lang="en-US" dirty="0"/>
          </a:p>
        </p:txBody>
      </p:sp>
    </p:spTree>
    <p:extLst>
      <p:ext uri="{BB962C8B-B14F-4D97-AF65-F5344CB8AC3E}">
        <p14:creationId xmlns:p14="http://schemas.microsoft.com/office/powerpoint/2010/main" val="18423127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basic</a:t>
            </a:r>
            <a:r>
              <a:rPr lang="en-US" baseline="0" dirty="0" smtClean="0"/>
              <a:t> example of the document chain typically involved in the issuance of a debit voucher. The Original Cash Receipt is referenced (Copy forward from) to the BD, partially or fully liquidating it. The Debit Voucher is then referenced to the CR (copy forward from) to return the funds to the BD. All of the documents are linked in the system through the references/relationships they share.</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55</a:t>
            </a:fld>
            <a:endParaRPr lang="en-US" dirty="0"/>
          </a:p>
        </p:txBody>
      </p:sp>
    </p:spTree>
    <p:extLst>
      <p:ext uri="{BB962C8B-B14F-4D97-AF65-F5344CB8AC3E}">
        <p14:creationId xmlns:p14="http://schemas.microsoft.com/office/powerpoint/2010/main" val="26163607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The Debit Voucher Number is provided by Treasury (regardless if it is systematically entered via batch processing or manually entered). </a:t>
            </a:r>
          </a:p>
          <a:p>
            <a:pPr marL="171450" indent="-171450">
              <a:buFont typeface="Arial" pitchFamily="34" charset="0"/>
              <a:buChar char="•"/>
            </a:pPr>
            <a:r>
              <a:rPr lang="en-US" dirty="0" smtClean="0"/>
              <a:t>If manually processed, the Debit Voucher Number must be entered in accordance with the detail information provided by the cash group when appropriate to avoid Unbooked cash.</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56</a:t>
            </a:fld>
            <a:endParaRPr lang="en-US" dirty="0"/>
          </a:p>
        </p:txBody>
      </p:sp>
    </p:spTree>
    <p:extLst>
      <p:ext uri="{BB962C8B-B14F-4D97-AF65-F5344CB8AC3E}">
        <p14:creationId xmlns:p14="http://schemas.microsoft.com/office/powerpoint/2010/main" val="2216456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a:t>
            </a:r>
            <a:r>
              <a:rPr lang="en-US" baseline="0" dirty="0" smtClean="0"/>
              <a:t> CR references the original CR. The original CR references the Billing Document.</a:t>
            </a:r>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57</a:t>
            </a:fld>
            <a:endParaRPr lang="en-US" dirty="0"/>
          </a:p>
        </p:txBody>
      </p:sp>
    </p:spTree>
    <p:extLst>
      <p:ext uri="{BB962C8B-B14F-4D97-AF65-F5344CB8AC3E}">
        <p14:creationId xmlns:p14="http://schemas.microsoft.com/office/powerpoint/2010/main" val="2485333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9B1CA1-8E95-4D39-972B-0D58E4B91829}" type="slidenum">
              <a:rPr lang="en-US" smtClean="0"/>
              <a:pPr>
                <a:defRPr/>
              </a:pPr>
              <a:t>58</a:t>
            </a:fld>
            <a:endParaRPr lang="en-US" dirty="0"/>
          </a:p>
        </p:txBody>
      </p:sp>
    </p:spTree>
    <p:extLst>
      <p:ext uri="{BB962C8B-B14F-4D97-AF65-F5344CB8AC3E}">
        <p14:creationId xmlns:p14="http://schemas.microsoft.com/office/powerpoint/2010/main" val="20270956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Clarify</a:t>
            </a:r>
            <a:r>
              <a:rPr lang="en-US" baseline="0" dirty="0" smtClean="0"/>
              <a:t> the difference between copy forward and copy from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Copy From: </a:t>
            </a:r>
            <a:r>
              <a:rPr lang="en-US" dirty="0" smtClean="0"/>
              <a:t>copies information from an existing document into a new form of the same type</a:t>
            </a:r>
          </a:p>
          <a:p>
            <a:r>
              <a:rPr lang="en-US" b="1" baseline="0" dirty="0" smtClean="0"/>
              <a:t>Copy Forward</a:t>
            </a:r>
            <a:r>
              <a:rPr lang="en-US" baseline="0" dirty="0" smtClean="0"/>
              <a:t>: copies </a:t>
            </a:r>
            <a:r>
              <a:rPr lang="en-US" dirty="0" smtClean="0"/>
              <a:t>information from an existing document into a new form which is next in succession in the document chain</a:t>
            </a:r>
          </a:p>
          <a:p>
            <a:r>
              <a:rPr lang="en-US" dirty="0" smtClean="0"/>
              <a:t>Doc</a:t>
            </a:r>
            <a:r>
              <a:rPr lang="en-US" baseline="0" dirty="0" smtClean="0"/>
              <a:t> chain = BD &gt; CR normal &gt; CR Debit Voucher</a:t>
            </a:r>
            <a:endParaRPr lang="en-US" dirty="0" smtClean="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59</a:t>
            </a:fld>
            <a:endParaRPr lang="en-US" dirty="0"/>
          </a:p>
        </p:txBody>
      </p:sp>
    </p:spTree>
    <p:extLst>
      <p:ext uri="{BB962C8B-B14F-4D97-AF65-F5344CB8AC3E}">
        <p14:creationId xmlns:p14="http://schemas.microsoft.com/office/powerpoint/2010/main" val="1583826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60</a:t>
            </a:fld>
            <a:endParaRPr lang="en-US" dirty="0"/>
          </a:p>
        </p:txBody>
      </p:sp>
    </p:spTree>
    <p:extLst>
      <p:ext uri="{BB962C8B-B14F-4D97-AF65-F5344CB8AC3E}">
        <p14:creationId xmlns:p14="http://schemas.microsoft.com/office/powerpoint/2010/main" val="11605707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61</a:t>
            </a:fld>
            <a:endParaRPr lang="en-US" dirty="0"/>
          </a:p>
        </p:txBody>
      </p:sp>
    </p:spTree>
    <p:extLst>
      <p:ext uri="{BB962C8B-B14F-4D97-AF65-F5344CB8AC3E}">
        <p14:creationId xmlns:p14="http://schemas.microsoft.com/office/powerpoint/2010/main" val="991020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dirty="0" smtClean="0"/>
              <a:t>Note:  </a:t>
            </a:r>
            <a:r>
              <a:rPr lang="en-US" sz="1200" dirty="0" smtClean="0"/>
              <a:t>Not all steps will apply to every Receivable. These are potential events in the Accounts Receivable (AR) Life Cycle.</a:t>
            </a:r>
          </a:p>
          <a:p>
            <a:endParaRPr lang="en-US" sz="1200" dirty="0" smtClean="0"/>
          </a:p>
          <a:p>
            <a:pPr marL="0" indent="0" eaLnBrk="1" hangingPunct="1">
              <a:spcBef>
                <a:spcPts val="600"/>
              </a:spcBef>
              <a:buNone/>
            </a:pPr>
            <a:r>
              <a:rPr lang="en-US" sz="2400" dirty="0" smtClean="0"/>
              <a:t>The DBR Receivables Lifecycle includes: </a:t>
            </a:r>
          </a:p>
          <a:p>
            <a:pPr lvl="1">
              <a:spcBef>
                <a:spcPts val="600"/>
              </a:spcBef>
            </a:pPr>
            <a:r>
              <a:rPr lang="en-US" sz="2200" dirty="0" smtClean="0"/>
              <a:t>Initiating Billing Records in Feeder System</a:t>
            </a:r>
          </a:p>
          <a:p>
            <a:pPr lvl="1">
              <a:spcBef>
                <a:spcPts val="600"/>
              </a:spcBef>
            </a:pPr>
            <a:r>
              <a:rPr lang="en-US" sz="2200" dirty="0" smtClean="0"/>
              <a:t>Establishing DBR Records in Pegasys </a:t>
            </a:r>
          </a:p>
          <a:p>
            <a:pPr lvl="1">
              <a:spcBef>
                <a:spcPts val="600"/>
              </a:spcBef>
            </a:pPr>
            <a:r>
              <a:rPr lang="en-US" sz="2200" dirty="0" smtClean="0"/>
              <a:t>Generating Receivable and Advanced Offset </a:t>
            </a:r>
          </a:p>
          <a:p>
            <a:pPr lvl="1">
              <a:spcBef>
                <a:spcPts val="600"/>
              </a:spcBef>
            </a:pPr>
            <a:r>
              <a:rPr lang="en-US" sz="2200" b="0" dirty="0" smtClean="0"/>
              <a:t>Sending Bill to Customer/Sending Billing Data to Treasury </a:t>
            </a:r>
          </a:p>
          <a:p>
            <a:pPr lvl="1">
              <a:spcBef>
                <a:spcPts val="600"/>
              </a:spcBef>
            </a:pPr>
            <a:r>
              <a:rPr lang="en-US" sz="2200" dirty="0" smtClean="0"/>
              <a:t>Recording Accruals (when applicable)</a:t>
            </a:r>
          </a:p>
          <a:p>
            <a:pPr lvl="1">
              <a:spcBef>
                <a:spcPts val="600"/>
              </a:spcBef>
            </a:pPr>
            <a:r>
              <a:rPr lang="en-US" sz="2200" dirty="0" smtClean="0"/>
              <a:t>Tracking Receivable and Recording Overdue Charges</a:t>
            </a:r>
          </a:p>
          <a:p>
            <a:pPr lvl="1">
              <a:spcBef>
                <a:spcPts val="600"/>
              </a:spcBef>
            </a:pPr>
            <a:r>
              <a:rPr lang="en-US" sz="2200" b="1" dirty="0" smtClean="0"/>
              <a:t>Recording Collection</a:t>
            </a:r>
          </a:p>
          <a:p>
            <a:pPr lvl="1">
              <a:spcBef>
                <a:spcPts val="600"/>
              </a:spcBef>
            </a:pPr>
            <a:r>
              <a:rPr lang="en-US" sz="2200" dirty="0" smtClean="0"/>
              <a:t>Tracking and Managing Disputes/Chargebacks</a:t>
            </a:r>
          </a:p>
          <a:p>
            <a:pPr lvl="1">
              <a:spcBef>
                <a:spcPts val="600"/>
              </a:spcBef>
            </a:pPr>
            <a:r>
              <a:rPr lang="en-US" sz="2200" dirty="0" smtClean="0"/>
              <a:t>Processing Write-offs and Adjustments</a:t>
            </a:r>
          </a:p>
          <a:p>
            <a:endParaRPr lang="en-US" sz="1200"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7</a:t>
            </a:fld>
            <a:endParaRPr lang="en-US" dirty="0"/>
          </a:p>
        </p:txBody>
      </p:sp>
    </p:spTree>
    <p:extLst>
      <p:ext uri="{BB962C8B-B14F-4D97-AF65-F5344CB8AC3E}">
        <p14:creationId xmlns:p14="http://schemas.microsoft.com/office/powerpoint/2010/main" val="32310488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62</a:t>
            </a:fld>
            <a:endParaRPr lang="en-US" dirty="0">
              <a:solidFill>
                <a:prstClr val="black"/>
              </a:solidFill>
            </a:endParaRPr>
          </a:p>
        </p:txBody>
      </p:sp>
    </p:spTree>
    <p:extLst>
      <p:ext uri="{BB962C8B-B14F-4D97-AF65-F5344CB8AC3E}">
        <p14:creationId xmlns:p14="http://schemas.microsoft.com/office/powerpoint/2010/main" val="35149431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63</a:t>
            </a:fld>
            <a:endParaRPr lang="en-US" dirty="0">
              <a:solidFill>
                <a:prstClr val="black"/>
              </a:solidFill>
            </a:endParaRPr>
          </a:p>
        </p:txBody>
      </p:sp>
    </p:spTree>
    <p:extLst>
      <p:ext uri="{BB962C8B-B14F-4D97-AF65-F5344CB8AC3E}">
        <p14:creationId xmlns:p14="http://schemas.microsoft.com/office/powerpoint/2010/main" val="40856239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64</a:t>
            </a:fld>
            <a:endParaRPr lang="en-US" dirty="0">
              <a:solidFill>
                <a:prstClr val="black"/>
              </a:solidFill>
            </a:endParaRPr>
          </a:p>
        </p:txBody>
      </p:sp>
    </p:spTree>
    <p:extLst>
      <p:ext uri="{BB962C8B-B14F-4D97-AF65-F5344CB8AC3E}">
        <p14:creationId xmlns:p14="http://schemas.microsoft.com/office/powerpoint/2010/main" val="4085623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70</a:t>
            </a:fld>
            <a:endParaRPr lang="en-US" dirty="0">
              <a:solidFill>
                <a:prstClr val="black"/>
              </a:solidFill>
            </a:endParaRPr>
          </a:p>
        </p:txBody>
      </p:sp>
    </p:spTree>
    <p:extLst>
      <p:ext uri="{BB962C8B-B14F-4D97-AF65-F5344CB8AC3E}">
        <p14:creationId xmlns:p14="http://schemas.microsoft.com/office/powerpoint/2010/main" val="40856239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71</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73</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74</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75</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76</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77</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lvl="1">
              <a:spcBef>
                <a:spcPts val="600"/>
              </a:spcBef>
              <a:spcAft>
                <a:spcPts val="0"/>
              </a:spcAft>
            </a:pPr>
            <a:endParaRPr lang="en-US" sz="2000" dirty="0" smtClean="0"/>
          </a:p>
          <a:p>
            <a:pPr marL="400050" indent="-400050" eaLnBrk="1" hangingPunct="1"/>
            <a:r>
              <a:rPr lang="en-US" sz="2400" dirty="0" smtClean="0"/>
              <a:t>The PCAS Lifecycle includes: </a:t>
            </a:r>
          </a:p>
          <a:p>
            <a:pPr lvl="1">
              <a:spcBef>
                <a:spcPts val="600"/>
              </a:spcBef>
              <a:spcAft>
                <a:spcPts val="0"/>
              </a:spcAft>
            </a:pPr>
            <a:r>
              <a:rPr lang="en-US" sz="2000" dirty="0" smtClean="0"/>
              <a:t>Establishing Agreements in Pegasys</a:t>
            </a:r>
          </a:p>
          <a:p>
            <a:pPr lvl="1">
              <a:spcBef>
                <a:spcPts val="600"/>
              </a:spcBef>
              <a:spcAft>
                <a:spcPts val="0"/>
              </a:spcAft>
            </a:pPr>
            <a:r>
              <a:rPr lang="en-US" sz="2000" dirty="0" smtClean="0"/>
              <a:t>Record Pre-Billing Transactions</a:t>
            </a:r>
          </a:p>
          <a:p>
            <a:pPr lvl="2">
              <a:spcBef>
                <a:spcPts val="600"/>
              </a:spcBef>
              <a:spcAft>
                <a:spcPts val="0"/>
              </a:spcAft>
            </a:pPr>
            <a:r>
              <a:rPr lang="en-US" sz="2000" dirty="0" smtClean="0"/>
              <a:t>Collecting Advances and Security Deposits Received (when applicable)</a:t>
            </a:r>
          </a:p>
          <a:p>
            <a:pPr lvl="2">
              <a:spcBef>
                <a:spcPts val="600"/>
              </a:spcBef>
              <a:spcAft>
                <a:spcPts val="0"/>
              </a:spcAft>
            </a:pPr>
            <a:r>
              <a:rPr lang="en-US" sz="2000" dirty="0" smtClean="0"/>
              <a:t>Spending against Agreement (when applicable)</a:t>
            </a:r>
          </a:p>
          <a:p>
            <a:pPr lvl="2">
              <a:spcBef>
                <a:spcPts val="600"/>
              </a:spcBef>
              <a:spcAft>
                <a:spcPts val="0"/>
              </a:spcAft>
            </a:pPr>
            <a:r>
              <a:rPr lang="en-US" sz="2000" dirty="0" smtClean="0"/>
              <a:t>Assessing Surcharges as appropriate against Agreement</a:t>
            </a:r>
          </a:p>
          <a:p>
            <a:pPr lvl="1">
              <a:spcBef>
                <a:spcPts val="600"/>
              </a:spcBef>
              <a:spcAft>
                <a:spcPts val="0"/>
              </a:spcAft>
            </a:pPr>
            <a:r>
              <a:rPr lang="en-US" sz="2000" dirty="0" smtClean="0"/>
              <a:t>Generating Receivable and/or Advance Offset </a:t>
            </a:r>
          </a:p>
          <a:p>
            <a:pPr lvl="1">
              <a:spcBef>
                <a:spcPts val="600"/>
              </a:spcBef>
              <a:spcAft>
                <a:spcPts val="0"/>
              </a:spcAft>
            </a:pPr>
            <a:r>
              <a:rPr lang="en-US" sz="2000" b="0" dirty="0" smtClean="0"/>
              <a:t>Sending Bill to Customer/Sending Billing Data to Treasury</a:t>
            </a:r>
          </a:p>
          <a:p>
            <a:pPr lvl="1">
              <a:spcBef>
                <a:spcPts val="600"/>
              </a:spcBef>
              <a:spcAft>
                <a:spcPts val="0"/>
              </a:spcAft>
            </a:pPr>
            <a:r>
              <a:rPr lang="en-US" sz="2000" dirty="0" smtClean="0"/>
              <a:t>Recording Accruals (when applicable)</a:t>
            </a:r>
          </a:p>
          <a:p>
            <a:pPr lvl="1">
              <a:spcBef>
                <a:spcPts val="600"/>
              </a:spcBef>
              <a:spcAft>
                <a:spcPts val="0"/>
              </a:spcAft>
            </a:pPr>
            <a:r>
              <a:rPr lang="en-US" sz="2000" dirty="0" smtClean="0"/>
              <a:t>Tracking Receivable and Recording Overdue Charges</a:t>
            </a:r>
          </a:p>
          <a:p>
            <a:pPr lvl="1">
              <a:spcBef>
                <a:spcPts val="600"/>
              </a:spcBef>
              <a:spcAft>
                <a:spcPts val="0"/>
              </a:spcAft>
            </a:pPr>
            <a:r>
              <a:rPr lang="en-US" sz="2000" b="1" dirty="0" smtClean="0"/>
              <a:t>Recording Collections</a:t>
            </a:r>
          </a:p>
          <a:p>
            <a:pPr lvl="1">
              <a:spcBef>
                <a:spcPts val="600"/>
              </a:spcBef>
              <a:spcAft>
                <a:spcPts val="0"/>
              </a:spcAft>
            </a:pPr>
            <a:r>
              <a:rPr lang="en-US" sz="2000" dirty="0" smtClean="0"/>
              <a:t>Tracking and Managing Disputes and Chargebacks</a:t>
            </a:r>
          </a:p>
          <a:p>
            <a:pPr lvl="1">
              <a:spcBef>
                <a:spcPts val="600"/>
              </a:spcBef>
              <a:spcAft>
                <a:spcPts val="0"/>
              </a:spcAft>
            </a:pPr>
            <a:r>
              <a:rPr lang="en-US" sz="2000" dirty="0" smtClean="0"/>
              <a:t>Processing Write-offs and Adjustments</a:t>
            </a:r>
          </a:p>
          <a:p>
            <a:pPr lvl="1">
              <a:spcBef>
                <a:spcPts val="600"/>
              </a:spcBef>
              <a:spcAft>
                <a:spcPts val="0"/>
              </a:spcAft>
            </a:pPr>
            <a:endParaRPr lang="en-US" sz="200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en-US" sz="2000" dirty="0" smtClean="0"/>
              <a:t>Spending against Agreement (when applicable)</a:t>
            </a:r>
            <a:endParaRPr lang="en-US" sz="2000" baseline="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en-US" sz="2000" b="1" kern="1200" baseline="0" dirty="0" smtClean="0">
                <a:solidFill>
                  <a:schemeClr val="tx1"/>
                </a:solidFill>
                <a:effectLst/>
                <a:latin typeface="Arial" charset="0"/>
                <a:ea typeface="+mn-ea"/>
                <a:cs typeface="+mn-cs"/>
              </a:rPr>
              <a:t>NOTE: </a:t>
            </a:r>
            <a:r>
              <a:rPr lang="en-US" sz="1200" b="0" kern="1200" dirty="0" smtClean="0">
                <a:solidFill>
                  <a:schemeClr val="tx1"/>
                </a:solidFill>
                <a:effectLst/>
                <a:latin typeface="Arial" charset="0"/>
                <a:ea typeface="+mn-ea"/>
                <a:cs typeface="+mn-cs"/>
              </a:rPr>
              <a:t>No Spending for Region 7</a:t>
            </a:r>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dirty="0" smtClean="0"/>
              <a:t>Sending Bill to Customer/Sending Billing Data to Treasury</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NOTE: </a:t>
            </a:r>
            <a:r>
              <a:rPr lang="en-US" sz="1200" b="0" kern="1200" dirty="0" smtClean="0">
                <a:solidFill>
                  <a:schemeClr val="tx1"/>
                </a:solidFill>
                <a:effectLst/>
                <a:latin typeface="Arial" charset="0"/>
                <a:ea typeface="+mn-ea"/>
                <a:cs typeface="+mn-cs"/>
              </a:rPr>
              <a:t>No PCAS billing will be sent to Treasury. Phase 3 are all nonfederal customers for Region 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smtClean="0">
              <a:solidFill>
                <a:schemeClr val="tx1"/>
              </a:solidFill>
              <a:effectLst/>
              <a:latin typeface="Arial" charset="0"/>
              <a:ea typeface="+mn-ea"/>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dirty="0" smtClean="0"/>
              <a:t>Recording Accruals (when applicable)</a:t>
            </a:r>
            <a:endParaRPr lang="en-US" sz="1200" b="1"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NOTE</a:t>
            </a:r>
            <a:r>
              <a:rPr lang="en-US" sz="1200" b="0" kern="1200" dirty="0" smtClean="0">
                <a:solidFill>
                  <a:schemeClr val="tx1"/>
                </a:solidFill>
                <a:effectLst/>
                <a:latin typeface="Arial" charset="0"/>
                <a:ea typeface="+mn-ea"/>
                <a:cs typeface="+mn-cs"/>
              </a:rPr>
              <a:t>: No accruals through PCAS for R7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2000" dirty="0" smtClean="0"/>
              <a:t>Tracking and Managing Disputes and Chargebacks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NOTE</a:t>
            </a:r>
            <a:r>
              <a:rPr lang="en-US" sz="1200" b="0" kern="1200" dirty="0" smtClean="0">
                <a:solidFill>
                  <a:schemeClr val="tx1"/>
                </a:solidFill>
                <a:effectLst/>
                <a:latin typeface="Arial" charset="0"/>
                <a:ea typeface="+mn-ea"/>
                <a:cs typeface="+mn-cs"/>
              </a:rPr>
              <a:t>: No </a:t>
            </a:r>
            <a:r>
              <a:rPr lang="en-US" sz="1200" dirty="0" smtClean="0"/>
              <a:t>Chargebacks </a:t>
            </a:r>
            <a:r>
              <a:rPr lang="en-US" sz="1200" b="0" kern="1200" dirty="0" smtClean="0">
                <a:solidFill>
                  <a:schemeClr val="tx1"/>
                </a:solidFill>
                <a:effectLst/>
                <a:latin typeface="Arial" charset="0"/>
                <a:ea typeface="+mn-ea"/>
                <a:cs typeface="+mn-cs"/>
              </a:rPr>
              <a:t>for R7</a:t>
            </a:r>
          </a:p>
          <a:p>
            <a:pPr lvl="1">
              <a:spcBef>
                <a:spcPts val="600"/>
              </a:spcBef>
              <a:spcAft>
                <a:spcPts val="0"/>
              </a:spcAft>
            </a:pPr>
            <a:endParaRPr lang="en-US" sz="2000"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8</a:t>
            </a:fld>
            <a:endParaRPr lang="en-US" dirty="0"/>
          </a:p>
        </p:txBody>
      </p:sp>
    </p:spTree>
    <p:extLst>
      <p:ext uri="{BB962C8B-B14F-4D97-AF65-F5344CB8AC3E}">
        <p14:creationId xmlns:p14="http://schemas.microsoft.com/office/powerpoint/2010/main" val="38739685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78</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79</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80</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Agreement was created for $1,200.  Before work could begin, the customer is required to send in advance.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81</a:t>
            </a:fld>
            <a:endParaRPr lang="en-US" dirty="0">
              <a:solidFill>
                <a:prstClr val="black"/>
              </a:solidFill>
            </a:endParaRPr>
          </a:p>
        </p:txBody>
      </p:sp>
    </p:spTree>
    <p:extLst>
      <p:ext uri="{BB962C8B-B14F-4D97-AF65-F5344CB8AC3E}">
        <p14:creationId xmlns:p14="http://schemas.microsoft.com/office/powerpoint/2010/main" val="3233206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Agreement was created for $1,200.  Before work could begin, the customer was required to send in advance, which they did for $600</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82</a:t>
            </a:fld>
            <a:endParaRPr lang="en-US" dirty="0">
              <a:solidFill>
                <a:prstClr val="black"/>
              </a:solidFill>
            </a:endParaRPr>
          </a:p>
        </p:txBody>
      </p:sp>
    </p:spTree>
    <p:extLst>
      <p:ext uri="{BB962C8B-B14F-4D97-AF65-F5344CB8AC3E}">
        <p14:creationId xmlns:p14="http://schemas.microsoft.com/office/powerpoint/2010/main" val="42238646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83</a:t>
            </a:fld>
            <a:endParaRPr lang="en-US" dirty="0">
              <a:solidFill>
                <a:prstClr val="black"/>
              </a:solidFill>
            </a:endParaRPr>
          </a:p>
        </p:txBody>
      </p:sp>
    </p:spTree>
    <p:extLst>
      <p:ext uri="{BB962C8B-B14F-4D97-AF65-F5344CB8AC3E}">
        <p14:creationId xmlns:p14="http://schemas.microsoft.com/office/powerpoint/2010/main" val="40856239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84</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86</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87</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88</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a:t>
            </a:fld>
            <a:endParaRPr lang="en-US" dirty="0">
              <a:solidFill>
                <a:prstClr val="black"/>
              </a:solidFill>
            </a:endParaRPr>
          </a:p>
        </p:txBody>
      </p:sp>
    </p:spTree>
    <p:extLst>
      <p:ext uri="{BB962C8B-B14F-4D97-AF65-F5344CB8AC3E}">
        <p14:creationId xmlns:p14="http://schemas.microsoft.com/office/powerpoint/2010/main" val="39827753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89</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90</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91</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92</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93</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94</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95</a:t>
            </a:fld>
            <a:endParaRPr lang="en-US" dirty="0">
              <a:solidFill>
                <a:prstClr val="black"/>
              </a:solidFill>
            </a:endParaRPr>
          </a:p>
        </p:txBody>
      </p:sp>
    </p:spTree>
    <p:extLst>
      <p:ext uri="{BB962C8B-B14F-4D97-AF65-F5344CB8AC3E}">
        <p14:creationId xmlns:p14="http://schemas.microsoft.com/office/powerpoint/2010/main" val="28556966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96</a:t>
            </a:fld>
            <a:endParaRPr lang="en-US" dirty="0">
              <a:solidFill>
                <a:prstClr val="black"/>
              </a:solidFill>
            </a:endParaRPr>
          </a:p>
        </p:txBody>
      </p:sp>
    </p:spTree>
    <p:extLst>
      <p:ext uri="{BB962C8B-B14F-4D97-AF65-F5344CB8AC3E}">
        <p14:creationId xmlns:p14="http://schemas.microsoft.com/office/powerpoint/2010/main" val="9376592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97</a:t>
            </a:fld>
            <a:endParaRPr lang="en-US" dirty="0">
              <a:solidFill>
                <a:prstClr val="black"/>
              </a:solidFill>
            </a:endParaRPr>
          </a:p>
        </p:txBody>
      </p:sp>
    </p:spTree>
    <p:extLst>
      <p:ext uri="{BB962C8B-B14F-4D97-AF65-F5344CB8AC3E}">
        <p14:creationId xmlns:p14="http://schemas.microsoft.com/office/powerpoint/2010/main" val="3885376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98</a:t>
            </a:fld>
            <a:endParaRPr lang="en-US" dirty="0"/>
          </a:p>
        </p:txBody>
      </p:sp>
    </p:spTree>
    <p:extLst>
      <p:ext uri="{BB962C8B-B14F-4D97-AF65-F5344CB8AC3E}">
        <p14:creationId xmlns:p14="http://schemas.microsoft.com/office/powerpoint/2010/main" val="211379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lvl="1">
              <a:spcBef>
                <a:spcPts val="600"/>
              </a:spcBef>
              <a:spcAft>
                <a:spcPts val="0"/>
              </a:spcAft>
            </a:pPr>
            <a:endParaRPr lang="en-US" sz="2000" dirty="0" smtClean="0"/>
          </a:p>
          <a:p>
            <a:pPr marL="400050" indent="-400050" eaLnBrk="1" hangingPunct="1"/>
            <a:r>
              <a:rPr lang="en-US" sz="2400" dirty="0" smtClean="0"/>
              <a:t>The PCAS Lifecycle includes: </a:t>
            </a:r>
          </a:p>
          <a:p>
            <a:pPr lvl="1">
              <a:spcBef>
                <a:spcPts val="600"/>
              </a:spcBef>
              <a:spcAft>
                <a:spcPts val="0"/>
              </a:spcAft>
            </a:pPr>
            <a:r>
              <a:rPr lang="en-US" sz="2000" dirty="0" smtClean="0"/>
              <a:t>Establishing Agreements in Pegasys</a:t>
            </a:r>
          </a:p>
          <a:p>
            <a:pPr lvl="1">
              <a:spcBef>
                <a:spcPts val="600"/>
              </a:spcBef>
              <a:spcAft>
                <a:spcPts val="0"/>
              </a:spcAft>
            </a:pPr>
            <a:r>
              <a:rPr lang="en-US" sz="2000" dirty="0" smtClean="0"/>
              <a:t>Record Pre-Billing Transactions</a:t>
            </a:r>
          </a:p>
          <a:p>
            <a:pPr lvl="2">
              <a:spcBef>
                <a:spcPts val="600"/>
              </a:spcBef>
              <a:spcAft>
                <a:spcPts val="0"/>
              </a:spcAft>
            </a:pPr>
            <a:r>
              <a:rPr lang="en-US" sz="2000" dirty="0" smtClean="0"/>
              <a:t>Collecting Advances and Security Deposits Received (when applicable)</a:t>
            </a:r>
          </a:p>
          <a:p>
            <a:pPr lvl="2">
              <a:spcBef>
                <a:spcPts val="600"/>
              </a:spcBef>
              <a:spcAft>
                <a:spcPts val="0"/>
              </a:spcAft>
            </a:pPr>
            <a:r>
              <a:rPr lang="en-US" sz="2000" dirty="0" smtClean="0"/>
              <a:t>Spending against Agreement (when applicable)</a:t>
            </a:r>
          </a:p>
          <a:p>
            <a:pPr lvl="2">
              <a:spcBef>
                <a:spcPts val="600"/>
              </a:spcBef>
              <a:spcAft>
                <a:spcPts val="0"/>
              </a:spcAft>
            </a:pPr>
            <a:r>
              <a:rPr lang="en-US" sz="2000" dirty="0" smtClean="0"/>
              <a:t>Assessing Surcharges as appropriate against Agreement</a:t>
            </a:r>
          </a:p>
          <a:p>
            <a:pPr lvl="1">
              <a:spcBef>
                <a:spcPts val="600"/>
              </a:spcBef>
              <a:spcAft>
                <a:spcPts val="0"/>
              </a:spcAft>
            </a:pPr>
            <a:r>
              <a:rPr lang="en-US" sz="2000" dirty="0" smtClean="0"/>
              <a:t>Generating Receivable and/or Advance Offset </a:t>
            </a:r>
          </a:p>
          <a:p>
            <a:pPr lvl="1">
              <a:spcBef>
                <a:spcPts val="600"/>
              </a:spcBef>
              <a:spcAft>
                <a:spcPts val="0"/>
              </a:spcAft>
            </a:pPr>
            <a:r>
              <a:rPr lang="en-US" sz="2000" b="0" dirty="0" smtClean="0"/>
              <a:t>Sending Bill to Customer/Sending Billing Data to Treasury</a:t>
            </a:r>
          </a:p>
          <a:p>
            <a:pPr lvl="1">
              <a:spcBef>
                <a:spcPts val="600"/>
              </a:spcBef>
              <a:spcAft>
                <a:spcPts val="0"/>
              </a:spcAft>
            </a:pPr>
            <a:r>
              <a:rPr lang="en-US" sz="2000" dirty="0" smtClean="0"/>
              <a:t>Recording Accruals (when applicable)</a:t>
            </a:r>
          </a:p>
          <a:p>
            <a:pPr lvl="1">
              <a:spcBef>
                <a:spcPts val="600"/>
              </a:spcBef>
              <a:spcAft>
                <a:spcPts val="0"/>
              </a:spcAft>
            </a:pPr>
            <a:r>
              <a:rPr lang="en-US" sz="2000" dirty="0" smtClean="0"/>
              <a:t>Tracking Receivable and Recording Overdue Charges</a:t>
            </a:r>
          </a:p>
          <a:p>
            <a:pPr lvl="1">
              <a:spcBef>
                <a:spcPts val="600"/>
              </a:spcBef>
              <a:spcAft>
                <a:spcPts val="0"/>
              </a:spcAft>
            </a:pPr>
            <a:r>
              <a:rPr lang="en-US" sz="2000" b="1" dirty="0" smtClean="0"/>
              <a:t>Recording Collections</a:t>
            </a:r>
          </a:p>
          <a:p>
            <a:pPr lvl="1">
              <a:spcBef>
                <a:spcPts val="600"/>
              </a:spcBef>
              <a:spcAft>
                <a:spcPts val="0"/>
              </a:spcAft>
            </a:pPr>
            <a:r>
              <a:rPr lang="en-US" sz="2000" dirty="0" smtClean="0"/>
              <a:t>Tracking and Managing Disputes and Chargebacks</a:t>
            </a:r>
          </a:p>
          <a:p>
            <a:pPr lvl="1">
              <a:spcBef>
                <a:spcPts val="600"/>
              </a:spcBef>
              <a:spcAft>
                <a:spcPts val="0"/>
              </a:spcAft>
            </a:pPr>
            <a:r>
              <a:rPr lang="en-US" sz="2000" dirty="0" smtClean="0"/>
              <a:t>Processing Write-offs and Adjustments</a:t>
            </a:r>
          </a:p>
          <a:p>
            <a:pPr lvl="1">
              <a:spcBef>
                <a:spcPts val="600"/>
              </a:spcBef>
              <a:spcAft>
                <a:spcPts val="0"/>
              </a:spcAft>
            </a:pPr>
            <a:endParaRPr lang="en-US" sz="200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en-US" sz="2000" dirty="0" smtClean="0"/>
              <a:t>Spending against Agreement (when applicable)</a:t>
            </a:r>
            <a:endParaRPr lang="en-US" sz="2000" baseline="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en-US" sz="2000" b="1" kern="1200" baseline="0" dirty="0" smtClean="0">
                <a:solidFill>
                  <a:schemeClr val="tx1"/>
                </a:solidFill>
                <a:effectLst/>
                <a:latin typeface="Arial" charset="0"/>
                <a:ea typeface="+mn-ea"/>
                <a:cs typeface="+mn-cs"/>
              </a:rPr>
              <a:t>NOTE: </a:t>
            </a:r>
            <a:r>
              <a:rPr lang="en-US" sz="1200" b="0" kern="1200" dirty="0" smtClean="0">
                <a:solidFill>
                  <a:schemeClr val="tx1"/>
                </a:solidFill>
                <a:effectLst/>
                <a:latin typeface="Arial" charset="0"/>
                <a:ea typeface="+mn-ea"/>
                <a:cs typeface="+mn-cs"/>
              </a:rPr>
              <a:t>No Spending for Region 7</a:t>
            </a:r>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dirty="0" smtClean="0"/>
              <a:t>Sending Bill to Customer/Sending Billing Data to Treasury</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NOTE: </a:t>
            </a:r>
            <a:r>
              <a:rPr lang="en-US" sz="1200" b="0" kern="1200" dirty="0" smtClean="0">
                <a:solidFill>
                  <a:schemeClr val="tx1"/>
                </a:solidFill>
                <a:effectLst/>
                <a:latin typeface="Arial" charset="0"/>
                <a:ea typeface="+mn-ea"/>
                <a:cs typeface="+mn-cs"/>
              </a:rPr>
              <a:t>No PCAS billing will be sent to Treasury. Phase 3 are all nonfederal customers for Region 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smtClean="0">
              <a:solidFill>
                <a:schemeClr val="tx1"/>
              </a:solidFill>
              <a:effectLst/>
              <a:latin typeface="Arial" charset="0"/>
              <a:ea typeface="+mn-ea"/>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dirty="0" smtClean="0"/>
              <a:t>Recording Accruals (when applicable)</a:t>
            </a:r>
            <a:endParaRPr lang="en-US" sz="1200" b="1"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NOTE</a:t>
            </a:r>
            <a:r>
              <a:rPr lang="en-US" sz="1200" b="0" kern="1200" dirty="0" smtClean="0">
                <a:solidFill>
                  <a:schemeClr val="tx1"/>
                </a:solidFill>
                <a:effectLst/>
                <a:latin typeface="Arial" charset="0"/>
                <a:ea typeface="+mn-ea"/>
                <a:cs typeface="+mn-cs"/>
              </a:rPr>
              <a:t>: No accruals through PCAS for R7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2000" dirty="0" smtClean="0"/>
              <a:t>Tracking and Managing Disputes and Chargebacks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NOTE</a:t>
            </a:r>
            <a:r>
              <a:rPr lang="en-US" sz="1200" b="0" kern="1200" dirty="0" smtClean="0">
                <a:solidFill>
                  <a:schemeClr val="tx1"/>
                </a:solidFill>
                <a:effectLst/>
                <a:latin typeface="Arial" charset="0"/>
                <a:ea typeface="+mn-ea"/>
                <a:cs typeface="+mn-cs"/>
              </a:rPr>
              <a:t>: No </a:t>
            </a:r>
            <a:r>
              <a:rPr lang="en-US" sz="1200" dirty="0" smtClean="0"/>
              <a:t>Chargebacks </a:t>
            </a:r>
            <a:r>
              <a:rPr lang="en-US" sz="1200" b="0" kern="1200" dirty="0" smtClean="0">
                <a:solidFill>
                  <a:schemeClr val="tx1"/>
                </a:solidFill>
                <a:effectLst/>
                <a:latin typeface="Arial" charset="0"/>
                <a:ea typeface="+mn-ea"/>
                <a:cs typeface="+mn-cs"/>
              </a:rPr>
              <a:t>for R7</a:t>
            </a:r>
          </a:p>
          <a:p>
            <a:pPr lvl="1">
              <a:spcBef>
                <a:spcPts val="600"/>
              </a:spcBef>
              <a:spcAft>
                <a:spcPts val="0"/>
              </a:spcAft>
            </a:pPr>
            <a:endParaRPr lang="en-US" sz="2000"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10</a:t>
            </a:fld>
            <a:endParaRPr lang="en-US" dirty="0"/>
          </a:p>
        </p:txBody>
      </p:sp>
    </p:spTree>
    <p:extLst>
      <p:ext uri="{BB962C8B-B14F-4D97-AF65-F5344CB8AC3E}">
        <p14:creationId xmlns:p14="http://schemas.microsoft.com/office/powerpoint/2010/main" val="38739685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pPr>
                <a:defRPr/>
              </a:pPr>
              <a:t>99</a:t>
            </a:fld>
            <a:endParaRPr lang="en-US" dirty="0"/>
          </a:p>
        </p:txBody>
      </p:sp>
    </p:spTree>
    <p:extLst>
      <p:ext uri="{BB962C8B-B14F-4D97-AF65-F5344CB8AC3E}">
        <p14:creationId xmlns:p14="http://schemas.microsoft.com/office/powerpoint/2010/main" val="12504274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3EF31A5-1A84-4F03-BD7C-C9DF98398596}" type="slidenum">
              <a:rPr lang="en-US" smtClean="0"/>
              <a:pPr>
                <a:defRPr/>
              </a:pPr>
              <a:t>100</a:t>
            </a:fld>
            <a:endParaRPr lang="en-US" dirty="0"/>
          </a:p>
        </p:txBody>
      </p:sp>
    </p:spTree>
    <p:extLst>
      <p:ext uri="{BB962C8B-B14F-4D97-AF65-F5344CB8AC3E}">
        <p14:creationId xmlns:p14="http://schemas.microsoft.com/office/powerpoint/2010/main" val="7553944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D0997B-BCC5-4260-90ED-C9182D7257FF}" type="slidenum">
              <a:rPr lang="en-US" smtClean="0">
                <a:solidFill>
                  <a:prstClr val="black"/>
                </a:solidFill>
              </a:rPr>
              <a:pPr>
                <a:defRPr/>
              </a:pPr>
              <a:t>102</a:t>
            </a:fld>
            <a:endParaRPr lang="en-US" dirty="0">
              <a:solidFill>
                <a:prstClr val="black"/>
              </a:solidFill>
            </a:endParaRPr>
          </a:p>
        </p:txBody>
      </p:sp>
    </p:spTree>
    <p:extLst>
      <p:ext uri="{BB962C8B-B14F-4D97-AF65-F5344CB8AC3E}">
        <p14:creationId xmlns:p14="http://schemas.microsoft.com/office/powerpoint/2010/main" val="41384749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endParaRPr lang="en-US" dirty="0" smtClean="0"/>
          </a:p>
        </p:txBody>
      </p:sp>
      <p:sp>
        <p:nvSpPr>
          <p:cNvPr id="135172" name="Slide Number Placeholder 3"/>
          <p:cNvSpPr>
            <a:spLocks noGrp="1"/>
          </p:cNvSpPr>
          <p:nvPr>
            <p:ph type="sldNum" sz="quarter" idx="5"/>
          </p:nvPr>
        </p:nvSpPr>
        <p:spPr>
          <a:noFill/>
        </p:spPr>
        <p:txBody>
          <a:bodyPr/>
          <a:lstStyle/>
          <a:p>
            <a:fld id="{F868F4C6-8FAD-4A36-95FF-B82FD53AEABE}" type="slidenum">
              <a:rPr lang="en-US" smtClean="0"/>
              <a:pPr/>
              <a:t>103</a:t>
            </a:fld>
            <a:endParaRPr lang="en-US" dirty="0" smtClean="0"/>
          </a:p>
        </p:txBody>
      </p:sp>
    </p:spTree>
    <p:extLst>
      <p:ext uri="{BB962C8B-B14F-4D97-AF65-F5344CB8AC3E}">
        <p14:creationId xmlns:p14="http://schemas.microsoft.com/office/powerpoint/2010/main" val="16957808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p:spPr>
        <p:txBody>
          <a:bodyPr/>
          <a:lstStyle/>
          <a:p>
            <a:r>
              <a:rPr lang="en-US" dirty="0" smtClean="0"/>
              <a:t>Discuss</a:t>
            </a:r>
            <a:r>
              <a:rPr lang="en-US" baseline="0" dirty="0" smtClean="0"/>
              <a:t> search parameters: </a:t>
            </a:r>
          </a:p>
          <a:p>
            <a:r>
              <a:rPr lang="en-US" baseline="0" dirty="0" smtClean="0"/>
              <a:t>All parameters highlighted in red are fields that are unique to the Collections Query (not on the Form/Doc Query)</a:t>
            </a:r>
            <a:endParaRPr lang="en-US" dirty="0" smtClean="0"/>
          </a:p>
        </p:txBody>
      </p:sp>
      <p:sp>
        <p:nvSpPr>
          <p:cNvPr id="137220" name="Slide Number Placeholder 3"/>
          <p:cNvSpPr>
            <a:spLocks noGrp="1"/>
          </p:cNvSpPr>
          <p:nvPr>
            <p:ph type="sldNum" sz="quarter" idx="5"/>
          </p:nvPr>
        </p:nvSpPr>
        <p:spPr>
          <a:noFill/>
        </p:spPr>
        <p:txBody>
          <a:bodyPr/>
          <a:lstStyle/>
          <a:p>
            <a:fld id="{89096B03-F46B-49FD-8848-CAC0F23E3C73}" type="slidenum">
              <a:rPr lang="en-US" smtClean="0"/>
              <a:pPr/>
              <a:t>104</a:t>
            </a:fld>
            <a:endParaRPr lang="en-US" dirty="0" smtClean="0"/>
          </a:p>
        </p:txBody>
      </p:sp>
    </p:spTree>
    <p:extLst>
      <p:ext uri="{BB962C8B-B14F-4D97-AF65-F5344CB8AC3E}">
        <p14:creationId xmlns:p14="http://schemas.microsoft.com/office/powerpoint/2010/main" val="14511204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p:spPr>
        <p:txBody>
          <a:bodyPr/>
          <a:lstStyle/>
          <a:p>
            <a:r>
              <a:rPr lang="en-US" dirty="0" smtClean="0"/>
              <a:t>Discuss</a:t>
            </a:r>
            <a:r>
              <a:rPr lang="en-US" baseline="0" dirty="0" smtClean="0"/>
              <a:t> additional criteria and vendor search (i.e. Reference document information, External System ID, Vendor Code etc.)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Applied to billing Criteria: Users can search for applied or unapplied collections with this. </a:t>
            </a:r>
            <a:endParaRPr lang="en-US" dirty="0" smtClean="0"/>
          </a:p>
          <a:p>
            <a:r>
              <a:rPr lang="en-US" dirty="0" smtClean="0"/>
              <a:t>Bill Type:</a:t>
            </a:r>
            <a:r>
              <a:rPr lang="en-US" baseline="0" dirty="0" smtClean="0"/>
              <a:t> IPAC or Standard</a:t>
            </a:r>
          </a:p>
          <a:p>
            <a:endParaRPr lang="en-US" dirty="0" smtClean="0"/>
          </a:p>
        </p:txBody>
      </p:sp>
      <p:sp>
        <p:nvSpPr>
          <p:cNvPr id="138244" name="Slide Number Placeholder 3"/>
          <p:cNvSpPr>
            <a:spLocks noGrp="1"/>
          </p:cNvSpPr>
          <p:nvPr>
            <p:ph type="sldNum" sz="quarter" idx="5"/>
          </p:nvPr>
        </p:nvSpPr>
        <p:spPr>
          <a:noFill/>
        </p:spPr>
        <p:txBody>
          <a:bodyPr/>
          <a:lstStyle/>
          <a:p>
            <a:fld id="{38968A94-F8C8-4DB2-BFFE-51913E200A7E}" type="slidenum">
              <a:rPr lang="en-US" smtClean="0"/>
              <a:pPr/>
              <a:t>105</a:t>
            </a:fld>
            <a:endParaRPr lang="en-US" dirty="0" smtClean="0"/>
          </a:p>
        </p:txBody>
      </p:sp>
    </p:spTree>
    <p:extLst>
      <p:ext uri="{BB962C8B-B14F-4D97-AF65-F5344CB8AC3E}">
        <p14:creationId xmlns:p14="http://schemas.microsoft.com/office/powerpoint/2010/main" val="5462448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p:spPr>
        <p:txBody>
          <a:bodyPr/>
          <a:lstStyle/>
          <a:p>
            <a:r>
              <a:rPr lang="en-US" dirty="0" smtClean="0"/>
              <a:t>Discuss</a:t>
            </a:r>
            <a:r>
              <a:rPr lang="en-US" baseline="0" dirty="0" smtClean="0"/>
              <a:t> additional criteria and vendor search (i.e. Reference document information, External System ID, Vendor Code etc.)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Applied to billing Criteria: Users can search for applied or unapplied collections with this. </a:t>
            </a:r>
            <a:endParaRPr lang="en-US" dirty="0" smtClean="0"/>
          </a:p>
          <a:p>
            <a:r>
              <a:rPr lang="en-US" dirty="0" smtClean="0"/>
              <a:t>Bill Type:</a:t>
            </a:r>
            <a:r>
              <a:rPr lang="en-US" baseline="0" dirty="0" smtClean="0"/>
              <a:t> IPAC or Standard</a:t>
            </a:r>
          </a:p>
          <a:p>
            <a:endParaRPr lang="en-US" dirty="0" smtClean="0"/>
          </a:p>
        </p:txBody>
      </p:sp>
      <p:sp>
        <p:nvSpPr>
          <p:cNvPr id="138244" name="Slide Number Placeholder 3"/>
          <p:cNvSpPr>
            <a:spLocks noGrp="1"/>
          </p:cNvSpPr>
          <p:nvPr>
            <p:ph type="sldNum" sz="quarter" idx="5"/>
          </p:nvPr>
        </p:nvSpPr>
        <p:spPr>
          <a:noFill/>
        </p:spPr>
        <p:txBody>
          <a:bodyPr/>
          <a:lstStyle/>
          <a:p>
            <a:fld id="{38968A94-F8C8-4DB2-BFFE-51913E200A7E}" type="slidenum">
              <a:rPr lang="en-US" smtClean="0"/>
              <a:pPr/>
              <a:t>106</a:t>
            </a:fld>
            <a:endParaRPr lang="en-US" dirty="0" smtClean="0"/>
          </a:p>
        </p:txBody>
      </p:sp>
    </p:spTree>
    <p:extLst>
      <p:ext uri="{BB962C8B-B14F-4D97-AF65-F5344CB8AC3E}">
        <p14:creationId xmlns:p14="http://schemas.microsoft.com/office/powerpoint/2010/main" val="39454874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p:spPr>
        <p:txBody>
          <a:bodyPr/>
          <a:lstStyle/>
          <a:p>
            <a:r>
              <a:rPr lang="en-US" dirty="0" smtClean="0"/>
              <a:t>Through the collections</a:t>
            </a:r>
            <a:r>
              <a:rPr lang="en-US" baseline="0" dirty="0" smtClean="0"/>
              <a:t> query, users can not only view Cash Receipt documents, but also the Billing documents/Cash Receipts/Debt Accounts they are referenced to. To open the reference, select the record and click the Reference button.</a:t>
            </a:r>
            <a:endParaRPr lang="en-US" dirty="0" smtClean="0"/>
          </a:p>
        </p:txBody>
      </p:sp>
      <p:sp>
        <p:nvSpPr>
          <p:cNvPr id="140292" name="Slide Number Placeholder 3"/>
          <p:cNvSpPr>
            <a:spLocks noGrp="1"/>
          </p:cNvSpPr>
          <p:nvPr>
            <p:ph type="sldNum" sz="quarter" idx="5"/>
          </p:nvPr>
        </p:nvSpPr>
        <p:spPr>
          <a:noFill/>
        </p:spPr>
        <p:txBody>
          <a:bodyPr/>
          <a:lstStyle/>
          <a:p>
            <a:fld id="{8399D6D0-EDD5-4C3C-A916-5F71FF170E8F}" type="slidenum">
              <a:rPr lang="en-US" smtClean="0"/>
              <a:pPr/>
              <a:t>107</a:t>
            </a:fld>
            <a:endParaRPr lang="en-US" dirty="0" smtClean="0"/>
          </a:p>
        </p:txBody>
      </p:sp>
    </p:spTree>
    <p:extLst>
      <p:ext uri="{BB962C8B-B14F-4D97-AF65-F5344CB8AC3E}">
        <p14:creationId xmlns:p14="http://schemas.microsoft.com/office/powerpoint/2010/main" val="28802234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p:spPr>
        <p:txBody>
          <a:bodyPr/>
          <a:lstStyle/>
          <a:p>
            <a:r>
              <a:rPr lang="en-US" dirty="0" smtClean="0"/>
              <a:t>Box 1: In</a:t>
            </a:r>
            <a:r>
              <a:rPr lang="en-US" baseline="0" dirty="0" smtClean="0"/>
              <a:t> the Form/Doc select query, an amount range can be entered but it’s not line specific like on the Collections Query.</a:t>
            </a:r>
            <a:endParaRPr lang="en-US" dirty="0" smtClean="0"/>
          </a:p>
        </p:txBody>
      </p:sp>
      <p:sp>
        <p:nvSpPr>
          <p:cNvPr id="140292" name="Slide Number Placeholder 3"/>
          <p:cNvSpPr>
            <a:spLocks noGrp="1"/>
          </p:cNvSpPr>
          <p:nvPr>
            <p:ph type="sldNum" sz="quarter" idx="5"/>
          </p:nvPr>
        </p:nvSpPr>
        <p:spPr>
          <a:noFill/>
        </p:spPr>
        <p:txBody>
          <a:bodyPr/>
          <a:lstStyle/>
          <a:p>
            <a:fld id="{8399D6D0-EDD5-4C3C-A916-5F71FF170E8F}" type="slidenum">
              <a:rPr lang="en-US" smtClean="0"/>
              <a:pPr/>
              <a:t>108</a:t>
            </a:fld>
            <a:endParaRPr lang="en-US" dirty="0" smtClean="0"/>
          </a:p>
        </p:txBody>
      </p:sp>
    </p:spTree>
    <p:extLst>
      <p:ext uri="{BB962C8B-B14F-4D97-AF65-F5344CB8AC3E}">
        <p14:creationId xmlns:p14="http://schemas.microsoft.com/office/powerpoint/2010/main" val="20154003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p:spPr>
        <p:txBody>
          <a:bodyPr/>
          <a:lstStyle/>
          <a:p>
            <a:r>
              <a:rPr lang="en-US" dirty="0" smtClean="0"/>
              <a:t>Box 1: In</a:t>
            </a:r>
            <a:r>
              <a:rPr lang="en-US" baseline="0" dirty="0" smtClean="0"/>
              <a:t> the Form/Doc select query, an amount range can be entered but it’s not line specific like on the Collections Query.</a:t>
            </a:r>
            <a:endParaRPr lang="en-US" dirty="0" smtClean="0"/>
          </a:p>
        </p:txBody>
      </p:sp>
      <p:sp>
        <p:nvSpPr>
          <p:cNvPr id="140292" name="Slide Number Placeholder 3"/>
          <p:cNvSpPr>
            <a:spLocks noGrp="1"/>
          </p:cNvSpPr>
          <p:nvPr>
            <p:ph type="sldNum" sz="quarter" idx="5"/>
          </p:nvPr>
        </p:nvSpPr>
        <p:spPr>
          <a:noFill/>
        </p:spPr>
        <p:txBody>
          <a:bodyPr/>
          <a:lstStyle/>
          <a:p>
            <a:fld id="{8399D6D0-EDD5-4C3C-A916-5F71FF170E8F}" type="slidenum">
              <a:rPr lang="en-US" smtClean="0"/>
              <a:pPr/>
              <a:t>109</a:t>
            </a:fld>
            <a:endParaRPr lang="en-US" dirty="0" smtClean="0"/>
          </a:p>
        </p:txBody>
      </p:sp>
    </p:spTree>
    <p:extLst>
      <p:ext uri="{BB962C8B-B14F-4D97-AF65-F5344CB8AC3E}">
        <p14:creationId xmlns:p14="http://schemas.microsoft.com/office/powerpoint/2010/main" val="914207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5.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6.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8.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3"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6" descr="gsa2"/>
          <p:cNvPicPr>
            <a:picLocks noChangeAspect="1" noChangeArrowheads="1"/>
          </p:cNvPicPr>
          <p:nvPr/>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8"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9" descr="GSA-Rt-Top"/>
          <p:cNvPicPr>
            <a:picLocks noChangeAspect="1" noChangeArrowheads="1"/>
          </p:cNvPicPr>
          <p:nvPr/>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10"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2113540" name="Rectangle 4"/>
          <p:cNvSpPr>
            <a:spLocks noGrp="1" noChangeArrowheads="1"/>
          </p:cNvSpPr>
          <p:nvPr>
            <p:ph type="ctrTitle"/>
          </p:nvPr>
        </p:nvSpPr>
        <p:spPr>
          <a:xfrm>
            <a:off x="2133600" y="1600200"/>
            <a:ext cx="7015163" cy="1295400"/>
          </a:xfrm>
        </p:spPr>
        <p:txBody>
          <a:bodyPr anchor="ctr"/>
          <a:lstStyle>
            <a:lvl1pPr>
              <a:defRPr/>
            </a:lvl1pPr>
          </a:lstStyle>
          <a:p>
            <a:r>
              <a:rPr lang="en-US"/>
              <a:t>Click to edit Master title style</a:t>
            </a:r>
          </a:p>
        </p:txBody>
      </p:sp>
      <p:sp>
        <p:nvSpPr>
          <p:cNvPr id="2113543" name="Rectangle 7"/>
          <p:cNvSpPr>
            <a:spLocks noGrp="1" noChangeArrowheads="1"/>
          </p:cNvSpPr>
          <p:nvPr>
            <p:ph type="subTitle" sz="quarter" idx="1"/>
          </p:nvPr>
        </p:nvSpPr>
        <p:spPr>
          <a:xfrm>
            <a:off x="2159000" y="2819400"/>
            <a:ext cx="6934200" cy="838200"/>
          </a:xfrm>
        </p:spPr>
        <p:txBody>
          <a:bodyPr/>
          <a:lstStyle>
            <a:lvl1pPr marL="0" indent="0" algn="ctr">
              <a:buFont typeface="Wingdings" pitchFamily="2" charset="2"/>
              <a:buNone/>
              <a:defRPr/>
            </a:lvl1pPr>
          </a:lstStyle>
          <a:p>
            <a:r>
              <a:rPr lang="en-US"/>
              <a:t>Click to edit Master subtitle style</a:t>
            </a:r>
          </a:p>
        </p:txBody>
      </p:sp>
      <p:sp>
        <p:nvSpPr>
          <p:cNvPr id="10" name="Rectangle 5"/>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t>CGI Federal Proprietary and Confidential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569B1A6-4DFE-47BD-836A-C0238A273997}" type="slidenum">
              <a:rPr lang="en-US"/>
              <a:pPr>
                <a:defRPr/>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0792763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63100" cy="563562"/>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4" name="Slide Number Placeholder 3"/>
          <p:cNvSpPr>
            <a:spLocks noGrp="1"/>
          </p:cNvSpPr>
          <p:nvPr>
            <p:ph type="sldNum" sz="quarter" idx="11"/>
          </p:nvPr>
        </p:nvSpPr>
        <p:spPr>
          <a:xfrm>
            <a:off x="0" y="6553200"/>
            <a:ext cx="435698" cy="304799"/>
          </a:xfrm>
        </p:spPr>
        <p:txBody>
          <a:bodyPr/>
          <a:lstStyle>
            <a:lvl1pPr>
              <a:defRPr sz="1200"/>
            </a:lvl1pPr>
          </a:lstStyle>
          <a:p>
            <a:pPr>
              <a:defRPr/>
            </a:pPr>
            <a:fld id="{215F2CEC-58A8-492B-AD0D-C2BF1A7F0D89}" type="slidenum">
              <a:rPr lang="en-US" smtClean="0">
                <a:solidFill>
                  <a:srgbClr val="000000"/>
                </a:solidFill>
              </a:rPr>
              <a:pPr>
                <a:defRPr/>
              </a:pPr>
              <a:t>‹#›</a:t>
            </a:fld>
            <a:endParaRPr lang="en-US" dirty="0">
              <a:solidFill>
                <a:srgbClr val="000000"/>
              </a:solidFill>
            </a:endParaRPr>
          </a:p>
        </p:txBody>
      </p:sp>
      <p:sp>
        <p:nvSpPr>
          <p:cNvPr id="5" name="Content Placeholder 2"/>
          <p:cNvSpPr>
            <a:spLocks noGrp="1"/>
          </p:cNvSpPr>
          <p:nvPr>
            <p:ph idx="12"/>
          </p:nvPr>
        </p:nvSpPr>
        <p:spPr>
          <a:xfrm>
            <a:off x="689113" y="1309964"/>
            <a:ext cx="8229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143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331788"/>
            <a:ext cx="2101850" cy="57134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156325" cy="57134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48147E94-BCB6-4D2B-A4A1-B02F8A8BF582}"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BCFF263-0689-40E7-8016-89DBDAD73FAF}"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8463" y="1600200"/>
            <a:ext cx="2097087" cy="4525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6138863"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blackGray">
      <p:bgPr>
        <a:solidFill>
          <a:schemeClr val="bg1"/>
        </a:solidFill>
        <a:effectLst/>
      </p:bgPr>
    </p:bg>
    <p:spTree>
      <p:nvGrpSpPr>
        <p:cNvPr id="1" name=""/>
        <p:cNvGrpSpPr/>
        <p:nvPr/>
      </p:nvGrpSpPr>
      <p:grpSpPr>
        <a:xfrm>
          <a:off x="0" y="0"/>
          <a:ext cx="0" cy="0"/>
          <a:chOff x="0" y="0"/>
          <a:chExt cx="0" cy="0"/>
        </a:xfrm>
      </p:grpSpPr>
      <p:grpSp>
        <p:nvGrpSpPr>
          <p:cNvPr id="4" name="Group 4"/>
          <p:cNvGrpSpPr>
            <a:grpSpLocks/>
          </p:cNvGrpSpPr>
          <p:nvPr/>
        </p:nvGrpSpPr>
        <p:grpSpPr bwMode="auto">
          <a:xfrm>
            <a:off x="342900" y="425450"/>
            <a:ext cx="8458200" cy="2228850"/>
            <a:chOff x="216" y="268"/>
            <a:chExt cx="5328" cy="1404"/>
          </a:xfrm>
        </p:grpSpPr>
        <p:pic>
          <p:nvPicPr>
            <p:cNvPr id="5" name="Picture 5"/>
            <p:cNvPicPr>
              <a:picLocks noChangeAspect="1" noChangeArrowheads="1"/>
            </p:cNvPicPr>
            <p:nvPr userDrawn="1"/>
          </p:nvPicPr>
          <p:blipFill>
            <a:blip r:embed="rId2" cstate="print"/>
            <a:srcRect/>
            <a:stretch>
              <a:fillRect/>
            </a:stretch>
          </p:blipFill>
          <p:spPr bwMode="auto">
            <a:xfrm>
              <a:off x="4792" y="384"/>
              <a:ext cx="680" cy="336"/>
            </a:xfrm>
            <a:prstGeom prst="rect">
              <a:avLst/>
            </a:prstGeom>
            <a:noFill/>
            <a:ln w="9525" algn="ctr">
              <a:noFill/>
              <a:miter lim="800000"/>
              <a:headEnd/>
              <a:tailEnd/>
            </a:ln>
          </p:spPr>
        </p:pic>
        <p:sp>
          <p:nvSpPr>
            <p:cNvPr id="6" name="Rectangle 6"/>
            <p:cNvSpPr>
              <a:spLocks noChangeArrowheads="1"/>
            </p:cNvSpPr>
            <p:nvPr userDrawn="1"/>
          </p:nvSpPr>
          <p:spPr bwMode="auto">
            <a:xfrm>
              <a:off x="216" y="268"/>
              <a:ext cx="3744" cy="884"/>
            </a:xfrm>
            <a:prstGeom prst="rect">
              <a:avLst/>
            </a:prstGeom>
            <a:solidFill>
              <a:schemeClr val="tx2"/>
            </a:solidFill>
            <a:ln w="3175" algn="ctr">
              <a:noFill/>
              <a:miter lim="800000"/>
              <a:headEnd/>
              <a:tailEnd/>
            </a:ln>
            <a:effectLst/>
          </p:spPr>
          <p:txBody>
            <a:bodyPr wrap="none" lIns="0" tIns="0" rIns="0" bIns="0" anchor="ctr"/>
            <a:lstStyle/>
            <a:p>
              <a:pPr>
                <a:defRPr/>
              </a:pPr>
              <a:endParaRPr lang="en-US" dirty="0"/>
            </a:p>
          </p:txBody>
        </p:sp>
        <p:sp>
          <p:nvSpPr>
            <p:cNvPr id="7" name="Rectangle 7"/>
            <p:cNvSpPr>
              <a:spLocks noChangeArrowheads="1"/>
            </p:cNvSpPr>
            <p:nvPr userDrawn="1"/>
          </p:nvSpPr>
          <p:spPr bwMode="auto">
            <a:xfrm>
              <a:off x="1800" y="1152"/>
              <a:ext cx="3744" cy="144"/>
            </a:xfrm>
            <a:prstGeom prst="rect">
              <a:avLst/>
            </a:prstGeom>
            <a:solidFill>
              <a:schemeClr val="folHlink"/>
            </a:solidFill>
            <a:ln w="3175" algn="ctr">
              <a:noFill/>
              <a:miter lim="800000"/>
              <a:headEnd/>
              <a:tailEnd/>
            </a:ln>
            <a:effectLst/>
          </p:spPr>
          <p:txBody>
            <a:bodyPr wrap="none" lIns="0" tIns="0" rIns="0" bIns="0" anchor="ctr"/>
            <a:lstStyle/>
            <a:p>
              <a:pPr>
                <a:defRPr/>
              </a:pPr>
              <a:endParaRPr lang="en-US" dirty="0"/>
            </a:p>
          </p:txBody>
        </p:sp>
        <p:sp>
          <p:nvSpPr>
            <p:cNvPr id="8" name="Rectangle 8"/>
            <p:cNvSpPr>
              <a:spLocks noChangeArrowheads="1"/>
            </p:cNvSpPr>
            <p:nvPr userDrawn="1"/>
          </p:nvSpPr>
          <p:spPr bwMode="auto">
            <a:xfrm>
              <a:off x="216" y="1296"/>
              <a:ext cx="1584" cy="376"/>
            </a:xfrm>
            <a:prstGeom prst="rect">
              <a:avLst/>
            </a:prstGeom>
            <a:solidFill>
              <a:schemeClr val="accent1"/>
            </a:solidFill>
            <a:ln w="3175" algn="ctr">
              <a:solidFill>
                <a:schemeClr val="accent1"/>
              </a:solidFill>
              <a:miter lim="800000"/>
              <a:headEnd/>
              <a:tailEnd/>
            </a:ln>
            <a:effectLst/>
          </p:spPr>
          <p:txBody>
            <a:bodyPr wrap="none" lIns="0" tIns="0" rIns="0" bIns="0" anchor="ctr"/>
            <a:lstStyle/>
            <a:p>
              <a:pPr>
                <a:defRPr/>
              </a:pPr>
              <a:endParaRPr lang="en-US" dirty="0"/>
            </a:p>
          </p:txBody>
        </p:sp>
        <p:sp>
          <p:nvSpPr>
            <p:cNvPr id="9" name="Text Box 9"/>
            <p:cNvSpPr txBox="1">
              <a:spLocks noChangeArrowheads="1"/>
            </p:cNvSpPr>
            <p:nvPr userDrawn="1"/>
          </p:nvSpPr>
          <p:spPr bwMode="auto">
            <a:xfrm>
              <a:off x="2088" y="288"/>
              <a:ext cx="1788" cy="118"/>
            </a:xfrm>
            <a:prstGeom prst="rect">
              <a:avLst/>
            </a:prstGeom>
            <a:noFill/>
            <a:ln w="9525">
              <a:noFill/>
              <a:miter lim="800000"/>
              <a:headEnd/>
              <a:tailEnd/>
            </a:ln>
            <a:effectLst/>
          </p:spPr>
          <p:txBody>
            <a:bodyPr lIns="0" tIns="0" rIns="0" bIns="0" anchor="ctr"/>
            <a:lstStyle/>
            <a:p>
              <a:pPr algn="r">
                <a:defRPr/>
              </a:pPr>
              <a:r>
                <a:rPr lang="en-US" sz="800" b="1" dirty="0">
                  <a:solidFill>
                    <a:schemeClr val="bg1"/>
                  </a:solidFill>
                  <a:cs typeface="Arial" charset="0"/>
                </a:rPr>
                <a:t>_experience the commitment </a:t>
              </a:r>
              <a:r>
                <a:rPr lang="en-US" sz="800" b="1" baseline="30000" dirty="0">
                  <a:solidFill>
                    <a:schemeClr val="bg1"/>
                  </a:solidFill>
                  <a:cs typeface="Arial" charset="0"/>
                </a:rPr>
                <a:t>TM</a:t>
              </a:r>
              <a:r>
                <a:rPr lang="en-US" sz="1000" b="1" dirty="0">
                  <a:solidFill>
                    <a:schemeClr val="bg1"/>
                  </a:solidFill>
                </a:rPr>
                <a:t> </a:t>
              </a:r>
            </a:p>
          </p:txBody>
        </p:sp>
      </p:grpSp>
      <p:sp>
        <p:nvSpPr>
          <p:cNvPr id="2252802" name="Rectangle 2"/>
          <p:cNvSpPr>
            <a:spLocks noGrp="1" noChangeArrowheads="1"/>
          </p:cNvSpPr>
          <p:nvPr>
            <p:ph type="subTitle" idx="1"/>
          </p:nvPr>
        </p:nvSpPr>
        <p:spPr>
          <a:xfrm>
            <a:off x="2857500" y="4572000"/>
            <a:ext cx="5943600" cy="1028700"/>
          </a:xfrm>
        </p:spPr>
        <p:txBody>
          <a:bodyPr/>
          <a:lstStyle>
            <a:lvl1pPr marL="0" indent="0">
              <a:spcBef>
                <a:spcPct val="0"/>
              </a:spcBef>
              <a:buFontTx/>
              <a:buNone/>
              <a:defRPr>
                <a:solidFill>
                  <a:schemeClr val="folHlink"/>
                </a:solidFill>
              </a:defRPr>
            </a:lvl1pPr>
          </a:lstStyle>
          <a:p>
            <a:r>
              <a:rPr lang="en-US"/>
              <a:t>Click to edit Master subtitle style</a:t>
            </a:r>
          </a:p>
        </p:txBody>
      </p:sp>
      <p:sp>
        <p:nvSpPr>
          <p:cNvPr id="2252803" name="Rectangle 3"/>
          <p:cNvSpPr>
            <a:spLocks noGrp="1" noChangeArrowheads="1"/>
          </p:cNvSpPr>
          <p:nvPr>
            <p:ph type="ctrTitle"/>
          </p:nvPr>
        </p:nvSpPr>
        <p:spPr>
          <a:xfrm>
            <a:off x="2857500" y="2654300"/>
            <a:ext cx="5943600" cy="1803400"/>
          </a:xfrm>
        </p:spPr>
        <p:txBody>
          <a:bodyPr anchor="b"/>
          <a:lstStyle>
            <a:lvl1pPr>
              <a:defRPr sz="4000" b="0">
                <a:solidFill>
                  <a:schemeClr val="folHlink"/>
                </a:solidFill>
              </a:defRPr>
            </a:lvl1pPr>
          </a:lstStyle>
          <a:p>
            <a:r>
              <a:rPr lang="en-US"/>
              <a:t>Click to edit Master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AE3D1C02-20FA-4BD0-9FE0-3ABF827DC22F}" type="slidenum">
              <a:rPr lang="en-US"/>
              <a:pPr>
                <a:defRPr/>
              </a:pPr>
              <a:t>‹#›</a:t>
            </a:fld>
            <a:endParaRPr lang="en-US" dirty="0"/>
          </a:p>
        </p:txBody>
      </p:sp>
      <p:sp>
        <p:nvSpPr>
          <p:cNvPr id="5"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5904302A-DEB8-4B23-A897-1730C0DFB6B4}" type="slidenum">
              <a:rPr lang="en-US"/>
              <a:pPr>
                <a:defRPr/>
              </a:pPr>
              <a:t>‹#›</a:t>
            </a:fld>
            <a:endParaRPr lang="en-US" dirty="0"/>
          </a:p>
        </p:txBody>
      </p:sp>
      <p:sp>
        <p:nvSpPr>
          <p:cNvPr id="5"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8613" y="1371600"/>
            <a:ext cx="4159250" cy="4786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0263" y="1371600"/>
            <a:ext cx="4160837" cy="4786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36F9C104-EDBD-4632-A4F4-CA67EE06CCD2}" type="slidenum">
              <a:rPr lang="en-US"/>
              <a:pPr>
                <a:defRPr/>
              </a:pPr>
              <a:t>‹#›</a:t>
            </a:fld>
            <a:endParaRPr lang="en-US" dirty="0"/>
          </a:p>
        </p:txBody>
      </p:sp>
      <p:sp>
        <p:nvSpPr>
          <p:cNvPr id="6"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0039C3FF-6AEF-4930-8AFC-09B4879B7BB6}" type="slidenum">
              <a:rPr lang="en-US"/>
              <a:pPr>
                <a:defRPr/>
              </a:pPr>
              <a:t>‹#›</a:t>
            </a:fld>
            <a:endParaRPr lang="en-US" dirty="0"/>
          </a:p>
        </p:txBody>
      </p:sp>
      <p:sp>
        <p:nvSpPr>
          <p:cNvPr id="8"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5DE605F9-23E4-43CD-A263-A0CCA8155208}" type="slidenum">
              <a:rPr lang="en-US"/>
              <a:pPr>
                <a:defRPr/>
              </a:pPr>
              <a:t>‹#›</a:t>
            </a:fld>
            <a:endParaRPr lang="en-US" dirty="0"/>
          </a:p>
        </p:txBody>
      </p:sp>
      <p:sp>
        <p:nvSpPr>
          <p:cNvPr id="4"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D365E0D4-4F42-4350-9804-EF7BF4C713F6}" type="slidenum">
              <a:rPr lang="en-US"/>
              <a:pPr>
                <a:defRPr/>
              </a:pPr>
              <a:t>‹#›</a:t>
            </a:fld>
            <a:endParaRPr lang="en-US" dirty="0"/>
          </a:p>
        </p:txBody>
      </p:sp>
      <p:sp>
        <p:nvSpPr>
          <p:cNvPr id="3"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DAE1A43B-6D3F-4084-ABAD-59B5031CCFDB}"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D2C0D9F7-1C70-4A72-AA39-10E4529FBB7E}" type="slidenum">
              <a:rPr lang="en-US"/>
              <a:pPr>
                <a:defRPr/>
              </a:pPr>
              <a:t>‹#›</a:t>
            </a:fld>
            <a:endParaRPr lang="en-US" dirty="0"/>
          </a:p>
        </p:txBody>
      </p:sp>
      <p:sp>
        <p:nvSpPr>
          <p:cNvPr id="6"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8224B306-8282-4BC5-9CC6-C703FBB32D8D}" type="slidenum">
              <a:rPr lang="en-US"/>
              <a:pPr>
                <a:defRPr/>
              </a:pPr>
              <a:t>‹#›</a:t>
            </a:fld>
            <a:endParaRPr lang="en-US" dirty="0"/>
          </a:p>
        </p:txBody>
      </p:sp>
      <p:sp>
        <p:nvSpPr>
          <p:cNvPr id="6"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895CE242-E3B6-4EC2-B3A0-A3144F2B2F59}" type="slidenum">
              <a:rPr lang="en-US"/>
              <a:pPr>
                <a:defRPr/>
              </a:pPr>
              <a:t>‹#›</a:t>
            </a:fld>
            <a:endParaRPr lang="en-US" dirty="0"/>
          </a:p>
        </p:txBody>
      </p:sp>
      <p:sp>
        <p:nvSpPr>
          <p:cNvPr id="5"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3375" y="228600"/>
            <a:ext cx="2117725" cy="59293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8613" y="228600"/>
            <a:ext cx="6202362" cy="59293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ED0E34C4-EC33-401E-B94B-ADBF1606852D}" type="slidenum">
              <a:rPr lang="en-US"/>
              <a:pPr>
                <a:defRPr/>
              </a:pPr>
              <a:t>‹#›</a:t>
            </a:fld>
            <a:endParaRPr lang="en-US" dirty="0"/>
          </a:p>
        </p:txBody>
      </p:sp>
      <p:sp>
        <p:nvSpPr>
          <p:cNvPr id="5" name="Rectangle 8"/>
          <p:cNvSpPr>
            <a:spLocks noGrp="1" noChangeArrowheads="1"/>
          </p:cNvSpPr>
          <p:nvPr>
            <p:ph type="ftr" sz="quarter" idx="11"/>
          </p:nvPr>
        </p:nvSpPr>
        <p:spPr>
          <a:ln/>
        </p:spPr>
        <p:txBody>
          <a:bodyPr/>
          <a:lstStyle>
            <a:lvl1pPr>
              <a:defRPr/>
            </a:lvl1pPr>
          </a:lstStyle>
          <a:p>
            <a:pPr>
              <a:defRPr/>
            </a:pP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25" y="5838825"/>
            <a:ext cx="1109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r="77934" b="-23"/>
          <a:stretch>
            <a:fillRect/>
          </a:stretch>
        </p:blipFill>
        <p:spPr bwMode="auto">
          <a:xfrm>
            <a:off x="0" y="-1588"/>
            <a:ext cx="20177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gsa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00" y="3178175"/>
            <a:ext cx="31115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790" t="75464" b="23796"/>
          <a:stretch>
            <a:fillRect/>
          </a:stretch>
        </p:blipFill>
        <p:spPr bwMode="auto">
          <a:xfrm>
            <a:off x="1992313" y="5173663"/>
            <a:ext cx="7151687"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GSA-Rt-Top"/>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001838" y="3236913"/>
            <a:ext cx="40401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titleboth2"/>
          <p:cNvPicPr>
            <a:picLocks noChangeAspect="1" noChangeArrowheads="1"/>
          </p:cNvPicPr>
          <p:nvPr/>
        </p:nvPicPr>
        <p:blipFill>
          <a:blip r:embed="rId3" cstate="print">
            <a:extLst>
              <a:ext uri="{28A0092B-C50C-407E-A947-70E740481C1C}">
                <a14:useLocalDpi xmlns:a14="http://schemas.microsoft.com/office/drawing/2010/main" val="0"/>
              </a:ext>
            </a:extLst>
          </a:blip>
          <a:srcRect l="21893" t="46342" b="52986"/>
          <a:stretch>
            <a:fillRect/>
          </a:stretch>
        </p:blipFill>
        <p:spPr bwMode="auto">
          <a:xfrm>
            <a:off x="2001838" y="3176588"/>
            <a:ext cx="7142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dirty="0"/>
            </a:lvl1pPr>
          </a:lstStyle>
          <a:p>
            <a:pPr>
              <a:defRPr/>
            </a:pPr>
            <a:r>
              <a:rPr lang="en-US" dirty="0">
                <a:solidFill>
                  <a:srgbClr val="000000"/>
                </a:solidFill>
              </a:rPr>
              <a:t>CGI Federal Proprietary and Confidential</a:t>
            </a:r>
          </a:p>
        </p:txBody>
      </p:sp>
    </p:spTree>
    <p:extLst>
      <p:ext uri="{BB962C8B-B14F-4D97-AF65-F5344CB8AC3E}">
        <p14:creationId xmlns:p14="http://schemas.microsoft.com/office/powerpoint/2010/main" val="25499030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C7312BA4-2BE6-445A-B1F5-42F74287B3D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6934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2259D1CA-551D-4EAA-A41F-A60B96EC71F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49476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A8D4866A-C088-4A21-AB79-C38B1F904F5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24839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745C95FB-070F-454C-A278-42644236946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283714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6173E20C-5ACA-4430-B9A1-10BF17E56CA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915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6588" y="1354138"/>
            <a:ext cx="4038600" cy="4691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27588" y="1354138"/>
            <a:ext cx="4038600" cy="4691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945B5A16-4D17-4CE5-9A97-BD6563BD714A}"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73AF13F3-25EB-4B01-BC3B-056DEAF53DD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71920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00A77D4C-7EC6-4E2F-B5D7-92574C9319F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687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AF64D039-40DC-4404-8292-6EB8B677F8F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68478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F3A3C682-8C2E-48EA-A51D-767566CD27E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100886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5" name="Rectangle 7"/>
          <p:cNvSpPr>
            <a:spLocks noGrp="1" noChangeArrowheads="1"/>
          </p:cNvSpPr>
          <p:nvPr>
            <p:ph type="sldNum" sz="quarter" idx="11"/>
          </p:nvPr>
        </p:nvSpPr>
        <p:spPr>
          <a:ln/>
        </p:spPr>
        <p:txBody>
          <a:bodyPr/>
          <a:lstStyle>
            <a:lvl1pPr>
              <a:defRPr/>
            </a:lvl1pPr>
          </a:lstStyle>
          <a:p>
            <a:pPr>
              <a:defRPr/>
            </a:pPr>
            <a:fld id="{A9708E23-7E56-4628-8D5A-13E4CB7D6C0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02675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D2EE9F83-12DB-4FC9-A55B-57BA7F20A68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58037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EFF9EF21-BD20-4032-B651-691EAC06391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31344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23095698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80666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652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8" name="Rectangle 7"/>
          <p:cNvSpPr>
            <a:spLocks noGrp="1" noChangeArrowheads="1"/>
          </p:cNvSpPr>
          <p:nvPr>
            <p:ph type="sldNum" sz="quarter" idx="11"/>
          </p:nvPr>
        </p:nvSpPr>
        <p:spPr>
          <a:ln/>
        </p:spPr>
        <p:txBody>
          <a:bodyPr/>
          <a:lstStyle>
            <a:lvl1pPr>
              <a:defRPr/>
            </a:lvl1pPr>
          </a:lstStyle>
          <a:p>
            <a:pPr>
              <a:defRPr/>
            </a:pPr>
            <a:fld id="{3BCFC58F-5EB3-46F2-8C24-70B95753FF18}"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85696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796997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10898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19335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82930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940649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26622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9008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862003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60049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88387" cy="563562"/>
          </a:xfrm>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4" name="Rectangle 7"/>
          <p:cNvSpPr>
            <a:spLocks noGrp="1" noChangeArrowheads="1"/>
          </p:cNvSpPr>
          <p:nvPr>
            <p:ph type="sldNum" sz="quarter" idx="11"/>
          </p:nvPr>
        </p:nvSpPr>
        <p:spPr>
          <a:ln/>
        </p:spPr>
        <p:txBody>
          <a:bodyPr/>
          <a:lstStyle>
            <a:lvl1pPr>
              <a:defRPr/>
            </a:lvl1pPr>
          </a:lstStyle>
          <a:p>
            <a:pPr>
              <a:defRPr/>
            </a:pPr>
            <a:fld id="{34732E75-B962-4D85-B34A-C06AC57AF25D}"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23669546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57457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5305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59554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78228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756615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05866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70996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5832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42413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3" name="Rectangle 7"/>
          <p:cNvSpPr>
            <a:spLocks noGrp="1" noChangeArrowheads="1"/>
          </p:cNvSpPr>
          <p:nvPr>
            <p:ph type="sldNum" sz="quarter" idx="11"/>
          </p:nvPr>
        </p:nvSpPr>
        <p:spPr>
          <a:ln/>
        </p:spPr>
        <p:txBody>
          <a:bodyPr/>
          <a:lstStyle>
            <a:lvl1pPr>
              <a:defRPr/>
            </a:lvl1pPr>
          </a:lstStyle>
          <a:p>
            <a:pPr>
              <a:defRPr/>
            </a:pPr>
            <a:fld id="{50113AA2-F0EA-40C1-825A-B4DA21481CE0}" type="slidenum">
              <a:rPr lang="en-US"/>
              <a:pPr>
                <a:defRPr/>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579523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40950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814315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63100" cy="563562"/>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4" name="Slide Number Placeholder 3"/>
          <p:cNvSpPr>
            <a:spLocks noGrp="1"/>
          </p:cNvSpPr>
          <p:nvPr>
            <p:ph type="sldNum" sz="quarter" idx="11"/>
          </p:nvPr>
        </p:nvSpPr>
        <p:spPr>
          <a:xfrm>
            <a:off x="0" y="6553200"/>
            <a:ext cx="435698" cy="304799"/>
          </a:xfrm>
        </p:spPr>
        <p:txBody>
          <a:bodyPr/>
          <a:lstStyle>
            <a:lvl1pPr>
              <a:defRPr sz="1200"/>
            </a:lvl1pPr>
          </a:lstStyle>
          <a:p>
            <a:pPr>
              <a:defRPr/>
            </a:pPr>
            <a:fld id="{215F2CEC-58A8-492B-AD0D-C2BF1A7F0D89}" type="slidenum">
              <a:rPr lang="en-US" smtClean="0">
                <a:solidFill>
                  <a:srgbClr val="000000"/>
                </a:solidFill>
              </a:rPr>
              <a:pPr>
                <a:defRPr/>
              </a:pPr>
              <a:t>‹#›</a:t>
            </a:fld>
            <a:endParaRPr lang="en-US" dirty="0">
              <a:solidFill>
                <a:srgbClr val="000000"/>
              </a:solidFill>
            </a:endParaRPr>
          </a:p>
        </p:txBody>
      </p:sp>
      <p:sp>
        <p:nvSpPr>
          <p:cNvPr id="5" name="Content Placeholder 2"/>
          <p:cNvSpPr>
            <a:spLocks noGrp="1"/>
          </p:cNvSpPr>
          <p:nvPr>
            <p:ph idx="12"/>
          </p:nvPr>
        </p:nvSpPr>
        <p:spPr>
          <a:xfrm>
            <a:off x="689113" y="1309964"/>
            <a:ext cx="8229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09394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41532605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28754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15370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64759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874680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4371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FF1B5896-5F07-4682-969B-9D2567B6A916}" type="slidenum">
              <a:rPr lang="en-US"/>
              <a:pPr>
                <a:defRPr/>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838493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163059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697882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625291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81366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29335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C71C0864-5C2B-4E29-93FE-3C08CA0620F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762319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63100" cy="563562"/>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4" name="Slide Number Placeholder 3"/>
          <p:cNvSpPr>
            <a:spLocks noGrp="1"/>
          </p:cNvSpPr>
          <p:nvPr>
            <p:ph type="sldNum" sz="quarter" idx="11"/>
          </p:nvPr>
        </p:nvSpPr>
        <p:spPr>
          <a:xfrm>
            <a:off x="0" y="6553200"/>
            <a:ext cx="435698" cy="304799"/>
          </a:xfrm>
        </p:spPr>
        <p:txBody>
          <a:bodyPr/>
          <a:lstStyle>
            <a:lvl1pPr>
              <a:defRPr sz="1200"/>
            </a:lvl1pPr>
          </a:lstStyle>
          <a:p>
            <a:pPr>
              <a:defRPr/>
            </a:pPr>
            <a:fld id="{215F2CEC-58A8-492B-AD0D-C2BF1A7F0D89}" type="slidenum">
              <a:rPr lang="en-US" smtClean="0">
                <a:solidFill>
                  <a:srgbClr val="000000"/>
                </a:solidFill>
              </a:rPr>
              <a:pPr>
                <a:defRPr/>
              </a:pPr>
              <a:t>‹#›</a:t>
            </a:fld>
            <a:endParaRPr lang="en-US" dirty="0">
              <a:solidFill>
                <a:srgbClr val="000000"/>
              </a:solidFill>
            </a:endParaRPr>
          </a:p>
        </p:txBody>
      </p:sp>
      <p:sp>
        <p:nvSpPr>
          <p:cNvPr id="5" name="Content Placeholder 2"/>
          <p:cNvSpPr>
            <a:spLocks noGrp="1"/>
          </p:cNvSpPr>
          <p:nvPr>
            <p:ph idx="12"/>
          </p:nvPr>
        </p:nvSpPr>
        <p:spPr>
          <a:xfrm>
            <a:off x="689113" y="1309964"/>
            <a:ext cx="8229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17863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CGI_Federal_cmyk_50_legacy"/>
          <p:cNvPicPr>
            <a:picLocks noChangeAspect="1" noChangeArrowheads="1"/>
          </p:cNvPicPr>
          <p:nvPr/>
        </p:nvPicPr>
        <p:blipFill>
          <a:blip r:embed="rId2" cstate="print"/>
          <a:srcRect/>
          <a:stretch>
            <a:fillRect/>
          </a:stretch>
        </p:blipFill>
        <p:spPr bwMode="auto">
          <a:xfrm>
            <a:off x="7743825" y="5838825"/>
            <a:ext cx="1109663" cy="766763"/>
          </a:xfrm>
          <a:prstGeom prst="rect">
            <a:avLst/>
          </a:prstGeom>
          <a:noFill/>
          <a:ln w="9525">
            <a:noFill/>
            <a:miter lim="800000"/>
            <a:headEnd/>
            <a:tailEnd/>
          </a:ln>
        </p:spPr>
      </p:pic>
      <p:pic>
        <p:nvPicPr>
          <p:cNvPr id="5" name="Picture 9" descr="titleboth2"/>
          <p:cNvPicPr>
            <a:picLocks noChangeAspect="1" noChangeArrowheads="1"/>
          </p:cNvPicPr>
          <p:nvPr/>
        </p:nvPicPr>
        <p:blipFill>
          <a:blip r:embed="rId3" cstate="print"/>
          <a:srcRect r="77934" b="-23"/>
          <a:stretch>
            <a:fillRect/>
          </a:stretch>
        </p:blipFill>
        <p:spPr bwMode="auto">
          <a:xfrm>
            <a:off x="0" y="-1588"/>
            <a:ext cx="2017713" cy="6859588"/>
          </a:xfrm>
          <a:prstGeom prst="rect">
            <a:avLst/>
          </a:prstGeom>
          <a:noFill/>
          <a:ln w="9525">
            <a:noFill/>
            <a:miter lim="800000"/>
            <a:headEnd/>
            <a:tailEnd/>
          </a:ln>
        </p:spPr>
      </p:pic>
      <p:pic>
        <p:nvPicPr>
          <p:cNvPr id="6" name="Picture 10" descr="gsa2"/>
          <p:cNvPicPr>
            <a:picLocks noChangeAspect="1" noChangeArrowheads="1"/>
          </p:cNvPicPr>
          <p:nvPr userDrawn="1"/>
        </p:nvPicPr>
        <p:blipFill>
          <a:blip r:embed="rId4" cstate="print"/>
          <a:srcRect/>
          <a:stretch>
            <a:fillRect/>
          </a:stretch>
        </p:blipFill>
        <p:spPr bwMode="auto">
          <a:xfrm>
            <a:off x="6032500" y="3178175"/>
            <a:ext cx="3111500" cy="2046288"/>
          </a:xfrm>
          <a:prstGeom prst="rect">
            <a:avLst/>
          </a:prstGeom>
          <a:noFill/>
          <a:ln w="9525">
            <a:noFill/>
            <a:miter lim="800000"/>
            <a:headEnd/>
            <a:tailEnd/>
          </a:ln>
        </p:spPr>
      </p:pic>
      <p:pic>
        <p:nvPicPr>
          <p:cNvPr id="7" name="Picture 9" descr="titleboth2"/>
          <p:cNvPicPr>
            <a:picLocks noChangeAspect="1" noChangeArrowheads="1"/>
          </p:cNvPicPr>
          <p:nvPr/>
        </p:nvPicPr>
        <p:blipFill>
          <a:blip r:embed="rId3" cstate="print"/>
          <a:srcRect l="21790" t="75464" b="23796"/>
          <a:stretch>
            <a:fillRect/>
          </a:stretch>
        </p:blipFill>
        <p:spPr bwMode="auto">
          <a:xfrm>
            <a:off x="1992313" y="5173663"/>
            <a:ext cx="7151687" cy="50800"/>
          </a:xfrm>
          <a:prstGeom prst="rect">
            <a:avLst/>
          </a:prstGeom>
          <a:noFill/>
          <a:ln w="9525">
            <a:noFill/>
            <a:miter lim="800000"/>
            <a:headEnd/>
            <a:tailEnd/>
          </a:ln>
        </p:spPr>
      </p:pic>
      <p:pic>
        <p:nvPicPr>
          <p:cNvPr id="8" name="Picture 11" descr="GSA-Rt-Top"/>
          <p:cNvPicPr>
            <a:picLocks noChangeAspect="1" noChangeArrowheads="1"/>
          </p:cNvPicPr>
          <p:nvPr userDrawn="1"/>
        </p:nvPicPr>
        <p:blipFill>
          <a:blip r:embed="rId5" cstate="print"/>
          <a:srcRect/>
          <a:stretch>
            <a:fillRect/>
          </a:stretch>
        </p:blipFill>
        <p:spPr bwMode="auto">
          <a:xfrm>
            <a:off x="2001838" y="3236913"/>
            <a:ext cx="4040187" cy="1939925"/>
          </a:xfrm>
          <a:prstGeom prst="rect">
            <a:avLst/>
          </a:prstGeom>
          <a:noFill/>
          <a:ln w="9525">
            <a:noFill/>
            <a:miter lim="800000"/>
            <a:headEnd/>
            <a:tailEnd/>
          </a:ln>
        </p:spPr>
      </p:pic>
      <p:pic>
        <p:nvPicPr>
          <p:cNvPr id="9" name="Picture 5" descr="titleboth2"/>
          <p:cNvPicPr>
            <a:picLocks noChangeAspect="1" noChangeArrowheads="1"/>
          </p:cNvPicPr>
          <p:nvPr/>
        </p:nvPicPr>
        <p:blipFill>
          <a:blip r:embed="rId3" cstate="print"/>
          <a:srcRect l="21893" t="46342" b="52986"/>
          <a:stretch>
            <a:fillRect/>
          </a:stretch>
        </p:blipFill>
        <p:spPr bwMode="auto">
          <a:xfrm>
            <a:off x="2001838" y="3176588"/>
            <a:ext cx="7142162" cy="46037"/>
          </a:xfrm>
          <a:prstGeom prst="rect">
            <a:avLst/>
          </a:prstGeom>
          <a:noFill/>
          <a:ln w="9525">
            <a:noFill/>
            <a:miter lim="800000"/>
            <a:headEnd/>
            <a:tailEnd/>
          </a:ln>
        </p:spPr>
      </p:pic>
      <p:sp>
        <p:nvSpPr>
          <p:cNvPr id="1759238" name="Rectangle 6"/>
          <p:cNvSpPr>
            <a:spLocks noGrp="1" noChangeArrowheads="1"/>
          </p:cNvSpPr>
          <p:nvPr>
            <p:ph type="ctrTitle"/>
          </p:nvPr>
        </p:nvSpPr>
        <p:spPr>
          <a:xfrm>
            <a:off x="2133600" y="1600200"/>
            <a:ext cx="7015163" cy="1295400"/>
          </a:xfrm>
        </p:spPr>
        <p:txBody>
          <a:bodyPr anchor="ctr"/>
          <a:lstStyle>
            <a:lvl1pPr>
              <a:defRPr sz="3200">
                <a:solidFill>
                  <a:schemeClr val="tx1"/>
                </a:solidFill>
              </a:defRPr>
            </a:lvl1pPr>
          </a:lstStyle>
          <a:p>
            <a:r>
              <a:rPr lang="en-US" dirty="0"/>
              <a:t>Click to edit Master title style</a:t>
            </a:r>
          </a:p>
        </p:txBody>
      </p:sp>
      <p:sp>
        <p:nvSpPr>
          <p:cNvPr id="1759240" name="Rectangle 8"/>
          <p:cNvSpPr>
            <a:spLocks noGrp="1" noChangeArrowheads="1"/>
          </p:cNvSpPr>
          <p:nvPr>
            <p:ph type="subTitle" sz="quarter" idx="1"/>
          </p:nvPr>
        </p:nvSpPr>
        <p:spPr>
          <a:xfrm>
            <a:off x="2159000" y="2819400"/>
            <a:ext cx="6934200" cy="838200"/>
          </a:xfrm>
        </p:spPr>
        <p:txBody>
          <a:bodyPr/>
          <a:lstStyle>
            <a:lvl1pPr marL="0" indent="0">
              <a:buFont typeface="Wingdings" pitchFamily="2" charset="2"/>
              <a:buNone/>
              <a:defRPr sz="2000"/>
            </a:lvl1pPr>
          </a:lstStyle>
          <a:p>
            <a:r>
              <a:rPr lang="en-US" dirty="0"/>
              <a:t>Click to edit Master subtitle style</a:t>
            </a:r>
          </a:p>
        </p:txBody>
      </p:sp>
      <p:sp>
        <p:nvSpPr>
          <p:cNvPr id="10" name="Rectangle 7"/>
          <p:cNvSpPr>
            <a:spLocks noGrp="1" noChangeArrowheads="1"/>
          </p:cNvSpPr>
          <p:nvPr>
            <p:ph type="ftr" sz="quarter" idx="10"/>
          </p:nvPr>
        </p:nvSpPr>
        <p:spPr>
          <a:xfrm>
            <a:off x="2133600" y="6553200"/>
            <a:ext cx="4343400" cy="304800"/>
          </a:xfrm>
        </p:spPr>
        <p:txBody>
          <a:bodyPr anchor="b"/>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Tree>
    <p:extLst>
      <p:ext uri="{BB962C8B-B14F-4D97-AF65-F5344CB8AC3E}">
        <p14:creationId xmlns:p14="http://schemas.microsoft.com/office/powerpoint/2010/main" val="28046452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35625" y="6245225"/>
            <a:ext cx="476662" cy="612775"/>
          </a:xfrm>
          <a:prstGeom prst="rect">
            <a:avLst/>
          </a:prstGeom>
          <a:ln/>
        </p:spPr>
        <p:txBody>
          <a:bodyPr/>
          <a:lstStyle>
            <a:lvl1pPr>
              <a:defRPr sz="1200" baseline="0"/>
            </a:lvl1pPr>
          </a:lstStyle>
          <a:p>
            <a:pPr>
              <a:defRPr/>
            </a:pPr>
            <a:fld id="{5842F1FC-5FDD-41D6-BAD6-160FC7BE3BC4}"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5830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t>CGI Federal Proprietary and Confidential</a:t>
            </a:r>
          </a:p>
        </p:txBody>
      </p:sp>
      <p:sp>
        <p:nvSpPr>
          <p:cNvPr id="6" name="Rectangle 7"/>
          <p:cNvSpPr>
            <a:spLocks noGrp="1" noChangeArrowheads="1"/>
          </p:cNvSpPr>
          <p:nvPr>
            <p:ph type="sldNum" sz="quarter" idx="11"/>
          </p:nvPr>
        </p:nvSpPr>
        <p:spPr>
          <a:ln/>
        </p:spPr>
        <p:txBody>
          <a:bodyPr/>
          <a:lstStyle>
            <a:lvl1pPr>
              <a:defRPr/>
            </a:lvl1pPr>
          </a:lstStyle>
          <a:p>
            <a:pPr>
              <a:defRPr/>
            </a:pPr>
            <a:fld id="{D9DB9AB1-BB0F-4801-8D57-4B5681603103}" type="slidenum">
              <a:rPr lang="en-US"/>
              <a:pPr>
                <a:defRPr/>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8798C2ED-AA07-4058-BBDF-FB9FB80EDA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866675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2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3788" y="16081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3E5D11D-F30E-4D6C-9ED3-4F605B6B5CD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71050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8" name="Slide Number Placeholder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DFFA044-161F-46A2-A65C-BA71278747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78893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D17E1186-95CB-46FC-87EF-595DEC20F49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34061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3"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B5A6ADC-87BD-44D6-9BA3-215D72FCD8F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12350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B11F12E5-3B70-46EA-A0C0-F5853DEF8AB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797729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6"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69265B10-3F9B-4FE3-ABC6-17CFD406C9B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531208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45B65D36-6165-4068-92E9-BD19480A2A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55252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1488" y="331788"/>
            <a:ext cx="2120900" cy="5802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331788"/>
            <a:ext cx="6213475" cy="5802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5"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306C5100-54E2-44EC-AEFA-7E13923C9E6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01321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4" name="Rectangle 7"/>
          <p:cNvSpPr>
            <a:spLocks noGrp="1" noChangeArrowheads="1"/>
          </p:cNvSpPr>
          <p:nvPr>
            <p:ph type="sldNum" sz="quarter" idx="11"/>
          </p:nvPr>
        </p:nvSpPr>
        <p:spPr>
          <a:xfrm>
            <a:off x="-25400" y="6245225"/>
            <a:ext cx="381000" cy="476250"/>
          </a:xfrm>
          <a:prstGeom prst="rect">
            <a:avLst/>
          </a:prstGeom>
          <a:ln/>
        </p:spPr>
        <p:txBody>
          <a:bodyPr/>
          <a:lstStyle>
            <a:lvl1pPr>
              <a:defRPr/>
            </a:lvl1pPr>
          </a:lstStyle>
          <a:p>
            <a:pPr>
              <a:defRPr/>
            </a:pPr>
            <a:fld id="{A5A5B5D6-3505-4A24-8534-BFD44DAF62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4750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7.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8.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2.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image" Target="../media/image2.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1.jpe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png"/><Relationship Id="rId2" Type="http://schemas.openxmlformats.org/officeDocument/2006/relationships/slideLayout" Target="../slideLayouts/slideLayout61.xml"/><Relationship Id="rId16" Type="http://schemas.openxmlformats.org/officeDocument/2006/relationships/image" Target="../media/image1.jpe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6.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image" Target="../media/image2.png"/><Relationship Id="rId2" Type="http://schemas.openxmlformats.org/officeDocument/2006/relationships/slideLayout" Target="../slideLayouts/slideLayout75.xml"/><Relationship Id="rId16" Type="http://schemas.openxmlformats.org/officeDocument/2006/relationships/image" Target="../media/image1.jpe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7.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image" Target="../media/image2.png"/><Relationship Id="rId2" Type="http://schemas.openxmlformats.org/officeDocument/2006/relationships/slideLayout" Target="../slideLayouts/slideLayout89.xml"/><Relationship Id="rId16" Type="http://schemas.openxmlformats.org/officeDocument/2006/relationships/image" Target="../media/image1.jpe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theme" Target="../theme/theme8.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tentboth"/>
          <p:cNvPicPr>
            <a:picLocks noChangeAspect="1" noChangeArrowheads="1"/>
          </p:cNvPicPr>
          <p:nvPr/>
        </p:nvPicPr>
        <p:blipFill>
          <a:blip r:embed="rId13" cstate="print"/>
          <a:srcRect b="84305"/>
          <a:stretch>
            <a:fillRect/>
          </a:stretch>
        </p:blipFill>
        <p:spPr bwMode="auto">
          <a:xfrm>
            <a:off x="0" y="0"/>
            <a:ext cx="9144000" cy="1076325"/>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636588" y="1354138"/>
            <a:ext cx="8229600" cy="4691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4" descr="CGI_Federal_cmyk_50_legacy"/>
          <p:cNvPicPr>
            <a:picLocks noChangeAspect="1" noChangeArrowheads="1"/>
          </p:cNvPicPr>
          <p:nvPr/>
        </p:nvPicPr>
        <p:blipFill>
          <a:blip r:embed="rId14" cstate="print"/>
          <a:srcRect/>
          <a:stretch>
            <a:fillRect/>
          </a:stretch>
        </p:blipFill>
        <p:spPr bwMode="auto">
          <a:xfrm>
            <a:off x="7927975" y="6091238"/>
            <a:ext cx="890588" cy="615950"/>
          </a:xfrm>
          <a:prstGeom prst="rect">
            <a:avLst/>
          </a:prstGeom>
          <a:noFill/>
          <a:ln w="9525">
            <a:noFill/>
            <a:miter lim="800000"/>
            <a:headEnd/>
            <a:tailEnd/>
          </a:ln>
        </p:spPr>
      </p:pic>
      <p:pic>
        <p:nvPicPr>
          <p:cNvPr id="1029" name="Picture 5" descr="contentboth"/>
          <p:cNvPicPr>
            <a:picLocks noChangeAspect="1" noChangeArrowheads="1"/>
          </p:cNvPicPr>
          <p:nvPr/>
        </p:nvPicPr>
        <p:blipFill>
          <a:blip r:embed="rId13" cstate="print"/>
          <a:srcRect t="15555" r="95833"/>
          <a:stretch>
            <a:fillRect/>
          </a:stretch>
        </p:blipFill>
        <p:spPr bwMode="auto">
          <a:xfrm>
            <a:off x="0" y="1066800"/>
            <a:ext cx="381000" cy="5791200"/>
          </a:xfrm>
          <a:prstGeom prst="rect">
            <a:avLst/>
          </a:prstGeom>
          <a:noFill/>
          <a:ln w="9525">
            <a:noFill/>
            <a:miter lim="800000"/>
            <a:headEnd/>
            <a:tailEnd/>
          </a:ln>
        </p:spPr>
      </p:pic>
      <p:sp>
        <p:nvSpPr>
          <p:cNvPr id="2112518"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t>CGI Federal Proprietary and Confidential</a:t>
            </a:r>
          </a:p>
        </p:txBody>
      </p:sp>
      <p:sp>
        <p:nvSpPr>
          <p:cNvPr id="2112519" name="Rectangle 7"/>
          <p:cNvSpPr>
            <a:spLocks noGrp="1" noChangeArrowheads="1"/>
          </p:cNvSpPr>
          <p:nvPr>
            <p:ph type="sldNum" sz="quarter" idx="4"/>
          </p:nvPr>
        </p:nvSpPr>
        <p:spPr bwMode="auto">
          <a:xfrm>
            <a:off x="-120650" y="6245225"/>
            <a:ext cx="57785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100"/>
            </a:lvl1pPr>
          </a:lstStyle>
          <a:p>
            <a:pPr>
              <a:defRPr/>
            </a:pPr>
            <a:fld id="{9B15B2D0-AFCD-4FD6-8CB8-14D6143E13B1}" type="slidenum">
              <a:rPr lang="en-US"/>
              <a:pPr>
                <a:defRPr/>
              </a:pPr>
              <a:t>‹#›</a:t>
            </a:fld>
            <a:endParaRPr lang="en-US" dirty="0"/>
          </a:p>
        </p:txBody>
      </p:sp>
      <p:sp>
        <p:nvSpPr>
          <p:cNvPr id="1032" name="Rectangle 8"/>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4108"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Lst>
  <p:timing>
    <p:tnLst>
      <p:par>
        <p:cTn id="1" dur="indefinite" restart="never" nodeType="tmRoot"/>
      </p:par>
    </p:tnLst>
  </p:timing>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titleboth2"/>
          <p:cNvPicPr>
            <a:picLocks noChangeAspect="1" noChangeArrowheads="1"/>
          </p:cNvPicPr>
          <p:nvPr/>
        </p:nvPicPr>
        <p:blipFill>
          <a:blip r:embed="rId13" cstate="print"/>
          <a:srcRect r="77934" b="-23"/>
          <a:stretch>
            <a:fillRect/>
          </a:stretch>
        </p:blipFill>
        <p:spPr bwMode="auto">
          <a:xfrm>
            <a:off x="0" y="-1588"/>
            <a:ext cx="2017713" cy="6859588"/>
          </a:xfrm>
          <a:prstGeom prst="rect">
            <a:avLst/>
          </a:prstGeom>
          <a:noFill/>
          <a:ln w="9525">
            <a:noFill/>
            <a:miter lim="800000"/>
            <a:headEnd/>
            <a:tailEnd/>
          </a:ln>
        </p:spPr>
      </p:pic>
      <p:sp>
        <p:nvSpPr>
          <p:cNvPr id="1934339" name="Rectangle 3"/>
          <p:cNvSpPr>
            <a:spLocks noChangeArrowheads="1"/>
          </p:cNvSpPr>
          <p:nvPr/>
        </p:nvSpPr>
        <p:spPr bwMode="auto">
          <a:xfrm>
            <a:off x="0" y="3208338"/>
            <a:ext cx="9144000" cy="1987550"/>
          </a:xfrm>
          <a:prstGeom prst="rect">
            <a:avLst/>
          </a:prstGeom>
          <a:solidFill>
            <a:srgbClr val="BE1A25"/>
          </a:solidFill>
          <a:ln w="3175" algn="ctr">
            <a:noFill/>
            <a:miter lim="800000"/>
            <a:headEnd/>
            <a:tailEnd/>
          </a:ln>
          <a:effectLst/>
        </p:spPr>
        <p:txBody>
          <a:bodyPr wrap="none" lIns="0" tIns="0" rIns="0" bIns="0" anchor="ctr"/>
          <a:lstStyle/>
          <a:p>
            <a:pPr>
              <a:defRPr/>
            </a:pPr>
            <a:endParaRPr lang="en-US" dirty="0"/>
          </a:p>
        </p:txBody>
      </p:sp>
      <p:pic>
        <p:nvPicPr>
          <p:cNvPr id="2052" name="Picture 4" descr="CGI_Federal_cmyk_50_legacy"/>
          <p:cNvPicPr>
            <a:picLocks noChangeAspect="1" noChangeArrowheads="1"/>
          </p:cNvPicPr>
          <p:nvPr/>
        </p:nvPicPr>
        <p:blipFill>
          <a:blip r:embed="rId14" cstate="print"/>
          <a:srcRect/>
          <a:stretch>
            <a:fillRect/>
          </a:stretch>
        </p:blipFill>
        <p:spPr bwMode="auto">
          <a:xfrm>
            <a:off x="7927975" y="6091238"/>
            <a:ext cx="890588" cy="615950"/>
          </a:xfrm>
          <a:prstGeom prst="rect">
            <a:avLst/>
          </a:prstGeom>
          <a:noFill/>
          <a:ln w="9525">
            <a:noFill/>
            <a:miter lim="800000"/>
            <a:headEnd/>
            <a:tailEnd/>
          </a:ln>
        </p:spPr>
      </p:pic>
      <p:sp>
        <p:nvSpPr>
          <p:cNvPr id="1934341" name="Rectangle 5"/>
          <p:cNvSpPr>
            <a:spLocks noChangeArrowheads="1"/>
          </p:cNvSpPr>
          <p:nvPr/>
        </p:nvSpPr>
        <p:spPr bwMode="auto">
          <a:xfrm>
            <a:off x="0" y="5046663"/>
            <a:ext cx="5341938" cy="246062"/>
          </a:xfrm>
          <a:prstGeom prst="rect">
            <a:avLst/>
          </a:prstGeom>
          <a:solidFill>
            <a:srgbClr val="B9B9B9"/>
          </a:solidFill>
          <a:ln w="3175" algn="ctr">
            <a:noFill/>
            <a:miter lim="800000"/>
            <a:headEnd/>
            <a:tailEnd/>
          </a:ln>
          <a:effectLst/>
        </p:spPr>
        <p:txBody>
          <a:bodyPr wrap="none" lIns="0" tIns="0" rIns="0" bIns="0" anchor="ctr"/>
          <a:lstStyle/>
          <a:p>
            <a:pPr>
              <a:defRPr/>
            </a:pPr>
            <a:endParaRPr lang="en-US" dirty="0"/>
          </a:p>
        </p:txBody>
      </p:sp>
      <p:pic>
        <p:nvPicPr>
          <p:cNvPr id="2054" name="Picture 6" descr="titleboth2"/>
          <p:cNvPicPr>
            <a:picLocks noChangeAspect="1" noChangeArrowheads="1"/>
          </p:cNvPicPr>
          <p:nvPr/>
        </p:nvPicPr>
        <p:blipFill>
          <a:blip r:embed="rId15" cstate="print"/>
          <a:srcRect t="99532" r="53635"/>
          <a:stretch>
            <a:fillRect/>
          </a:stretch>
        </p:blipFill>
        <p:spPr bwMode="auto">
          <a:xfrm>
            <a:off x="3473450" y="5249863"/>
            <a:ext cx="5670550" cy="76200"/>
          </a:xfrm>
          <a:prstGeom prst="rect">
            <a:avLst/>
          </a:prstGeom>
          <a:noFill/>
          <a:ln w="9525">
            <a:noFill/>
            <a:miter lim="800000"/>
            <a:headEnd/>
            <a:tailEnd/>
          </a:ln>
        </p:spPr>
      </p:pic>
      <p:sp>
        <p:nvSpPr>
          <p:cNvPr id="1934343" name="AutoShape 7"/>
          <p:cNvSpPr>
            <a:spLocks noChangeArrowheads="1"/>
          </p:cNvSpPr>
          <p:nvPr/>
        </p:nvSpPr>
        <p:spPr bwMode="auto">
          <a:xfrm>
            <a:off x="1930400" y="3203575"/>
            <a:ext cx="7213600" cy="771525"/>
          </a:xfrm>
          <a:prstGeom prst="roundRect">
            <a:avLst>
              <a:gd name="adj" fmla="val 0"/>
            </a:avLst>
          </a:prstGeom>
          <a:solidFill>
            <a:srgbClr val="2260AA"/>
          </a:solidFill>
          <a:ln w="9525" algn="ctr">
            <a:noFill/>
            <a:round/>
            <a:headEnd/>
            <a:tailEnd/>
          </a:ln>
          <a:effectLst/>
        </p:spPr>
        <p:txBody>
          <a:bodyPr wrap="none" tIns="0" rIns="0" bIns="0" anchor="ctr"/>
          <a:lstStyle/>
          <a:p>
            <a:pPr>
              <a:defRPr/>
            </a:pPr>
            <a:endParaRPr lang="en-US" sz="2000" dirty="0">
              <a:solidFill>
                <a:schemeClr val="bg1"/>
              </a:solidFill>
            </a:endParaRPr>
          </a:p>
        </p:txBody>
      </p:sp>
      <p:sp>
        <p:nvSpPr>
          <p:cNvPr id="1934344" name="Rectangle 8"/>
          <p:cNvSpPr>
            <a:spLocks noChangeArrowheads="1"/>
          </p:cNvSpPr>
          <p:nvPr/>
        </p:nvSpPr>
        <p:spPr bwMode="auto">
          <a:xfrm>
            <a:off x="0" y="3171825"/>
            <a:ext cx="8012113" cy="65088"/>
          </a:xfrm>
          <a:prstGeom prst="rect">
            <a:avLst/>
          </a:prstGeom>
          <a:solidFill>
            <a:srgbClr val="B9B9B9"/>
          </a:solidFill>
          <a:ln w="3175" algn="ctr">
            <a:noFill/>
            <a:miter lim="800000"/>
            <a:headEnd/>
            <a:tailEnd/>
          </a:ln>
          <a:effectLst/>
        </p:spPr>
        <p:txBody>
          <a:bodyPr wrap="none" lIns="0" tIns="0" rIns="0" bIns="0" anchor="ctr"/>
          <a:lstStyle/>
          <a:p>
            <a:pPr>
              <a:defRPr/>
            </a:pPr>
            <a:endParaRPr lang="en-US" dirty="0"/>
          </a:p>
        </p:txBody>
      </p:sp>
      <p:sp>
        <p:nvSpPr>
          <p:cNvPr id="2057" name="Rectangle 9"/>
          <p:cNvSpPr>
            <a:spLocks noGrp="1" noChangeArrowheads="1"/>
          </p:cNvSpPr>
          <p:nvPr>
            <p:ph type="title"/>
          </p:nvPr>
        </p:nvSpPr>
        <p:spPr bwMode="auto">
          <a:xfrm>
            <a:off x="2024063" y="3946525"/>
            <a:ext cx="68214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2058" name="Picture 10" descr="gsa2"/>
          <p:cNvPicPr>
            <a:picLocks noChangeAspect="1" noChangeArrowheads="1"/>
          </p:cNvPicPr>
          <p:nvPr/>
        </p:nvPicPr>
        <p:blipFill>
          <a:blip r:embed="rId16" cstate="print"/>
          <a:srcRect/>
          <a:stretch>
            <a:fillRect/>
          </a:stretch>
        </p:blipFill>
        <p:spPr bwMode="auto">
          <a:xfrm>
            <a:off x="7353300" y="3989388"/>
            <a:ext cx="1790700" cy="11779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fontAlgn="base">
        <a:spcBef>
          <a:spcPct val="0"/>
        </a:spcBef>
        <a:spcAft>
          <a:spcPct val="0"/>
        </a:spcAft>
        <a:defRPr sz="2800" b="1">
          <a:solidFill>
            <a:schemeClr val="bg1"/>
          </a:solidFill>
          <a:latin typeface="Arial" charset="0"/>
        </a:defRPr>
      </a:lvl6pPr>
      <a:lvl7pPr marL="914400" algn="l" rtl="0" fontAlgn="base">
        <a:spcBef>
          <a:spcPct val="0"/>
        </a:spcBef>
        <a:spcAft>
          <a:spcPct val="0"/>
        </a:spcAft>
        <a:defRPr sz="2800" b="1">
          <a:solidFill>
            <a:schemeClr val="bg1"/>
          </a:solidFill>
          <a:latin typeface="Arial" charset="0"/>
        </a:defRPr>
      </a:lvl7pPr>
      <a:lvl8pPr marL="1371600" algn="l" rtl="0" fontAlgn="base">
        <a:spcBef>
          <a:spcPct val="0"/>
        </a:spcBef>
        <a:spcAft>
          <a:spcPct val="0"/>
        </a:spcAft>
        <a:defRPr sz="2800" b="1">
          <a:solidFill>
            <a:schemeClr val="bg1"/>
          </a:solidFill>
          <a:latin typeface="Arial" charset="0"/>
        </a:defRPr>
      </a:lvl8pPr>
      <a:lvl9pPr marL="1828800" algn="l" rtl="0" fontAlgn="base">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74" name="Group 2"/>
          <p:cNvGrpSpPr>
            <a:grpSpLocks/>
          </p:cNvGrpSpPr>
          <p:nvPr/>
        </p:nvGrpSpPr>
        <p:grpSpPr bwMode="auto">
          <a:xfrm>
            <a:off x="228600" y="228600"/>
            <a:ext cx="8686800" cy="6405563"/>
            <a:chOff x="144" y="144"/>
            <a:chExt cx="5472" cy="4035"/>
          </a:xfrm>
        </p:grpSpPr>
        <p:pic>
          <p:nvPicPr>
            <p:cNvPr id="3079" name="Picture 3"/>
            <p:cNvPicPr>
              <a:picLocks noChangeAspect="1" noChangeArrowheads="1"/>
            </p:cNvPicPr>
            <p:nvPr userDrawn="1"/>
          </p:nvPicPr>
          <p:blipFill>
            <a:blip r:embed="rId13" cstate="print"/>
            <a:srcRect/>
            <a:stretch>
              <a:fillRect/>
            </a:stretch>
          </p:blipFill>
          <p:spPr bwMode="auto">
            <a:xfrm>
              <a:off x="216" y="3960"/>
              <a:ext cx="443" cy="219"/>
            </a:xfrm>
            <a:prstGeom prst="rect">
              <a:avLst/>
            </a:prstGeom>
            <a:noFill/>
            <a:ln w="9525" algn="ctr">
              <a:noFill/>
              <a:miter lim="800000"/>
              <a:headEnd/>
              <a:tailEnd/>
            </a:ln>
          </p:spPr>
        </p:pic>
        <p:sp>
          <p:nvSpPr>
            <p:cNvPr id="2251780" name="Rectangle 4"/>
            <p:cNvSpPr>
              <a:spLocks noChangeArrowheads="1"/>
            </p:cNvSpPr>
            <p:nvPr userDrawn="1"/>
          </p:nvSpPr>
          <p:spPr bwMode="auto">
            <a:xfrm>
              <a:off x="144" y="144"/>
              <a:ext cx="5472" cy="576"/>
            </a:xfrm>
            <a:prstGeom prst="rect">
              <a:avLst/>
            </a:prstGeom>
            <a:solidFill>
              <a:schemeClr val="accent1"/>
            </a:solidFill>
            <a:ln w="9525" algn="ctr">
              <a:noFill/>
              <a:miter lim="800000"/>
              <a:headEnd/>
              <a:tailEnd/>
            </a:ln>
            <a:effectLst/>
          </p:spPr>
          <p:txBody>
            <a:bodyPr wrap="none" lIns="0" tIns="0" rIns="0" bIns="0" anchor="ctr"/>
            <a:lstStyle/>
            <a:p>
              <a:pPr>
                <a:defRPr/>
              </a:pPr>
              <a:endParaRPr lang="en-US" dirty="0"/>
            </a:p>
          </p:txBody>
        </p:sp>
      </p:grpSp>
      <p:sp>
        <p:nvSpPr>
          <p:cNvPr id="3075" name="Rectangle 5"/>
          <p:cNvSpPr>
            <a:spLocks noGrp="1" noChangeArrowheads="1"/>
          </p:cNvSpPr>
          <p:nvPr>
            <p:ph type="body" idx="1"/>
          </p:nvPr>
        </p:nvSpPr>
        <p:spPr bwMode="auto">
          <a:xfrm>
            <a:off x="328613" y="1371600"/>
            <a:ext cx="8472487" cy="47863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6" name="Rectangle 6"/>
          <p:cNvSpPr>
            <a:spLocks noGrp="1" noChangeArrowheads="1"/>
          </p:cNvSpPr>
          <p:nvPr>
            <p:ph type="title"/>
          </p:nvPr>
        </p:nvSpPr>
        <p:spPr bwMode="auto">
          <a:xfrm>
            <a:off x="342900" y="228600"/>
            <a:ext cx="8458200" cy="914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2251783" name="Rectangle 7"/>
          <p:cNvSpPr>
            <a:spLocks noGrp="1" noChangeArrowheads="1"/>
          </p:cNvSpPr>
          <p:nvPr>
            <p:ph type="sldNum" sz="quarter" idx="4"/>
          </p:nvPr>
        </p:nvSpPr>
        <p:spPr bwMode="auto">
          <a:xfrm>
            <a:off x="6667500" y="6286500"/>
            <a:ext cx="2133600" cy="227013"/>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defRPr sz="1000"/>
            </a:lvl1pPr>
          </a:lstStyle>
          <a:p>
            <a:pPr>
              <a:defRPr/>
            </a:pPr>
            <a:fld id="{5F761BEC-7D7C-4CB2-BCDC-B7DBDABA190A}" type="slidenum">
              <a:rPr lang="en-US"/>
              <a:pPr>
                <a:defRPr/>
              </a:pPr>
              <a:t>‹#›</a:t>
            </a:fld>
            <a:endParaRPr lang="en-US" dirty="0"/>
          </a:p>
        </p:txBody>
      </p:sp>
      <p:sp>
        <p:nvSpPr>
          <p:cNvPr id="2251784" name="Rectangle 8"/>
          <p:cNvSpPr>
            <a:spLocks noGrp="1" noChangeArrowheads="1"/>
          </p:cNvSpPr>
          <p:nvPr>
            <p:ph type="ftr" sz="quarter" idx="3"/>
          </p:nvPr>
        </p:nvSpPr>
        <p:spPr bwMode="auto">
          <a:xfrm>
            <a:off x="5749925" y="6629400"/>
            <a:ext cx="3051175" cy="1143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800"/>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4109"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Lst>
  <p:hf hdr="0" ftr="0" dt="0"/>
  <p:txStyles>
    <p:titleStyle>
      <a:lvl1pPr algn="l" rtl="0" eaLnBrk="0" fontAlgn="base" hangingPunct="0">
        <a:lnSpc>
          <a:spcPct val="90000"/>
        </a:lnSpc>
        <a:spcBef>
          <a:spcPct val="0"/>
        </a:spcBef>
        <a:spcAft>
          <a:spcPct val="0"/>
        </a:spcAft>
        <a:defRPr sz="3000" b="1">
          <a:solidFill>
            <a:schemeClr val="tx2"/>
          </a:solidFill>
          <a:latin typeface="+mj-lt"/>
          <a:ea typeface="+mj-ea"/>
          <a:cs typeface="+mj-cs"/>
        </a:defRPr>
      </a:lvl1pPr>
      <a:lvl2pPr algn="l" rtl="0" eaLnBrk="0" fontAlgn="base" hangingPunct="0">
        <a:lnSpc>
          <a:spcPct val="90000"/>
        </a:lnSpc>
        <a:spcBef>
          <a:spcPct val="0"/>
        </a:spcBef>
        <a:spcAft>
          <a:spcPct val="0"/>
        </a:spcAft>
        <a:defRPr sz="3000" b="1">
          <a:solidFill>
            <a:schemeClr val="tx2"/>
          </a:solidFill>
          <a:latin typeface="Arial" charset="0"/>
        </a:defRPr>
      </a:lvl2pPr>
      <a:lvl3pPr algn="l" rtl="0" eaLnBrk="0" fontAlgn="base" hangingPunct="0">
        <a:lnSpc>
          <a:spcPct val="90000"/>
        </a:lnSpc>
        <a:spcBef>
          <a:spcPct val="0"/>
        </a:spcBef>
        <a:spcAft>
          <a:spcPct val="0"/>
        </a:spcAft>
        <a:defRPr sz="3000" b="1">
          <a:solidFill>
            <a:schemeClr val="tx2"/>
          </a:solidFill>
          <a:latin typeface="Arial" charset="0"/>
        </a:defRPr>
      </a:lvl3pPr>
      <a:lvl4pPr algn="l" rtl="0" eaLnBrk="0" fontAlgn="base" hangingPunct="0">
        <a:lnSpc>
          <a:spcPct val="90000"/>
        </a:lnSpc>
        <a:spcBef>
          <a:spcPct val="0"/>
        </a:spcBef>
        <a:spcAft>
          <a:spcPct val="0"/>
        </a:spcAft>
        <a:defRPr sz="3000" b="1">
          <a:solidFill>
            <a:schemeClr val="tx2"/>
          </a:solidFill>
          <a:latin typeface="Arial" charset="0"/>
        </a:defRPr>
      </a:lvl4pPr>
      <a:lvl5pPr algn="l" rtl="0" eaLnBrk="0" fontAlgn="base" hangingPunct="0">
        <a:lnSpc>
          <a:spcPct val="90000"/>
        </a:lnSpc>
        <a:spcBef>
          <a:spcPct val="0"/>
        </a:spcBef>
        <a:spcAft>
          <a:spcPct val="0"/>
        </a:spcAft>
        <a:defRPr sz="3000" b="1">
          <a:solidFill>
            <a:schemeClr val="tx2"/>
          </a:solidFill>
          <a:latin typeface="Arial" charset="0"/>
        </a:defRPr>
      </a:lvl5pPr>
      <a:lvl6pPr marL="457200" algn="l" rtl="0" fontAlgn="base">
        <a:lnSpc>
          <a:spcPct val="90000"/>
        </a:lnSpc>
        <a:spcBef>
          <a:spcPct val="0"/>
        </a:spcBef>
        <a:spcAft>
          <a:spcPct val="0"/>
        </a:spcAft>
        <a:defRPr sz="3000" b="1">
          <a:solidFill>
            <a:schemeClr val="tx2"/>
          </a:solidFill>
          <a:latin typeface="Arial" charset="0"/>
        </a:defRPr>
      </a:lvl6pPr>
      <a:lvl7pPr marL="914400" algn="l" rtl="0" fontAlgn="base">
        <a:lnSpc>
          <a:spcPct val="90000"/>
        </a:lnSpc>
        <a:spcBef>
          <a:spcPct val="0"/>
        </a:spcBef>
        <a:spcAft>
          <a:spcPct val="0"/>
        </a:spcAft>
        <a:defRPr sz="3000" b="1">
          <a:solidFill>
            <a:schemeClr val="tx2"/>
          </a:solidFill>
          <a:latin typeface="Arial" charset="0"/>
        </a:defRPr>
      </a:lvl7pPr>
      <a:lvl8pPr marL="1371600" algn="l" rtl="0" fontAlgn="base">
        <a:lnSpc>
          <a:spcPct val="90000"/>
        </a:lnSpc>
        <a:spcBef>
          <a:spcPct val="0"/>
        </a:spcBef>
        <a:spcAft>
          <a:spcPct val="0"/>
        </a:spcAft>
        <a:defRPr sz="3000" b="1">
          <a:solidFill>
            <a:schemeClr val="tx2"/>
          </a:solidFill>
          <a:latin typeface="Arial" charset="0"/>
        </a:defRPr>
      </a:lvl8pPr>
      <a:lvl9pPr marL="1828800" algn="l" rtl="0" fontAlgn="base">
        <a:lnSpc>
          <a:spcPct val="90000"/>
        </a:lnSpc>
        <a:spcBef>
          <a:spcPct val="0"/>
        </a:spcBef>
        <a:spcAft>
          <a:spcPct val="0"/>
        </a:spcAft>
        <a:defRPr sz="3000" b="1">
          <a:solidFill>
            <a:schemeClr val="tx2"/>
          </a:solidFill>
          <a:latin typeface="Arial" charset="0"/>
        </a:defRPr>
      </a:lvl9pPr>
    </p:titleStyle>
    <p:bodyStyle>
      <a:lvl1pPr marL="174625" indent="-174625" algn="l" rtl="0" eaLnBrk="0" fontAlgn="base" hangingPunct="0">
        <a:lnSpc>
          <a:spcPct val="90000"/>
        </a:lnSpc>
        <a:spcBef>
          <a:spcPct val="30000"/>
        </a:spcBef>
        <a:spcAft>
          <a:spcPct val="0"/>
        </a:spcAft>
        <a:buClr>
          <a:srgbClr val="C60C30"/>
        </a:buClr>
        <a:buSzPct val="80000"/>
        <a:buChar char="•"/>
        <a:defRPr sz="2800">
          <a:solidFill>
            <a:schemeClr val="tx1"/>
          </a:solidFill>
          <a:latin typeface="+mn-lt"/>
          <a:ea typeface="+mn-ea"/>
          <a:cs typeface="+mn-cs"/>
        </a:defRPr>
      </a:lvl1pPr>
      <a:lvl2pPr marL="461963" indent="-173038" algn="l" rtl="0" eaLnBrk="0" fontAlgn="base" hangingPunct="0">
        <a:lnSpc>
          <a:spcPct val="90000"/>
        </a:lnSpc>
        <a:spcBef>
          <a:spcPct val="30000"/>
        </a:spcBef>
        <a:spcAft>
          <a:spcPct val="0"/>
        </a:spcAft>
        <a:buClr>
          <a:srgbClr val="C60C30"/>
        </a:buClr>
        <a:buSzPct val="80000"/>
        <a:buChar char="•"/>
        <a:defRPr sz="2400">
          <a:solidFill>
            <a:schemeClr val="tx1"/>
          </a:solidFill>
          <a:latin typeface="+mn-lt"/>
        </a:defRPr>
      </a:lvl2pPr>
      <a:lvl3pPr marL="739775" indent="-163513" algn="l" rtl="0" eaLnBrk="0" fontAlgn="base" hangingPunct="0">
        <a:lnSpc>
          <a:spcPct val="90000"/>
        </a:lnSpc>
        <a:spcBef>
          <a:spcPct val="30000"/>
        </a:spcBef>
        <a:spcAft>
          <a:spcPct val="0"/>
        </a:spcAft>
        <a:buClr>
          <a:srgbClr val="C60C30"/>
        </a:buClr>
        <a:buSzPct val="80000"/>
        <a:buChar char="•"/>
        <a:defRPr sz="2000">
          <a:solidFill>
            <a:schemeClr val="tx1"/>
          </a:solidFill>
          <a:latin typeface="+mn-lt"/>
        </a:defRPr>
      </a:lvl3pPr>
      <a:lvl4pPr marL="1027113" indent="-173038" algn="l" rtl="0" eaLnBrk="0" fontAlgn="base" hangingPunct="0">
        <a:lnSpc>
          <a:spcPct val="90000"/>
        </a:lnSpc>
        <a:spcBef>
          <a:spcPct val="30000"/>
        </a:spcBef>
        <a:spcAft>
          <a:spcPct val="0"/>
        </a:spcAft>
        <a:buClr>
          <a:srgbClr val="C60C30"/>
        </a:buClr>
        <a:buSzPct val="80000"/>
        <a:buChar char="•"/>
        <a:defRPr sz="2000">
          <a:solidFill>
            <a:schemeClr val="tx1"/>
          </a:solidFill>
          <a:latin typeface="+mn-lt"/>
        </a:defRPr>
      </a:lvl4pPr>
      <a:lvl5pPr marL="1314450" indent="-173038" algn="l" rtl="0" eaLnBrk="0" fontAlgn="base" hangingPunct="0">
        <a:lnSpc>
          <a:spcPct val="90000"/>
        </a:lnSpc>
        <a:spcBef>
          <a:spcPct val="30000"/>
        </a:spcBef>
        <a:spcAft>
          <a:spcPct val="0"/>
        </a:spcAft>
        <a:buClr>
          <a:srgbClr val="C60C30"/>
        </a:buClr>
        <a:buSzPct val="80000"/>
        <a:buChar char="•"/>
        <a:defRPr sz="2000">
          <a:solidFill>
            <a:schemeClr val="tx1"/>
          </a:solidFill>
          <a:latin typeface="+mn-lt"/>
        </a:defRPr>
      </a:lvl5pPr>
      <a:lvl6pPr marL="1771650" indent="-173038" algn="l" rtl="0" fontAlgn="base">
        <a:lnSpc>
          <a:spcPct val="90000"/>
        </a:lnSpc>
        <a:spcBef>
          <a:spcPct val="30000"/>
        </a:spcBef>
        <a:spcAft>
          <a:spcPct val="0"/>
        </a:spcAft>
        <a:buClr>
          <a:srgbClr val="C60C30"/>
        </a:buClr>
        <a:buSzPct val="80000"/>
        <a:buChar char="•"/>
        <a:defRPr sz="2000">
          <a:solidFill>
            <a:schemeClr val="tx1"/>
          </a:solidFill>
          <a:latin typeface="+mn-lt"/>
        </a:defRPr>
      </a:lvl6pPr>
      <a:lvl7pPr marL="2228850" indent="-173038" algn="l" rtl="0" fontAlgn="base">
        <a:lnSpc>
          <a:spcPct val="90000"/>
        </a:lnSpc>
        <a:spcBef>
          <a:spcPct val="30000"/>
        </a:spcBef>
        <a:spcAft>
          <a:spcPct val="0"/>
        </a:spcAft>
        <a:buClr>
          <a:srgbClr val="C60C30"/>
        </a:buClr>
        <a:buSzPct val="80000"/>
        <a:buChar char="•"/>
        <a:defRPr sz="2000">
          <a:solidFill>
            <a:schemeClr val="tx1"/>
          </a:solidFill>
          <a:latin typeface="+mn-lt"/>
        </a:defRPr>
      </a:lvl7pPr>
      <a:lvl8pPr marL="2686050" indent="-173038" algn="l" rtl="0" fontAlgn="base">
        <a:lnSpc>
          <a:spcPct val="90000"/>
        </a:lnSpc>
        <a:spcBef>
          <a:spcPct val="30000"/>
        </a:spcBef>
        <a:spcAft>
          <a:spcPct val="0"/>
        </a:spcAft>
        <a:buClr>
          <a:srgbClr val="C60C30"/>
        </a:buClr>
        <a:buSzPct val="80000"/>
        <a:buChar char="•"/>
        <a:defRPr sz="2000">
          <a:solidFill>
            <a:schemeClr val="tx1"/>
          </a:solidFill>
          <a:latin typeface="+mn-lt"/>
        </a:defRPr>
      </a:lvl8pPr>
      <a:lvl9pPr marL="3143250" indent="-173038" algn="l" rtl="0" fontAlgn="base">
        <a:lnSpc>
          <a:spcPct val="90000"/>
        </a:lnSpc>
        <a:spcBef>
          <a:spcPct val="30000"/>
        </a:spcBef>
        <a:spcAft>
          <a:spcPct val="0"/>
        </a:spcAft>
        <a:buClr>
          <a:srgbClr val="C60C30"/>
        </a:buClr>
        <a:buSzPct val="8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b="84305"/>
          <a:stretch>
            <a:fillRect/>
          </a:stretch>
        </p:blipFill>
        <p:spPr bwMode="auto">
          <a:xfrm>
            <a:off x="0" y="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body" idx="1"/>
          </p:nvPr>
        </p:nvSpPr>
        <p:spPr bwMode="auto">
          <a:xfrm>
            <a:off x="712788" y="1608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27975" y="6091238"/>
            <a:ext cx="8905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4" descr="contentboth"/>
          <p:cNvPicPr>
            <a:picLocks noChangeAspect="1" noChangeArrowheads="1"/>
          </p:cNvPicPr>
          <p:nvPr/>
        </p:nvPicPr>
        <p:blipFill>
          <a:blip r:embed="rId15" cstate="print">
            <a:extLst>
              <a:ext uri="{28A0092B-C50C-407E-A947-70E740481C1C}">
                <a14:useLocalDpi xmlns:a14="http://schemas.microsoft.com/office/drawing/2010/main" val="0"/>
              </a:ext>
            </a:extLst>
          </a:blip>
          <a:srcRect t="15555" r="95833"/>
          <a:stretch>
            <a:fillRect/>
          </a:stretch>
        </p:blipFill>
        <p:spPr bwMode="auto">
          <a:xfrm>
            <a:off x="0" y="1066800"/>
            <a:ext cx="381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dirty="0">
                <a:latin typeface="Arial" charset="0"/>
              </a:defRPr>
            </a:lvl1pPr>
          </a:lstStyle>
          <a:p>
            <a:pPr>
              <a:defRPr/>
            </a:pPr>
            <a:r>
              <a:rPr lang="en-US" dirty="0">
                <a:solidFill>
                  <a:srgbClr val="000000"/>
                </a:solidFill>
              </a:rPr>
              <a:t>CGI Federal Proprietary and Confidential</a:t>
            </a:r>
          </a:p>
        </p:txBody>
      </p:sp>
      <p:sp>
        <p:nvSpPr>
          <p:cNvPr id="1758215" name="Rectangle 7"/>
          <p:cNvSpPr>
            <a:spLocks noGrp="1" noChangeArrowheads="1"/>
          </p:cNvSpPr>
          <p:nvPr>
            <p:ph type="sldNum" sz="quarter" idx="4"/>
          </p:nvPr>
        </p:nvSpPr>
        <p:spPr bwMode="auto">
          <a:xfrm>
            <a:off x="-25400" y="6245225"/>
            <a:ext cx="381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Arial" charset="0"/>
              </a:defRPr>
            </a:lvl1pPr>
          </a:lstStyle>
          <a:p>
            <a:pPr>
              <a:defRPr/>
            </a:pPr>
            <a:fld id="{D7D35D7A-A68E-4745-9CD7-DC1626522C03}" type="slidenum">
              <a:rPr lang="en-US">
                <a:solidFill>
                  <a:srgbClr val="000000"/>
                </a:solidFill>
              </a:rPr>
              <a:pPr>
                <a:defRPr/>
              </a:pPr>
              <a:t>‹#›</a:t>
            </a:fld>
            <a:endParaRPr lang="en-US" dirty="0">
              <a:solidFill>
                <a:srgbClr val="000000"/>
              </a:solidFill>
            </a:endParaRPr>
          </a:p>
        </p:txBody>
      </p:sp>
      <p:sp>
        <p:nvSpPr>
          <p:cNvPr id="2056" name="Rectangle 11"/>
          <p:cNvSpPr>
            <a:spLocks noGrp="1" noChangeArrowheads="1"/>
          </p:cNvSpPr>
          <p:nvPr>
            <p:ph type="title"/>
          </p:nvPr>
        </p:nvSpPr>
        <p:spPr bwMode="auto">
          <a:xfrm>
            <a:off x="455613" y="331788"/>
            <a:ext cx="73818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413665752"/>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5"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6"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5"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sz="1800">
                <a:solidFill>
                  <a:srgbClr val="000000"/>
                </a:solidFill>
              </a:rPr>
              <a:pPr>
                <a:defRPr/>
              </a:pPr>
              <a:t>‹#›</a:t>
            </a:fld>
            <a:endParaRPr lang="en-US" sz="1800" dirty="0">
              <a:solidFill>
                <a:srgbClr val="000000"/>
              </a:solidFill>
            </a:endParaRPr>
          </a:p>
        </p:txBody>
      </p:sp>
    </p:spTree>
    <p:extLst>
      <p:ext uri="{BB962C8B-B14F-4D97-AF65-F5344CB8AC3E}">
        <p14:creationId xmlns:p14="http://schemas.microsoft.com/office/powerpoint/2010/main" val="3601465968"/>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6"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7"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6"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sz="1800">
                <a:solidFill>
                  <a:srgbClr val="000000"/>
                </a:solidFill>
              </a:rPr>
              <a:pPr>
                <a:defRPr/>
              </a:pPr>
              <a:t>‹#›</a:t>
            </a:fld>
            <a:endParaRPr lang="en-US" sz="1800" dirty="0">
              <a:solidFill>
                <a:srgbClr val="000000"/>
              </a:solidFill>
            </a:endParaRPr>
          </a:p>
        </p:txBody>
      </p:sp>
    </p:spTree>
    <p:extLst>
      <p:ext uri="{BB962C8B-B14F-4D97-AF65-F5344CB8AC3E}">
        <p14:creationId xmlns:p14="http://schemas.microsoft.com/office/powerpoint/2010/main" val="1871965216"/>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6"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7"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6"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sz="1800">
                <a:solidFill>
                  <a:srgbClr val="000000"/>
                </a:solidFill>
              </a:rPr>
              <a:pPr>
                <a:defRPr/>
              </a:pPr>
              <a:t>‹#›</a:t>
            </a:fld>
            <a:endParaRPr lang="en-US" sz="1800" dirty="0">
              <a:solidFill>
                <a:srgbClr val="000000"/>
              </a:solidFill>
            </a:endParaRPr>
          </a:p>
        </p:txBody>
      </p:sp>
    </p:spTree>
    <p:extLst>
      <p:ext uri="{BB962C8B-B14F-4D97-AF65-F5344CB8AC3E}">
        <p14:creationId xmlns:p14="http://schemas.microsoft.com/office/powerpoint/2010/main" val="3550845453"/>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5" descr="contentboth"/>
          <p:cNvPicPr>
            <a:picLocks noChangeAspect="1" noChangeArrowheads="1"/>
          </p:cNvPicPr>
          <p:nvPr userDrawn="1"/>
        </p:nvPicPr>
        <p:blipFill>
          <a:blip r:embed="rId16" cstate="print"/>
          <a:srcRect b="84305"/>
          <a:stretch>
            <a:fillRect/>
          </a:stretch>
        </p:blipFill>
        <p:spPr bwMode="auto">
          <a:xfrm>
            <a:off x="0" y="0"/>
            <a:ext cx="9144000" cy="1076325"/>
          </a:xfrm>
          <a:prstGeom prst="rect">
            <a:avLst/>
          </a:prstGeom>
          <a:noFill/>
          <a:ln w="9525">
            <a:noFill/>
            <a:miter lim="800000"/>
            <a:headEnd/>
            <a:tailEnd/>
          </a:ln>
        </p:spPr>
      </p:pic>
      <p:sp>
        <p:nvSpPr>
          <p:cNvPr id="2051" name="Rectangle 2"/>
          <p:cNvSpPr>
            <a:spLocks noGrp="1" noChangeArrowheads="1"/>
          </p:cNvSpPr>
          <p:nvPr>
            <p:ph type="body" idx="1"/>
          </p:nvPr>
        </p:nvSpPr>
        <p:spPr bwMode="auto">
          <a:xfrm>
            <a:off x="712788" y="1608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2" name="Picture 3" descr="CGI_Federal_cmyk_50_legacy"/>
          <p:cNvPicPr>
            <a:picLocks noChangeAspect="1" noChangeArrowheads="1"/>
          </p:cNvPicPr>
          <p:nvPr/>
        </p:nvPicPr>
        <p:blipFill>
          <a:blip r:embed="rId17" cstate="print"/>
          <a:srcRect/>
          <a:stretch>
            <a:fillRect/>
          </a:stretch>
        </p:blipFill>
        <p:spPr bwMode="auto">
          <a:xfrm>
            <a:off x="7927975" y="6091238"/>
            <a:ext cx="890588" cy="615950"/>
          </a:xfrm>
          <a:prstGeom prst="rect">
            <a:avLst/>
          </a:prstGeom>
          <a:noFill/>
          <a:ln w="9525">
            <a:noFill/>
            <a:miter lim="800000"/>
            <a:headEnd/>
            <a:tailEnd/>
          </a:ln>
        </p:spPr>
      </p:pic>
      <p:pic>
        <p:nvPicPr>
          <p:cNvPr id="2053" name="Picture 4" descr="contentboth"/>
          <p:cNvPicPr>
            <a:picLocks noChangeAspect="1" noChangeArrowheads="1"/>
          </p:cNvPicPr>
          <p:nvPr/>
        </p:nvPicPr>
        <p:blipFill>
          <a:blip r:embed="rId16" cstate="print"/>
          <a:srcRect t="15555" r="95833"/>
          <a:stretch>
            <a:fillRect/>
          </a:stretch>
        </p:blipFill>
        <p:spPr bwMode="auto">
          <a:xfrm>
            <a:off x="0" y="1066800"/>
            <a:ext cx="381000" cy="5791200"/>
          </a:xfrm>
          <a:prstGeom prst="rect">
            <a:avLst/>
          </a:prstGeom>
          <a:noFill/>
          <a:ln w="9525">
            <a:noFill/>
            <a:miter lim="800000"/>
            <a:headEnd/>
            <a:tailEnd/>
          </a:ln>
        </p:spPr>
      </p:pic>
      <p:sp>
        <p:nvSpPr>
          <p:cNvPr id="1758214" name="Rectangle 6"/>
          <p:cNvSpPr>
            <a:spLocks noGrp="1" noChangeArrowheads="1"/>
          </p:cNvSpPr>
          <p:nvPr>
            <p:ph type="ftr" sz="quarter" idx="3"/>
          </p:nvPr>
        </p:nvSpPr>
        <p:spPr bwMode="auto">
          <a:xfrm>
            <a:off x="457200" y="6553200"/>
            <a:ext cx="7010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lvl1pPr>
          </a:lstStyle>
          <a:p>
            <a:pPr>
              <a:defRPr/>
            </a:pPr>
            <a:r>
              <a:rPr lang="en-US" dirty="0">
                <a:solidFill>
                  <a:srgbClr val="000000"/>
                </a:solidFill>
              </a:rPr>
              <a:t>CGI </a:t>
            </a:r>
            <a:r>
              <a:rPr lang="en-US" dirty="0" smtClean="0">
                <a:solidFill>
                  <a:srgbClr val="000000"/>
                </a:solidFill>
              </a:rPr>
              <a:t>Federal </a:t>
            </a:r>
            <a:r>
              <a:rPr lang="en-US" dirty="0">
                <a:solidFill>
                  <a:srgbClr val="000000"/>
                </a:solidFill>
              </a:rPr>
              <a:t>Proprietary and Confidential</a:t>
            </a:r>
          </a:p>
        </p:txBody>
      </p:sp>
      <p:sp>
        <p:nvSpPr>
          <p:cNvPr id="2056" name="Rectangle 11"/>
          <p:cNvSpPr>
            <a:spLocks noGrp="1" noChangeArrowheads="1"/>
          </p:cNvSpPr>
          <p:nvPr>
            <p:ph type="title"/>
          </p:nvPr>
        </p:nvSpPr>
        <p:spPr bwMode="auto">
          <a:xfrm>
            <a:off x="455613" y="331788"/>
            <a:ext cx="7381875" cy="5635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Rectangle 7"/>
          <p:cNvSpPr>
            <a:spLocks noGrp="1" noChangeArrowheads="1"/>
          </p:cNvSpPr>
          <p:nvPr>
            <p:ph type="sldNum" sz="quarter" idx="4"/>
          </p:nvPr>
        </p:nvSpPr>
        <p:spPr>
          <a:xfrm>
            <a:off x="-144150" y="6245224"/>
            <a:ext cx="631042" cy="612776"/>
          </a:xfrm>
          <a:prstGeom prst="rect">
            <a:avLst/>
          </a:prstGeom>
          <a:ln/>
        </p:spPr>
        <p:txBody>
          <a:bodyPr/>
          <a:lstStyle>
            <a:lvl1pPr>
              <a:defRPr/>
            </a:lvl1pPr>
          </a:lstStyle>
          <a:p>
            <a:pPr>
              <a:defRPr/>
            </a:pPr>
            <a:fld id="{215F2CEC-58A8-492B-AD0D-C2BF1A7F0D89}" type="slidenum">
              <a:rPr lang="en-US" sz="1800">
                <a:solidFill>
                  <a:srgbClr val="000000"/>
                </a:solidFill>
              </a:rPr>
              <a:pPr>
                <a:defRPr/>
              </a:pPr>
              <a:t>‹#›</a:t>
            </a:fld>
            <a:endParaRPr lang="en-US" sz="1800" dirty="0">
              <a:solidFill>
                <a:srgbClr val="000000"/>
              </a:solidFill>
            </a:endParaRPr>
          </a:p>
        </p:txBody>
      </p:sp>
    </p:spTree>
    <p:extLst>
      <p:ext uri="{BB962C8B-B14F-4D97-AF65-F5344CB8AC3E}">
        <p14:creationId xmlns:p14="http://schemas.microsoft.com/office/powerpoint/2010/main" val="797669898"/>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Lst>
  <p:hf hdr="0" dt="0"/>
  <p:txStyles>
    <p:title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p:titleStyle>
    <p:body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10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10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microsoft.com/office/2007/relationships/diagramDrawing" Target="../diagrams/drawing18.xml"/><Relationship Id="rId13" Type="http://schemas.microsoft.com/office/2007/relationships/diagramDrawing" Target="../diagrams/drawing19.xml"/><Relationship Id="rId3" Type="http://schemas.openxmlformats.org/officeDocument/2006/relationships/image" Target="../media/image109.png"/><Relationship Id="rId7" Type="http://schemas.openxmlformats.org/officeDocument/2006/relationships/diagramColors" Target="../diagrams/colors18.xml"/><Relationship Id="rId12" Type="http://schemas.openxmlformats.org/officeDocument/2006/relationships/diagramColors" Target="../diagrams/colors19.xml"/><Relationship Id="rId2" Type="http://schemas.openxmlformats.org/officeDocument/2006/relationships/notesSlide" Target="../notesSlides/notesSlide114.xml"/><Relationship Id="rId16" Type="http://schemas.openxmlformats.org/officeDocument/2006/relationships/image" Target="cid:image001.png@01CDF28C.30F888F0" TargetMode="External"/><Relationship Id="rId1" Type="http://schemas.openxmlformats.org/officeDocument/2006/relationships/slideLayout" Target="../slideLayouts/slideLayout2.xml"/><Relationship Id="rId6" Type="http://schemas.openxmlformats.org/officeDocument/2006/relationships/diagramQuickStyle" Target="../diagrams/quickStyle18.xml"/><Relationship Id="rId11" Type="http://schemas.openxmlformats.org/officeDocument/2006/relationships/diagramQuickStyle" Target="../diagrams/quickStyle19.xml"/><Relationship Id="rId5" Type="http://schemas.openxmlformats.org/officeDocument/2006/relationships/diagramLayout" Target="../diagrams/layout18.xml"/><Relationship Id="rId15" Type="http://schemas.openxmlformats.org/officeDocument/2006/relationships/image" Target="../media/image111.png"/><Relationship Id="rId10" Type="http://schemas.openxmlformats.org/officeDocument/2006/relationships/diagramLayout" Target="../diagrams/layout19.xml"/><Relationship Id="rId4" Type="http://schemas.openxmlformats.org/officeDocument/2006/relationships/diagramData" Target="../diagrams/data18.xml"/><Relationship Id="rId9" Type="http://schemas.openxmlformats.org/officeDocument/2006/relationships/diagramData" Target="../diagrams/data19.xml"/><Relationship Id="rId14" Type="http://schemas.openxmlformats.org/officeDocument/2006/relationships/image" Target="../media/image110.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48.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wmf"/></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image" Target="../media/image136.jpeg"/><Relationship Id="rId4" Type="http://schemas.openxmlformats.org/officeDocument/2006/relationships/image" Target="cid:image001.png@01CDF28C.30F888F0" TargetMode="Externa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20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07.x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59.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cid:image001.png@01CDF28C.30F888F0" TargetMode="External"/><Relationship Id="rId4" Type="http://schemas.openxmlformats.org/officeDocument/2006/relationships/image" Target="../media/image111.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1.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21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72.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2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18" Type="http://schemas.openxmlformats.org/officeDocument/2006/relationships/diagramData" Target="../diagrams/data12.xml"/><Relationship Id="rId3" Type="http://schemas.openxmlformats.org/officeDocument/2006/relationships/diagramData" Target="../diagrams/data9.xml"/><Relationship Id="rId21" Type="http://schemas.openxmlformats.org/officeDocument/2006/relationships/diagramColors" Target="../diagrams/colors12.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notesSlide" Target="../notesSlides/notesSlide26.xml"/><Relationship Id="rId16" Type="http://schemas.openxmlformats.org/officeDocument/2006/relationships/diagramColors" Target="../diagrams/colors11.xml"/><Relationship Id="rId20" Type="http://schemas.openxmlformats.org/officeDocument/2006/relationships/diagramQuickStyle" Target="../diagrams/quickStyle12.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19" Type="http://schemas.openxmlformats.org/officeDocument/2006/relationships/diagramLayout" Target="../diagrams/layout12.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 Id="rId22" Type="http://schemas.microsoft.com/office/2007/relationships/diagramDrawing" Target="../diagrams/drawing12.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8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8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32.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1.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1.xml"/><Relationship Id="rId1" Type="http://schemas.openxmlformats.org/officeDocument/2006/relationships/slideLayout" Target="../slideLayouts/slideLayout6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1.xml"/><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1.xml"/><Relationship Id="rId5" Type="http://schemas.openxmlformats.org/officeDocument/2006/relationships/image" Target="../media/image62.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1.xml"/><Relationship Id="rId5" Type="http://schemas.openxmlformats.org/officeDocument/2006/relationships/image" Target="../media/image63.png"/><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png"/><Relationship Id="rId1" Type="http://schemas.openxmlformats.org/officeDocument/2006/relationships/slideLayout" Target="../slideLayouts/slideLayout61.xml"/><Relationship Id="rId5"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61.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61.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61.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1.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7.xml"/><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61.xml"/><Relationship Id="rId5" Type="http://schemas.openxmlformats.org/officeDocument/2006/relationships/image" Target="../media/image73.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6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1.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1.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61.xm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61.xml"/><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7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61.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6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61.xml"/><Relationship Id="rId5" Type="http://schemas.openxmlformats.org/officeDocument/2006/relationships/image" Target="../media/image81.png"/><Relationship Id="rId4" Type="http://schemas.openxmlformats.org/officeDocument/2006/relationships/image" Target="../media/image6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4.xml"/><Relationship Id="rId1" Type="http://schemas.openxmlformats.org/officeDocument/2006/relationships/slideLayout" Target="../slideLayouts/slideLayout61.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61.xml"/><Relationship Id="rId5" Type="http://schemas.openxmlformats.org/officeDocument/2006/relationships/image" Target="../media/image69.png"/><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1.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61.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6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ctrTitle"/>
          </p:nvPr>
        </p:nvSpPr>
        <p:spPr/>
        <p:txBody>
          <a:bodyPr/>
          <a:lstStyle/>
          <a:p>
            <a:pPr eaLnBrk="1" hangingPunct="1"/>
            <a:r>
              <a:rPr lang="en-US" dirty="0" smtClean="0"/>
              <a:t>BAAR Phase 1 Overview</a:t>
            </a:r>
          </a:p>
        </p:txBody>
      </p:sp>
      <p:sp>
        <p:nvSpPr>
          <p:cNvPr id="6147" name="Rectangle 6"/>
          <p:cNvSpPr>
            <a:spLocks noGrp="1" noChangeArrowheads="1"/>
          </p:cNvSpPr>
          <p:nvPr>
            <p:ph type="subTitle" sz="quarter" idx="1"/>
          </p:nvPr>
        </p:nvSpPr>
        <p:spPr>
          <a:xfrm>
            <a:off x="2080764" y="2020186"/>
            <a:ext cx="7063235" cy="1303413"/>
          </a:xfrm>
        </p:spPr>
        <p:txBody>
          <a:bodyPr/>
          <a:lstStyle/>
          <a:p>
            <a:pPr algn="l" eaLnBrk="1" hangingPunct="1"/>
            <a:r>
              <a:rPr lang="en-US" sz="3200" b="1" dirty="0" smtClean="0"/>
              <a:t>BAAR Collections Training</a:t>
            </a:r>
          </a:p>
        </p:txBody>
      </p:sp>
      <p:sp>
        <p:nvSpPr>
          <p:cNvPr id="7" name="Text Box 3"/>
          <p:cNvSpPr txBox="1">
            <a:spLocks noChangeArrowheads="1"/>
          </p:cNvSpPr>
          <p:nvPr/>
        </p:nvSpPr>
        <p:spPr bwMode="auto">
          <a:xfrm>
            <a:off x="2293937" y="5443538"/>
            <a:ext cx="2717449" cy="369332"/>
          </a:xfrm>
          <a:prstGeom prst="rect">
            <a:avLst/>
          </a:prstGeom>
          <a:noFill/>
          <a:ln w="9525" algn="ctr">
            <a:noFill/>
            <a:miter lim="800000"/>
            <a:headEnd/>
            <a:tailEnd/>
          </a:ln>
        </p:spPr>
        <p:txBody>
          <a:bodyPr wrap="square">
            <a:spAutoFit/>
          </a:bodyPr>
          <a:lstStyle/>
          <a:p>
            <a:pPr>
              <a:spcBef>
                <a:spcPct val="50000"/>
              </a:spcBef>
            </a:pPr>
            <a:r>
              <a:rPr lang="en-US" sz="1800" dirty="0"/>
              <a:t>BAAR Phase </a:t>
            </a:r>
            <a:r>
              <a:rPr lang="en-US" sz="1800" dirty="0" smtClean="0"/>
              <a:t>3 </a:t>
            </a:r>
            <a:r>
              <a:rPr lang="en-US" sz="1800" dirty="0"/>
              <a:t>Training</a:t>
            </a:r>
          </a:p>
        </p:txBody>
      </p:sp>
      <p:sp>
        <p:nvSpPr>
          <p:cNvPr id="8" name="Rectangle 7"/>
          <p:cNvSpPr>
            <a:spLocks noGrp="1" noChangeArrowheads="1"/>
          </p:cNvSpPr>
          <p:nvPr>
            <p:ph type="ftr" sz="quarter" idx="10"/>
          </p:nvPr>
        </p:nvSpPr>
        <p:spPr>
          <a:xfrm>
            <a:off x="2133600" y="6553200"/>
            <a:ext cx="4343400" cy="304800"/>
          </a:xfrm>
          <a:noFill/>
        </p:spPr>
        <p:txBody>
          <a:bodyPr/>
          <a:lstStyle/>
          <a:p>
            <a:r>
              <a:rPr lang="en-US" dirty="0" smtClean="0"/>
              <a:t>CGI Federal Proprietary and Confidential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01014"/>
            <a:ext cx="8551227" cy="825111"/>
          </a:xfrm>
        </p:spPr>
        <p:txBody>
          <a:bodyPr/>
          <a:lstStyle/>
          <a:p>
            <a:r>
              <a:rPr lang="en-US" sz="2800" dirty="0" smtClean="0">
                <a:solidFill>
                  <a:srgbClr val="FFFFFF"/>
                </a:solidFill>
              </a:rPr>
              <a:t>Non-PCAS/Non-DBR Receivables Lifecycle – Collections </a:t>
            </a:r>
            <a:endParaRPr lang="en-US" sz="2800" dirty="0"/>
          </a:p>
        </p:txBody>
      </p:sp>
      <p:sp>
        <p:nvSpPr>
          <p:cNvPr id="20" name="TextBox 19"/>
          <p:cNvSpPr txBox="1"/>
          <p:nvPr/>
        </p:nvSpPr>
        <p:spPr>
          <a:xfrm>
            <a:off x="2391949" y="6311662"/>
            <a:ext cx="4223657" cy="738664"/>
          </a:xfrm>
          <a:prstGeom prst="rect">
            <a:avLst/>
          </a:prstGeom>
          <a:noFill/>
        </p:spPr>
        <p:txBody>
          <a:bodyPr wrap="square" rtlCol="0">
            <a:spAutoFit/>
          </a:bodyPr>
          <a:lstStyle/>
          <a:p>
            <a:r>
              <a:rPr lang="en-US" sz="1200" dirty="0"/>
              <a:t>Not all steps will apply to every Receivable. These are potential events in the Accounts Receivable </a:t>
            </a:r>
            <a:r>
              <a:rPr lang="en-US" sz="1200" dirty="0" smtClean="0"/>
              <a:t>Life </a:t>
            </a:r>
            <a:r>
              <a:rPr lang="en-US" sz="1200" dirty="0"/>
              <a:t>Cycle.</a:t>
            </a:r>
          </a:p>
          <a:p>
            <a:endParaRPr lang="en-US" dirty="0"/>
          </a:p>
        </p:txBody>
      </p:sp>
      <p:graphicFrame>
        <p:nvGraphicFramePr>
          <p:cNvPr id="30" name="Content Placeholder 5"/>
          <p:cNvGraphicFramePr>
            <a:graphicFrameLocks/>
          </p:cNvGraphicFramePr>
          <p:nvPr>
            <p:extLst>
              <p:ext uri="{D42A27DB-BD31-4B8C-83A1-F6EECF244321}">
                <p14:modId xmlns:p14="http://schemas.microsoft.com/office/powerpoint/2010/main" val="2595911272"/>
              </p:ext>
            </p:extLst>
          </p:nvPr>
        </p:nvGraphicFramePr>
        <p:xfrm>
          <a:off x="563880" y="1242673"/>
          <a:ext cx="8275320" cy="4844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ounded Rectangle 30"/>
          <p:cNvSpPr/>
          <p:nvPr/>
        </p:nvSpPr>
        <p:spPr>
          <a:xfrm>
            <a:off x="4037501" y="2440835"/>
            <a:ext cx="1318817" cy="992830"/>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Credit Application</a:t>
            </a:r>
          </a:p>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IPACOUT</a:t>
            </a:r>
            <a:endParaRPr lang="en-US" sz="1200" b="1" kern="0" dirty="0">
              <a:solidFill>
                <a:prstClr val="black">
                  <a:hueOff val="0"/>
                  <a:satOff val="0"/>
                  <a:lumOff val="0"/>
                  <a:alphaOff val="0"/>
                </a:prstClr>
              </a:solidFill>
              <a:latin typeface="Calibri"/>
            </a:endParaRPr>
          </a:p>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ARBILLGEN</a:t>
            </a:r>
            <a:endParaRPr lang="en-US" sz="1200" b="1" kern="0" dirty="0">
              <a:solidFill>
                <a:prstClr val="black">
                  <a:hueOff val="0"/>
                  <a:satOff val="0"/>
                  <a:lumOff val="0"/>
                  <a:alphaOff val="0"/>
                </a:prstClr>
              </a:solidFill>
              <a:latin typeface="Calibri"/>
            </a:endParaRPr>
          </a:p>
        </p:txBody>
      </p:sp>
      <p:sp>
        <p:nvSpPr>
          <p:cNvPr id="32" name="Rounded Rectangle 31"/>
          <p:cNvSpPr/>
          <p:nvPr/>
        </p:nvSpPr>
        <p:spPr>
          <a:xfrm>
            <a:off x="7055006" y="5010272"/>
            <a:ext cx="1443091" cy="972172"/>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IPACIN</a:t>
            </a:r>
          </a:p>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LOCKBOX</a:t>
            </a:r>
          </a:p>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err="1" smtClean="0">
                <a:solidFill>
                  <a:prstClr val="black">
                    <a:hueOff val="0"/>
                    <a:satOff val="0"/>
                    <a:lumOff val="0"/>
                    <a:alphaOff val="0"/>
                  </a:prstClr>
                </a:solidFill>
                <a:latin typeface="Calibri"/>
              </a:rPr>
              <a:t>Pay.Gov</a:t>
            </a:r>
            <a:r>
              <a:rPr lang="en-US" sz="1200" b="1" kern="0" dirty="0" smtClean="0">
                <a:solidFill>
                  <a:prstClr val="black">
                    <a:hueOff val="0"/>
                    <a:satOff val="0"/>
                    <a:lumOff val="0"/>
                    <a:alphaOff val="0"/>
                  </a:prstClr>
                </a:solidFill>
                <a:latin typeface="Calibri"/>
              </a:rPr>
              <a:t> via CIR</a:t>
            </a:r>
          </a:p>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Manual </a:t>
            </a: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endParaRPr lang="en-US" sz="1200" b="1" kern="0" dirty="0">
              <a:solidFill>
                <a:prstClr val="black">
                  <a:hueOff val="0"/>
                  <a:satOff val="0"/>
                  <a:lumOff val="0"/>
                  <a:alphaOff val="0"/>
                </a:prstClr>
              </a:solidFill>
              <a:latin typeface="Calibri"/>
            </a:endParaRPr>
          </a:p>
        </p:txBody>
      </p:sp>
      <p:sp>
        <p:nvSpPr>
          <p:cNvPr id="33" name="Rounded Rectangle 32"/>
          <p:cNvSpPr/>
          <p:nvPr/>
        </p:nvSpPr>
        <p:spPr>
          <a:xfrm>
            <a:off x="7055006" y="2446053"/>
            <a:ext cx="1364537" cy="579177"/>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ARDUNNING</a:t>
            </a: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AROVERDUE</a:t>
            </a: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endParaRPr lang="en-US" sz="1200" b="1" kern="0" dirty="0">
              <a:solidFill>
                <a:prstClr val="black">
                  <a:hueOff val="0"/>
                  <a:satOff val="0"/>
                  <a:lumOff val="0"/>
                  <a:alphaOff val="0"/>
                </a:prstClr>
              </a:solidFill>
              <a:latin typeface="Calibri"/>
            </a:endParaRPr>
          </a:p>
        </p:txBody>
      </p:sp>
      <p:sp>
        <p:nvSpPr>
          <p:cNvPr id="34" name="Rounded Rectangle 33"/>
          <p:cNvSpPr/>
          <p:nvPr/>
        </p:nvSpPr>
        <p:spPr>
          <a:xfrm>
            <a:off x="4037501" y="5010273"/>
            <a:ext cx="1318818" cy="588094"/>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IPACIN</a:t>
            </a: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Pay.gov via CIR</a:t>
            </a:r>
            <a:endParaRPr lang="en-US" sz="1200" b="1" kern="0" dirty="0">
              <a:solidFill>
                <a:prstClr val="black">
                  <a:hueOff val="0"/>
                  <a:satOff val="0"/>
                  <a:lumOff val="0"/>
                  <a:alphaOff val="0"/>
                </a:prstClr>
              </a:solidFill>
              <a:latin typeface="Calibri"/>
            </a:endParaRPr>
          </a:p>
        </p:txBody>
      </p:sp>
      <p:sp>
        <p:nvSpPr>
          <p:cNvPr id="35" name="Rounded Rectangle 34"/>
          <p:cNvSpPr/>
          <p:nvPr/>
        </p:nvSpPr>
        <p:spPr>
          <a:xfrm>
            <a:off x="978711" y="2446053"/>
            <a:ext cx="1523377" cy="579177"/>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Manually create Billing Document</a:t>
            </a:r>
            <a:endParaRPr lang="en-US" sz="1200" b="1" kern="0" dirty="0">
              <a:solidFill>
                <a:prstClr val="black">
                  <a:hueOff val="0"/>
                  <a:satOff val="0"/>
                  <a:lumOff val="0"/>
                  <a:alphaOff val="0"/>
                </a:prstClr>
              </a:solidFill>
              <a:latin typeface="Calibri"/>
            </a:endParaRPr>
          </a:p>
        </p:txBody>
      </p:sp>
      <p:sp>
        <p:nvSpPr>
          <p:cNvPr id="36" name="Rounded Rectangle 35"/>
          <p:cNvSpPr/>
          <p:nvPr/>
        </p:nvSpPr>
        <p:spPr>
          <a:xfrm>
            <a:off x="978711" y="5010272"/>
            <a:ext cx="1443091" cy="86312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a:solidFill>
                  <a:prstClr val="black">
                    <a:hueOff val="0"/>
                    <a:satOff val="0"/>
                    <a:lumOff val="0"/>
                    <a:alphaOff val="0"/>
                  </a:prstClr>
                </a:solidFill>
                <a:latin typeface="Calibri"/>
              </a:rPr>
              <a:t>ARREFERSEL</a:t>
            </a:r>
            <a:endParaRPr lang="en-US" sz="1200" b="1" kern="0" dirty="0" smtClean="0">
              <a:solidFill>
                <a:prstClr val="black">
                  <a:hueOff val="0"/>
                  <a:satOff val="0"/>
                  <a:lumOff val="0"/>
                  <a:alphaOff val="0"/>
                </a:prstClr>
              </a:solidFill>
              <a:latin typeface="Calibri"/>
            </a:endParaRP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a:solidFill>
                  <a:prstClr val="black">
                    <a:hueOff val="0"/>
                    <a:satOff val="0"/>
                    <a:lumOff val="0"/>
                    <a:alphaOff val="0"/>
                  </a:prstClr>
                </a:solidFill>
                <a:latin typeface="Calibri"/>
              </a:rPr>
              <a:t>ARTREOEX</a:t>
            </a:r>
            <a:endParaRPr lang="en-US" sz="1200" b="1" kern="0" dirty="0" smtClean="0">
              <a:solidFill>
                <a:prstClr val="black">
                  <a:hueOff val="0"/>
                  <a:satOff val="0"/>
                  <a:lumOff val="0"/>
                  <a:alphaOff val="0"/>
                </a:prstClr>
              </a:solidFill>
              <a:latin typeface="Calibri"/>
            </a:endParaRP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AREOCOLL</a:t>
            </a: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a:solidFill>
                  <a:prstClr val="black">
                    <a:hueOff val="0"/>
                    <a:satOff val="0"/>
                    <a:lumOff val="0"/>
                    <a:alphaOff val="0"/>
                  </a:prstClr>
                </a:solidFill>
                <a:latin typeface="Calibri"/>
              </a:rPr>
              <a:t>IPACIN</a:t>
            </a:r>
            <a:endParaRPr lang="en-US" sz="1200" b="1" kern="0" dirty="0" smtClean="0">
              <a:solidFill>
                <a:prstClr val="black">
                  <a:hueOff val="0"/>
                  <a:satOff val="0"/>
                  <a:lumOff val="0"/>
                  <a:alphaOff val="0"/>
                </a:prstClr>
              </a:solidFill>
              <a:latin typeface="Calibri"/>
            </a:endParaRP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endParaRPr lang="en-US" sz="1200" b="1" kern="0" dirty="0">
              <a:solidFill>
                <a:prstClr val="black">
                  <a:hueOff val="0"/>
                  <a:satOff val="0"/>
                  <a:lumOff val="0"/>
                  <a:alphaOff val="0"/>
                </a:prstClr>
              </a:solidFill>
              <a:latin typeface="Calibri"/>
            </a:endParaRPr>
          </a:p>
        </p:txBody>
      </p:sp>
    </p:spTree>
    <p:extLst>
      <p:ext uri="{BB962C8B-B14F-4D97-AF65-F5344CB8AC3E}">
        <p14:creationId xmlns:p14="http://schemas.microsoft.com/office/powerpoint/2010/main" val="9393578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100</a:t>
            </a:fld>
            <a:endParaRPr lang="en-US" dirty="0"/>
          </a:p>
        </p:txBody>
      </p:sp>
      <p:sp>
        <p:nvSpPr>
          <p:cNvPr id="6" name="Rectangle 7"/>
          <p:cNvSpPr txBox="1">
            <a:spLocks noChangeArrowheads="1"/>
          </p:cNvSpPr>
          <p:nvPr/>
        </p:nvSpPr>
        <p:spPr bwMode="auto">
          <a:xfrm>
            <a:off x="522514" y="3083442"/>
            <a:ext cx="8419874" cy="198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lgn="ctr" eaLnBrk="1" hangingPunct="1">
              <a:buFont typeface="Wingdings" pitchFamily="2" charset="2"/>
              <a:buNone/>
            </a:pPr>
            <a:r>
              <a:rPr lang="en-US" sz="3600" b="1" dirty="0" smtClean="0"/>
              <a:t>Segment 3:</a:t>
            </a:r>
          </a:p>
          <a:p>
            <a:pPr marL="0" indent="0" algn="ctr">
              <a:buFont typeface="Wingdings" pitchFamily="2" charset="2"/>
              <a:buNone/>
            </a:pPr>
            <a:r>
              <a:rPr lang="en-US" sz="3200" dirty="0" smtClean="0"/>
              <a:t>Collections Query</a:t>
            </a:r>
            <a:endParaRPr lang="en-US" sz="3200" dirty="0"/>
          </a:p>
        </p:txBody>
      </p:sp>
    </p:spTree>
    <p:extLst>
      <p:ext uri="{BB962C8B-B14F-4D97-AF65-F5344CB8AC3E}">
        <p14:creationId xmlns:p14="http://schemas.microsoft.com/office/powerpoint/2010/main" val="119044301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2773" y="1926771"/>
            <a:ext cx="8761228" cy="832090"/>
          </a:xfrm>
          <a:prstGeom prst="rect">
            <a:avLst/>
          </a:prstGeom>
          <a:solidFill>
            <a:srgbClr val="FFFF57"/>
          </a:solidFill>
          <a:ln w="9525"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2" name="Title 1"/>
          <p:cNvSpPr>
            <a:spLocks noGrp="1"/>
          </p:cNvSpPr>
          <p:nvPr>
            <p:ph type="title"/>
          </p:nvPr>
        </p:nvSpPr>
        <p:spPr>
          <a:xfrm>
            <a:off x="455613" y="331788"/>
            <a:ext cx="8603327" cy="563562"/>
          </a:xfrm>
        </p:spPr>
        <p:txBody>
          <a:bodyPr/>
          <a:lstStyle/>
          <a:p>
            <a:r>
              <a:rPr lang="en-US" dirty="0" smtClean="0"/>
              <a:t>Table of Contents</a:t>
            </a:r>
            <a:endParaRPr lang="en-US" dirty="0"/>
          </a:p>
        </p:txBody>
      </p:sp>
      <p:sp>
        <p:nvSpPr>
          <p:cNvPr id="3" name="Content Placeholder 2"/>
          <p:cNvSpPr>
            <a:spLocks noGrp="1"/>
          </p:cNvSpPr>
          <p:nvPr>
            <p:ph idx="1"/>
          </p:nvPr>
        </p:nvSpPr>
        <p:spPr>
          <a:xfrm>
            <a:off x="568639" y="1190848"/>
            <a:ext cx="8389495" cy="5252483"/>
          </a:xfrm>
        </p:spPr>
        <p:txBody>
          <a:bodyPr/>
          <a:lstStyle/>
          <a:p>
            <a:pPr eaLnBrk="1" fontAlgn="auto" hangingPunct="1">
              <a:spcBef>
                <a:spcPts val="600"/>
              </a:spcBef>
              <a:spcAft>
                <a:spcPts val="600"/>
              </a:spcAft>
            </a:pPr>
            <a:r>
              <a:rPr lang="en-US" sz="1600" dirty="0" smtClean="0">
                <a:cs typeface="Calibri" pitchFamily="34" charset="0"/>
              </a:rPr>
              <a:t>Segment 1: Collections Overview					</a:t>
            </a:r>
          </a:p>
          <a:p>
            <a:pPr eaLnBrk="1" fontAlgn="t" hangingPunct="1">
              <a:spcBef>
                <a:spcPts val="600"/>
              </a:spcBef>
              <a:spcAft>
                <a:spcPts val="600"/>
              </a:spcAft>
            </a:pPr>
            <a:r>
              <a:rPr lang="en-US" sz="1600" dirty="0" smtClean="0">
                <a:cs typeface="Calibri" pitchFamily="34" charset="0"/>
              </a:rPr>
              <a:t>Segment 2: Cash Receipt Documents					</a:t>
            </a:r>
          </a:p>
          <a:p>
            <a:pPr eaLnBrk="1" fontAlgn="t" hangingPunct="1">
              <a:spcBef>
                <a:spcPts val="600"/>
              </a:spcBef>
              <a:spcAft>
                <a:spcPts val="600"/>
              </a:spcAft>
            </a:pPr>
            <a:r>
              <a:rPr lang="en-US" sz="1600" dirty="0" smtClean="0">
                <a:cs typeface="Calibri" pitchFamily="34" charset="0"/>
              </a:rPr>
              <a:t>Segment 3: Collections Query					</a:t>
            </a:r>
          </a:p>
          <a:p>
            <a:pPr lvl="1" eaLnBrk="1" fontAlgn="t" hangingPunct="1">
              <a:spcBef>
                <a:spcPts val="600"/>
              </a:spcBef>
              <a:spcAft>
                <a:spcPts val="600"/>
              </a:spcAft>
            </a:pPr>
            <a:r>
              <a:rPr lang="en-US" sz="1400" dirty="0" smtClean="0">
                <a:cs typeface="Calibri" pitchFamily="34" charset="0"/>
              </a:rPr>
              <a:t>Collections Query Functionality</a:t>
            </a:r>
            <a:endParaRPr lang="en-US" sz="1400" dirty="0">
              <a:cs typeface="Calibri" pitchFamily="34" charset="0"/>
            </a:endParaRPr>
          </a:p>
          <a:p>
            <a:pPr eaLnBrk="1" fontAlgn="t" hangingPunct="1">
              <a:spcBef>
                <a:spcPts val="600"/>
              </a:spcBef>
              <a:spcAft>
                <a:spcPts val="600"/>
              </a:spcAft>
            </a:pPr>
            <a:r>
              <a:rPr lang="en-US" sz="1600" dirty="0">
                <a:cs typeface="Calibri" pitchFamily="34" charset="0"/>
              </a:rPr>
              <a:t>Segment 4: Collections Processing					</a:t>
            </a:r>
          </a:p>
          <a:p>
            <a:pPr eaLnBrk="1" fontAlgn="auto" hangingPunct="1">
              <a:spcBef>
                <a:spcPts val="600"/>
              </a:spcBef>
              <a:spcAft>
                <a:spcPts val="600"/>
              </a:spcAft>
            </a:pPr>
            <a:r>
              <a:rPr lang="en-US" sz="1600" dirty="0">
                <a:cs typeface="Calibri" pitchFamily="34" charset="0"/>
              </a:rPr>
              <a:t>Segment 5: Collection Discrepancies					</a:t>
            </a:r>
          </a:p>
          <a:p>
            <a:pPr eaLnBrk="1" fontAlgn="auto" hangingPunct="1">
              <a:spcBef>
                <a:spcPts val="600"/>
              </a:spcBef>
              <a:spcAft>
                <a:spcPts val="600"/>
              </a:spcAft>
            </a:pPr>
            <a:r>
              <a:rPr lang="en-US" sz="1600" dirty="0">
                <a:cs typeface="Calibri" pitchFamily="34" charset="0"/>
              </a:rPr>
              <a:t>Segment 6: CIR Reconciliation					</a:t>
            </a:r>
          </a:p>
          <a:p>
            <a:pPr eaLnBrk="1" fontAlgn="auto" hangingPunct="1">
              <a:spcBef>
                <a:spcPts val="600"/>
              </a:spcBef>
              <a:spcAft>
                <a:spcPts val="600"/>
              </a:spcAft>
            </a:pPr>
            <a:r>
              <a:rPr lang="en-US" sz="1600" dirty="0">
                <a:cs typeface="Calibri" pitchFamily="34" charset="0"/>
              </a:rPr>
              <a:t>Segment 7: Collections Reports					</a:t>
            </a:r>
          </a:p>
          <a:p>
            <a:pPr eaLnBrk="1" fontAlgn="auto" hangingPunct="1">
              <a:spcBef>
                <a:spcPts val="600"/>
              </a:spcBef>
              <a:spcAft>
                <a:spcPts val="600"/>
              </a:spcAft>
            </a:pPr>
            <a:r>
              <a:rPr lang="en-US" sz="1600" dirty="0">
                <a:cs typeface="Calibri" pitchFamily="34" charset="0"/>
              </a:rPr>
              <a:t>Segment 8: Mass Import						</a:t>
            </a:r>
          </a:p>
        </p:txBody>
      </p:sp>
      <p:sp>
        <p:nvSpPr>
          <p:cNvPr id="5" name="Slide Number Placeholder 4"/>
          <p:cNvSpPr>
            <a:spLocks noGrp="1"/>
          </p:cNvSpPr>
          <p:nvPr>
            <p:ph type="sldNum" sz="quarter" idx="11"/>
          </p:nvPr>
        </p:nvSpPr>
        <p:spPr/>
        <p:txBody>
          <a:bodyPr/>
          <a:lstStyle/>
          <a:p>
            <a:pPr>
              <a:defRPr/>
            </a:pPr>
            <a:fld id="{C7312BA4-2BE6-445A-B1F5-42F74287B3DB}" type="slidenum">
              <a:rPr lang="en-US" smtClean="0">
                <a:solidFill>
                  <a:srgbClr val="000000"/>
                </a:solidFill>
              </a:rPr>
              <a:pPr>
                <a:defRPr/>
              </a:pPr>
              <a:t>101</a:t>
            </a:fld>
            <a:endParaRPr lang="en-US" dirty="0">
              <a:solidFill>
                <a:srgbClr val="000000"/>
              </a:solidFill>
            </a:endParaRPr>
          </a:p>
        </p:txBody>
      </p:sp>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8733859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Collections Query </a:t>
            </a:r>
          </a:p>
          <a:p>
            <a:pPr algn="ctr"/>
            <a:r>
              <a:rPr lang="en-US" sz="3600" dirty="0" smtClean="0"/>
              <a:t>Functionality</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102</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55613" y="331787"/>
            <a:ext cx="7381875" cy="665739"/>
          </a:xfrm>
        </p:spPr>
        <p:txBody>
          <a:bodyPr/>
          <a:lstStyle/>
          <a:p>
            <a:pPr eaLnBrk="1" hangingPunct="1"/>
            <a:r>
              <a:rPr lang="en-US" dirty="0" smtClean="0"/>
              <a:t>Collections Query – Search Criteria</a:t>
            </a:r>
          </a:p>
        </p:txBody>
      </p:sp>
      <p:sp>
        <p:nvSpPr>
          <p:cNvPr id="41987" name="Content Placeholder 6"/>
          <p:cNvSpPr>
            <a:spLocks noGrp="1"/>
          </p:cNvSpPr>
          <p:nvPr>
            <p:ph idx="1"/>
          </p:nvPr>
        </p:nvSpPr>
        <p:spPr>
          <a:xfrm>
            <a:off x="382770" y="1050844"/>
            <a:ext cx="8537945" cy="5126671"/>
          </a:xfrm>
        </p:spPr>
        <p:txBody>
          <a:bodyPr/>
          <a:lstStyle/>
          <a:p>
            <a:pPr eaLnBrk="1" hangingPunct="1"/>
            <a:r>
              <a:rPr lang="en-US" sz="2000" dirty="0" smtClean="0"/>
              <a:t>The Collections query provides GSA a single place to obtain information regarding all collections</a:t>
            </a:r>
          </a:p>
          <a:p>
            <a:pPr eaLnBrk="1" hangingPunct="1"/>
            <a:endParaRPr lang="en-US" sz="600" dirty="0" smtClean="0"/>
          </a:p>
          <a:p>
            <a:pPr lvl="1" eaLnBrk="1" hangingPunct="1"/>
            <a:r>
              <a:rPr lang="en-US" sz="2000" i="1" dirty="0" smtClean="0"/>
              <a:t>General</a:t>
            </a:r>
            <a:r>
              <a:rPr lang="en-US" sz="2000" dirty="0" smtClean="0"/>
              <a:t> </a:t>
            </a:r>
            <a:r>
              <a:rPr lang="en-US" sz="2000" dirty="0"/>
              <a:t>K</a:t>
            </a:r>
            <a:r>
              <a:rPr lang="en-US" sz="2000" dirty="0" smtClean="0"/>
              <a:t>ey Search Fields</a:t>
            </a:r>
          </a:p>
          <a:p>
            <a:pPr lvl="2" eaLnBrk="1" hangingPunct="1"/>
            <a:r>
              <a:rPr lang="en-US" sz="1600" dirty="0" smtClean="0"/>
              <a:t>Document Type/Number</a:t>
            </a:r>
          </a:p>
          <a:p>
            <a:pPr lvl="2" eaLnBrk="1" hangingPunct="1"/>
            <a:r>
              <a:rPr lang="en-US" sz="1600" dirty="0" smtClean="0"/>
              <a:t>Document Status</a:t>
            </a:r>
          </a:p>
          <a:p>
            <a:pPr lvl="2" eaLnBrk="1" hangingPunct="1"/>
            <a:r>
              <a:rPr lang="en-US" sz="1600" dirty="0" smtClean="0"/>
              <a:t>Vendor Info</a:t>
            </a:r>
          </a:p>
          <a:p>
            <a:pPr lvl="2" eaLnBrk="1" hangingPunct="1"/>
            <a:r>
              <a:rPr lang="en-US" sz="1600" dirty="0" smtClean="0"/>
              <a:t>Accounting Dimensions</a:t>
            </a:r>
            <a:endParaRPr lang="en-US" sz="600" dirty="0"/>
          </a:p>
          <a:p>
            <a:pPr lvl="1" eaLnBrk="1" hangingPunct="1"/>
            <a:r>
              <a:rPr lang="en-US" sz="2000" i="1" dirty="0" smtClean="0"/>
              <a:t>Collection </a:t>
            </a:r>
            <a:r>
              <a:rPr lang="en-US" sz="2000" i="1" dirty="0"/>
              <a:t>Specific </a:t>
            </a:r>
            <a:r>
              <a:rPr lang="en-US" sz="2000" dirty="0"/>
              <a:t>Key Search </a:t>
            </a:r>
            <a:r>
              <a:rPr lang="en-US" sz="2000" dirty="0" smtClean="0"/>
              <a:t>Fields</a:t>
            </a:r>
          </a:p>
          <a:p>
            <a:pPr lvl="2" eaLnBrk="1" hangingPunct="1"/>
            <a:r>
              <a:rPr lang="en-US" sz="1600" dirty="0" smtClean="0"/>
              <a:t>Line Type (Normal, Advance, etc.)</a:t>
            </a:r>
          </a:p>
          <a:p>
            <a:pPr lvl="2" eaLnBrk="1" hangingPunct="1"/>
            <a:r>
              <a:rPr lang="en-US" sz="1600" dirty="0" smtClean="0"/>
              <a:t>Applied or Unapplied </a:t>
            </a:r>
            <a:r>
              <a:rPr lang="en-US" sz="1600" dirty="0"/>
              <a:t>collections</a:t>
            </a:r>
          </a:p>
          <a:p>
            <a:pPr lvl="2" eaLnBrk="1" hangingPunct="1"/>
            <a:r>
              <a:rPr lang="en-US" sz="1600" dirty="0"/>
              <a:t>Input System </a:t>
            </a:r>
            <a:r>
              <a:rPr lang="en-US" sz="1600" dirty="0" smtClean="0"/>
              <a:t>(Lockbox</a:t>
            </a:r>
            <a:r>
              <a:rPr lang="en-US" sz="1600" dirty="0"/>
              <a:t>, Pay.gov, </a:t>
            </a:r>
            <a:r>
              <a:rPr lang="en-US" sz="1600" dirty="0" smtClean="0"/>
              <a:t>etc.)</a:t>
            </a:r>
            <a:endParaRPr lang="en-US" sz="1600" dirty="0"/>
          </a:p>
          <a:p>
            <a:pPr lvl="2" eaLnBrk="1" hangingPunct="1">
              <a:defRPr/>
            </a:pPr>
            <a:r>
              <a:rPr lang="en-US" sz="1600" dirty="0"/>
              <a:t>Business </a:t>
            </a:r>
            <a:r>
              <a:rPr lang="en-US" sz="1600" dirty="0" smtClean="0"/>
              <a:t>Line</a:t>
            </a:r>
          </a:p>
          <a:p>
            <a:pPr lvl="2" eaLnBrk="1" hangingPunct="1">
              <a:defRPr/>
            </a:pPr>
            <a:r>
              <a:rPr lang="en-US" sz="1600" dirty="0" smtClean="0"/>
              <a:t>Check Number</a:t>
            </a:r>
            <a:endParaRPr lang="en-US" sz="600" dirty="0" smtClean="0"/>
          </a:p>
          <a:p>
            <a:pPr eaLnBrk="1" hangingPunct="1">
              <a:defRPr/>
            </a:pPr>
            <a:r>
              <a:rPr lang="en-US" sz="2000" dirty="0" smtClean="0"/>
              <a:t>Users </a:t>
            </a:r>
            <a:r>
              <a:rPr lang="en-US" sz="2000" dirty="0"/>
              <a:t>with the appropriate Collections role have the capability to amend/correct the document </a:t>
            </a:r>
            <a:r>
              <a:rPr lang="en-US" sz="2000" dirty="0" smtClean="0"/>
              <a:t>from </a:t>
            </a:r>
            <a:r>
              <a:rPr lang="en-US" sz="2000" dirty="0"/>
              <a:t>the query</a:t>
            </a:r>
          </a:p>
          <a:p>
            <a:pPr lvl="2" eaLnBrk="1" hangingPunct="1">
              <a:defRPr/>
            </a:pPr>
            <a:r>
              <a:rPr lang="en-US" sz="1600" dirty="0"/>
              <a:t>Amend is used on Processed CRs</a:t>
            </a:r>
          </a:p>
          <a:p>
            <a:pPr lvl="2" eaLnBrk="1" hangingPunct="1">
              <a:defRPr/>
            </a:pPr>
            <a:r>
              <a:rPr lang="en-US" sz="1600" dirty="0"/>
              <a:t>Correct is used on Held/Rejected CRs </a:t>
            </a:r>
            <a:r>
              <a:rPr lang="en-US" sz="1600" dirty="0" smtClean="0"/>
              <a:t>Forms</a:t>
            </a:r>
            <a:endParaRPr lang="en-US" sz="1600" dirty="0"/>
          </a:p>
        </p:txBody>
      </p:sp>
      <p:sp>
        <p:nvSpPr>
          <p:cNvPr id="41989" name="Slide Number Placeholder 3"/>
          <p:cNvSpPr>
            <a:spLocks noGrp="1"/>
          </p:cNvSpPr>
          <p:nvPr>
            <p:ph type="sldNum" sz="quarter" idx="11"/>
          </p:nvPr>
        </p:nvSpPr>
        <p:spPr>
          <a:noFill/>
        </p:spPr>
        <p:txBody>
          <a:bodyPr/>
          <a:lstStyle/>
          <a:p>
            <a:fld id="{DF1DD9E2-5A36-41FA-B099-B45D10E68EF9}" type="slidenum">
              <a:rPr lang="en-US" smtClean="0"/>
              <a:pPr/>
              <a:t>103</a:t>
            </a:fld>
            <a:endParaRPr lang="en-US" dirty="0" smtClean="0"/>
          </a:p>
        </p:txBody>
      </p:sp>
      <p:sp>
        <p:nvSpPr>
          <p:cNvPr id="6" name="Content Placeholder 6"/>
          <p:cNvSpPr txBox="1">
            <a:spLocks/>
          </p:cNvSpPr>
          <p:nvPr/>
        </p:nvSpPr>
        <p:spPr bwMode="auto">
          <a:xfrm>
            <a:off x="4808127" y="2172174"/>
            <a:ext cx="4542078" cy="11602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eaLnBrk="1" hangingPunct="1"/>
            <a:r>
              <a:rPr lang="en-US" sz="1600" dirty="0" smtClean="0"/>
              <a:t>Document Date</a:t>
            </a:r>
          </a:p>
          <a:p>
            <a:pPr lvl="1" eaLnBrk="1" hangingPunct="1"/>
            <a:r>
              <a:rPr lang="en-US" sz="1600" dirty="0" smtClean="0"/>
              <a:t>Statement Number</a:t>
            </a:r>
          </a:p>
        </p:txBody>
      </p:sp>
      <p:sp>
        <p:nvSpPr>
          <p:cNvPr id="7" name="Content Placeholder 6"/>
          <p:cNvSpPr txBox="1">
            <a:spLocks/>
          </p:cNvSpPr>
          <p:nvPr/>
        </p:nvSpPr>
        <p:spPr bwMode="auto">
          <a:xfrm>
            <a:off x="4817882" y="3828282"/>
            <a:ext cx="4542078" cy="11602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eaLnBrk="1" hangingPunct="1"/>
            <a:r>
              <a:rPr lang="en-US" sz="1600" dirty="0" smtClean="0"/>
              <a:t>Accounting Line Number</a:t>
            </a:r>
          </a:p>
          <a:p>
            <a:pPr lvl="1" eaLnBrk="1" hangingPunct="1"/>
            <a:r>
              <a:rPr lang="en-US" sz="1600" dirty="0" smtClean="0"/>
              <a:t>Deposit Number</a:t>
            </a:r>
          </a:p>
          <a:p>
            <a:pPr lvl="1" eaLnBrk="1" hangingPunct="1"/>
            <a:r>
              <a:rPr lang="en-US" sz="1600" dirty="0" smtClean="0"/>
              <a:t>Receivable Type</a:t>
            </a:r>
          </a:p>
          <a:p>
            <a:pPr lvl="1" eaLnBrk="1" hangingPunct="1"/>
            <a:r>
              <a:rPr lang="en-US" sz="1600" dirty="0" smtClean="0"/>
              <a:t>Agreement Number</a:t>
            </a:r>
          </a:p>
          <a:p>
            <a:pPr lvl="1" eaLnBrk="1" hangingPunct="1"/>
            <a:endParaRPr lang="en-US" sz="1600" dirty="0" smtClean="0"/>
          </a:p>
        </p:txBody>
      </p:sp>
      <p:sp>
        <p:nvSpPr>
          <p:cNvPr id="8"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3"/>
          <p:cNvSpPr>
            <a:spLocks noGrp="1"/>
          </p:cNvSpPr>
          <p:nvPr>
            <p:ph type="sldNum" sz="quarter" idx="11"/>
          </p:nvPr>
        </p:nvSpPr>
        <p:spPr>
          <a:noFill/>
        </p:spPr>
        <p:txBody>
          <a:bodyPr/>
          <a:lstStyle/>
          <a:p>
            <a:fld id="{E230709A-C392-4BFF-9739-A2F829BC9F1C}" type="slidenum">
              <a:rPr lang="en-US" smtClean="0"/>
              <a:pPr/>
              <a:t>104</a:t>
            </a:fld>
            <a:endParaRPr lang="en-US" dirty="0" smtClean="0"/>
          </a:p>
        </p:txBody>
      </p:sp>
      <p:sp>
        <p:nvSpPr>
          <p:cNvPr id="2" name="TextBox 1"/>
          <p:cNvSpPr txBox="1"/>
          <p:nvPr/>
        </p:nvSpPr>
        <p:spPr>
          <a:xfrm>
            <a:off x="403761" y="1100531"/>
            <a:ext cx="8655179" cy="338554"/>
          </a:xfrm>
          <a:prstGeom prst="rect">
            <a:avLst/>
          </a:prstGeom>
          <a:noFill/>
        </p:spPr>
        <p:txBody>
          <a:bodyPr wrap="square" rtlCol="0">
            <a:spAutoFit/>
          </a:bodyPr>
          <a:lstStyle/>
          <a:p>
            <a:pPr marL="342900" indent="-342900">
              <a:buClr>
                <a:srgbClr val="C00000"/>
              </a:buClr>
              <a:buSzPct val="75000"/>
              <a:buFont typeface="Wingdings" pitchFamily="2" charset="2"/>
              <a:buChar char="w"/>
            </a:pPr>
            <a:r>
              <a:rPr lang="en-US" sz="1600" dirty="0" smtClean="0"/>
              <a:t>Queries &gt; Accounts Receivable &gt; Collections Query</a:t>
            </a:r>
            <a:endParaRPr lang="en-US" sz="1600" dirty="0"/>
          </a:p>
        </p:txBody>
      </p:sp>
      <p:sp>
        <p:nvSpPr>
          <p:cNvPr id="9" name="Rectangle 8"/>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4" name="Title 1"/>
          <p:cNvSpPr>
            <a:spLocks noGrp="1"/>
          </p:cNvSpPr>
          <p:nvPr>
            <p:ph type="title"/>
          </p:nvPr>
        </p:nvSpPr>
        <p:spPr>
          <a:xfrm>
            <a:off x="455613" y="331787"/>
            <a:ext cx="7381875" cy="665739"/>
          </a:xfrm>
        </p:spPr>
        <p:txBody>
          <a:bodyPr/>
          <a:lstStyle/>
          <a:p>
            <a:pPr eaLnBrk="1" hangingPunct="1"/>
            <a:r>
              <a:rPr lang="en-US" dirty="0" smtClean="0"/>
              <a:t>Collections Query – Search Criteria</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443" y="1828799"/>
            <a:ext cx="5242497" cy="334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220573068"/>
              </p:ext>
            </p:extLst>
          </p:nvPr>
        </p:nvGraphicFramePr>
        <p:xfrm>
          <a:off x="499454" y="1822420"/>
          <a:ext cx="3168779" cy="4373880"/>
        </p:xfrm>
        <a:graphic>
          <a:graphicData uri="http://schemas.openxmlformats.org/drawingml/2006/table">
            <a:tbl>
              <a:tblPr firstRow="1" bandRow="1">
                <a:tableStyleId>{21E4AEA4-8DFA-4A89-87EB-49C32662AFE0}</a:tableStyleId>
              </a:tblPr>
              <a:tblGrid>
                <a:gridCol w="1191123"/>
                <a:gridCol w="1977656"/>
              </a:tblGrid>
              <a:tr h="245761">
                <a:tc>
                  <a:txBody>
                    <a:bodyPr/>
                    <a:lstStyle/>
                    <a:p>
                      <a:r>
                        <a:rPr lang="en-US" sz="1400" dirty="0" smtClean="0"/>
                        <a:t>Field</a:t>
                      </a:r>
                      <a:endParaRPr lang="en-US" sz="1400" dirty="0"/>
                    </a:p>
                  </a:txBody>
                  <a:tcPr/>
                </a:tc>
                <a:tc>
                  <a:txBody>
                    <a:bodyPr/>
                    <a:lstStyle/>
                    <a:p>
                      <a:r>
                        <a:rPr lang="en-US" sz="1400" dirty="0" smtClean="0"/>
                        <a:t>Description</a:t>
                      </a:r>
                      <a:endParaRPr lang="en-US" sz="1400" dirty="0"/>
                    </a:p>
                  </a:txBody>
                  <a:tcPr/>
                </a:tc>
              </a:tr>
              <a:tr h="370840">
                <a:tc>
                  <a:txBody>
                    <a:bodyPr/>
                    <a:lstStyle/>
                    <a:p>
                      <a:r>
                        <a:rPr lang="en-US" sz="1100" b="1" dirty="0" smtClean="0"/>
                        <a:t>Document Type/Number/Actg.</a:t>
                      </a:r>
                      <a:endParaRPr lang="en-US" sz="1100" b="1" dirty="0"/>
                    </a:p>
                  </a:txBody>
                  <a:tcPr/>
                </a:tc>
                <a:tc>
                  <a:txBody>
                    <a:bodyPr/>
                    <a:lstStyle/>
                    <a:p>
                      <a:r>
                        <a:rPr lang="en-US" sz="1100" dirty="0" smtClean="0"/>
                        <a:t>Allows users to search for</a:t>
                      </a:r>
                      <a:r>
                        <a:rPr lang="en-US" sz="1100" baseline="0" dirty="0" smtClean="0"/>
                        <a:t> a specific collection document type, document number, or accounting line number</a:t>
                      </a:r>
                      <a:endParaRPr lang="en-US" sz="1100" dirty="0"/>
                    </a:p>
                  </a:txBody>
                  <a:tcPr/>
                </a:tc>
              </a:tr>
              <a:tr h="370840">
                <a:tc>
                  <a:txBody>
                    <a:bodyPr/>
                    <a:lstStyle/>
                    <a:p>
                      <a:r>
                        <a:rPr lang="en-US" sz="1100" b="1" dirty="0" smtClean="0"/>
                        <a:t>Accounting Line Amount</a:t>
                      </a:r>
                      <a:endParaRPr lang="en-US" sz="1100" b="1" dirty="0"/>
                    </a:p>
                  </a:txBody>
                  <a:tcPr/>
                </a:tc>
                <a:tc>
                  <a:txBody>
                    <a:bodyPr/>
                    <a:lstStyle/>
                    <a:p>
                      <a:r>
                        <a:rPr lang="en-US" sz="1100" dirty="0" smtClean="0"/>
                        <a:t>Line amount range, e.g. $10.00-$14.99</a:t>
                      </a:r>
                      <a:endParaRPr lang="en-US" sz="1100" dirty="0"/>
                    </a:p>
                  </a:txBody>
                  <a:tcPr/>
                </a:tc>
              </a:tr>
              <a:tr h="370840">
                <a:tc>
                  <a:txBody>
                    <a:bodyPr/>
                    <a:lstStyle/>
                    <a:p>
                      <a:r>
                        <a:rPr lang="en-US" sz="1100" b="1" dirty="0" smtClean="0"/>
                        <a:t>Accomplished Date</a:t>
                      </a:r>
                      <a:endParaRPr lang="en-US" sz="1100" b="1" dirty="0"/>
                    </a:p>
                  </a:txBody>
                  <a:tcPr/>
                </a:tc>
                <a:tc>
                  <a:txBody>
                    <a:bodyPr/>
                    <a:lstStyle/>
                    <a:p>
                      <a:r>
                        <a:rPr lang="en-US" sz="1100" dirty="0" smtClean="0"/>
                        <a:t>Search</a:t>
                      </a:r>
                      <a:r>
                        <a:rPr lang="en-US" sz="1100" baseline="0" dirty="0" smtClean="0"/>
                        <a:t> by Accomplished Date on collection header</a:t>
                      </a:r>
                      <a:endParaRPr lang="en-US" sz="1100" dirty="0"/>
                    </a:p>
                  </a:txBody>
                  <a:tcPr/>
                </a:tc>
              </a:tr>
              <a:tr h="370840">
                <a:tc>
                  <a:txBody>
                    <a:bodyPr/>
                    <a:lstStyle/>
                    <a:p>
                      <a:r>
                        <a:rPr lang="en-US" sz="1100" b="1" dirty="0" smtClean="0"/>
                        <a:t>Business Line</a:t>
                      </a:r>
                      <a:endParaRPr lang="en-US" sz="1100" b="1" dirty="0"/>
                    </a:p>
                  </a:txBody>
                  <a:tcPr/>
                </a:tc>
                <a:tc>
                  <a:txBody>
                    <a:bodyPr/>
                    <a:lstStyle/>
                    <a:p>
                      <a:r>
                        <a:rPr lang="en-US" sz="1100" dirty="0" smtClean="0"/>
                        <a:t>Search by Business</a:t>
                      </a:r>
                      <a:r>
                        <a:rPr lang="en-US" sz="1100" baseline="0" dirty="0" smtClean="0"/>
                        <a:t> Line recorded  on the collection accounting line</a:t>
                      </a:r>
                      <a:endParaRPr lang="en-US" sz="1100" dirty="0"/>
                    </a:p>
                  </a:txBody>
                  <a:tcPr/>
                </a:tc>
              </a:tr>
              <a:tr h="370840">
                <a:tc>
                  <a:txBody>
                    <a:bodyPr/>
                    <a:lstStyle/>
                    <a:p>
                      <a:r>
                        <a:rPr lang="en-US" sz="1100" b="1" dirty="0" smtClean="0"/>
                        <a:t>Line Type</a:t>
                      </a:r>
                      <a:endParaRPr lang="en-US" sz="1100" b="1" dirty="0"/>
                    </a:p>
                  </a:txBody>
                  <a:tcPr/>
                </a:tc>
                <a:tc>
                  <a:txBody>
                    <a:bodyPr/>
                    <a:lstStyle/>
                    <a:p>
                      <a:r>
                        <a:rPr lang="en-US" sz="1100" dirty="0" smtClean="0"/>
                        <a:t>Recorded on the collection accounting line; allows users to limit</a:t>
                      </a:r>
                      <a:r>
                        <a:rPr lang="en-US" sz="1100" baseline="0" dirty="0" smtClean="0"/>
                        <a:t> search for certain types of transactions, e.g. a user is only searching for advance offsets</a:t>
                      </a:r>
                      <a:endParaRPr lang="en-US" sz="1100" dirty="0"/>
                    </a:p>
                  </a:txBody>
                  <a:tcPr/>
                </a:tc>
              </a:tr>
              <a:tr h="370840">
                <a:tc>
                  <a:txBody>
                    <a:bodyPr/>
                    <a:lstStyle/>
                    <a:p>
                      <a:r>
                        <a:rPr lang="en-US" sz="1100" b="1" dirty="0" smtClean="0"/>
                        <a:t>Document Status</a:t>
                      </a:r>
                      <a:endParaRPr lang="en-US" sz="1100" b="1" dirty="0"/>
                    </a:p>
                  </a:txBody>
                  <a:tcPr/>
                </a:tc>
                <a:tc>
                  <a:txBody>
                    <a:bodyPr/>
                    <a:lstStyle/>
                    <a:p>
                      <a:r>
                        <a:rPr lang="en-US" sz="1100" dirty="0" smtClean="0"/>
                        <a:t>Search for collection</a:t>
                      </a:r>
                      <a:r>
                        <a:rPr lang="en-US" sz="1100" baseline="0" dirty="0" smtClean="0"/>
                        <a:t> documents by document status, e.g. Processed, Held, Rejected, etc.</a:t>
                      </a:r>
                      <a:endParaRPr lang="en-US" sz="1100" dirty="0"/>
                    </a:p>
                  </a:txBody>
                  <a:tcPr/>
                </a:tc>
              </a:tr>
            </a:tbl>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11"/>
          </p:nvPr>
        </p:nvSpPr>
        <p:spPr>
          <a:noFill/>
        </p:spPr>
        <p:txBody>
          <a:bodyPr/>
          <a:lstStyle/>
          <a:p>
            <a:fld id="{F5D862F2-D377-4DAF-AC6C-2135CFC09F2C}" type="slidenum">
              <a:rPr lang="en-US" smtClean="0"/>
              <a:pPr/>
              <a:t>105</a:t>
            </a:fld>
            <a:endParaRPr lang="en-US" dirty="0" smtClean="0"/>
          </a:p>
        </p:txBody>
      </p:sp>
      <p:sp>
        <p:nvSpPr>
          <p:cNvPr id="6" name="Rectangle 5"/>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8" name="Title 1"/>
          <p:cNvSpPr>
            <a:spLocks noGrp="1"/>
          </p:cNvSpPr>
          <p:nvPr>
            <p:ph type="title"/>
          </p:nvPr>
        </p:nvSpPr>
        <p:spPr>
          <a:xfrm>
            <a:off x="455613" y="331787"/>
            <a:ext cx="7381875" cy="665739"/>
          </a:xfrm>
        </p:spPr>
        <p:txBody>
          <a:bodyPr/>
          <a:lstStyle/>
          <a:p>
            <a:pPr eaLnBrk="1" hangingPunct="1"/>
            <a:r>
              <a:rPr lang="en-US" dirty="0" smtClean="0"/>
              <a:t>Collections Query – Search Criteria</a:t>
            </a:r>
          </a:p>
        </p:txBody>
      </p:sp>
      <p:graphicFrame>
        <p:nvGraphicFramePr>
          <p:cNvPr id="9" name="Table 8"/>
          <p:cNvGraphicFramePr>
            <a:graphicFrameLocks noGrp="1"/>
          </p:cNvGraphicFramePr>
          <p:nvPr>
            <p:extLst>
              <p:ext uri="{D42A27DB-BD31-4B8C-83A1-F6EECF244321}">
                <p14:modId xmlns:p14="http://schemas.microsoft.com/office/powerpoint/2010/main" val="809950756"/>
              </p:ext>
            </p:extLst>
          </p:nvPr>
        </p:nvGraphicFramePr>
        <p:xfrm>
          <a:off x="403760" y="1530970"/>
          <a:ext cx="2873829" cy="5080000"/>
        </p:xfrm>
        <a:graphic>
          <a:graphicData uri="http://schemas.openxmlformats.org/drawingml/2006/table">
            <a:tbl>
              <a:tblPr firstRow="1" bandRow="1">
                <a:tableStyleId>{21E4AEA4-8DFA-4A89-87EB-49C32662AFE0}</a:tableStyleId>
              </a:tblPr>
              <a:tblGrid>
                <a:gridCol w="1270806"/>
                <a:gridCol w="1603023"/>
              </a:tblGrid>
              <a:tr h="245761">
                <a:tc>
                  <a:txBody>
                    <a:bodyPr/>
                    <a:lstStyle/>
                    <a:p>
                      <a:r>
                        <a:rPr lang="en-US" sz="1400" dirty="0" smtClean="0"/>
                        <a:t>Field</a:t>
                      </a:r>
                      <a:endParaRPr lang="en-US" sz="1400" dirty="0"/>
                    </a:p>
                  </a:txBody>
                  <a:tcPr/>
                </a:tc>
                <a:tc>
                  <a:txBody>
                    <a:bodyPr/>
                    <a:lstStyle/>
                    <a:p>
                      <a:r>
                        <a:rPr lang="en-US" sz="1400" dirty="0" smtClean="0"/>
                        <a:t>Description</a:t>
                      </a:r>
                      <a:endParaRPr lang="en-US" sz="1400" dirty="0"/>
                    </a:p>
                  </a:txBody>
                  <a:tcPr/>
                </a:tc>
              </a:tr>
              <a:tr h="370840">
                <a:tc>
                  <a:txBody>
                    <a:bodyPr/>
                    <a:lstStyle/>
                    <a:p>
                      <a:r>
                        <a:rPr lang="en-US" sz="1100" b="1" dirty="0" smtClean="0"/>
                        <a:t>Applied to </a:t>
                      </a:r>
                      <a:r>
                        <a:rPr lang="en-US" sz="1100" b="1" smtClean="0"/>
                        <a:t>Billing Document/Debt </a:t>
                      </a:r>
                      <a:r>
                        <a:rPr lang="en-US" sz="1100" b="1" dirty="0" smtClean="0"/>
                        <a:t>Account</a:t>
                      </a:r>
                      <a:endParaRPr lang="en-US" sz="1100" b="1" dirty="0"/>
                    </a:p>
                  </a:txBody>
                  <a:tcPr/>
                </a:tc>
                <a:tc>
                  <a:txBody>
                    <a:bodyPr/>
                    <a:lstStyle/>
                    <a:p>
                      <a:r>
                        <a:rPr lang="en-US" sz="1100" dirty="0" smtClean="0"/>
                        <a:t>Allows</a:t>
                      </a:r>
                      <a:r>
                        <a:rPr lang="en-US" sz="1100" baseline="0" dirty="0" smtClean="0"/>
                        <a:t> users to search for unapplied collections only</a:t>
                      </a:r>
                      <a:endParaRPr lang="en-US" sz="1100" dirty="0"/>
                    </a:p>
                  </a:txBody>
                  <a:tcPr/>
                </a:tc>
              </a:tr>
              <a:tr h="370840">
                <a:tc>
                  <a:txBody>
                    <a:bodyPr/>
                    <a:lstStyle/>
                    <a:p>
                      <a:r>
                        <a:rPr lang="en-US" sz="1100" b="1" dirty="0" smtClean="0"/>
                        <a:t>Reference Document</a:t>
                      </a:r>
                      <a:endParaRPr lang="en-US" sz="1100" b="1" dirty="0"/>
                    </a:p>
                  </a:txBody>
                  <a:tcPr/>
                </a:tc>
                <a:tc>
                  <a:txBody>
                    <a:bodyPr/>
                    <a:lstStyle/>
                    <a:p>
                      <a:r>
                        <a:rPr lang="en-US" sz="1100" dirty="0" smtClean="0"/>
                        <a:t>Specific a specific document type/number/accounting line</a:t>
                      </a:r>
                      <a:endParaRPr lang="en-US" sz="1100" dirty="0"/>
                    </a:p>
                  </a:txBody>
                  <a:tcPr/>
                </a:tc>
              </a:tr>
              <a:tr h="370840">
                <a:tc>
                  <a:txBody>
                    <a:bodyPr/>
                    <a:lstStyle/>
                    <a:p>
                      <a:r>
                        <a:rPr lang="en-US" sz="1100" b="1" dirty="0" smtClean="0"/>
                        <a:t>External System ID</a:t>
                      </a:r>
                      <a:endParaRPr lang="en-US" sz="1100" b="1" dirty="0"/>
                    </a:p>
                  </a:txBody>
                  <a:tcPr/>
                </a:tc>
                <a:tc>
                  <a:txBody>
                    <a:bodyPr/>
                    <a:lstStyle/>
                    <a:p>
                      <a:r>
                        <a:rPr lang="en-US" sz="1100" dirty="0" smtClean="0"/>
                        <a:t>Search for collections received from a particular external system</a:t>
                      </a:r>
                      <a:endParaRPr lang="en-US" sz="1100" dirty="0"/>
                    </a:p>
                  </a:txBody>
                  <a:tcPr/>
                </a:tc>
              </a:tr>
              <a:tr h="370840">
                <a:tc>
                  <a:txBody>
                    <a:bodyPr/>
                    <a:lstStyle/>
                    <a:p>
                      <a:r>
                        <a:rPr lang="en-US" sz="1100" b="1" dirty="0" smtClean="0"/>
                        <a:t>Receivable Type</a:t>
                      </a:r>
                      <a:endParaRPr lang="en-US" sz="1100" b="1" dirty="0"/>
                    </a:p>
                  </a:txBody>
                  <a:tcPr/>
                </a:tc>
                <a:tc>
                  <a:txBody>
                    <a:bodyPr/>
                    <a:lstStyle/>
                    <a:p>
                      <a:r>
                        <a:rPr lang="en-US" sz="1100" dirty="0" smtClean="0"/>
                        <a:t>Corresponds to the Receivable Type recorded on the collection accounting line</a:t>
                      </a:r>
                      <a:endParaRPr lang="en-US" sz="1100" dirty="0"/>
                    </a:p>
                  </a:txBody>
                  <a:tcPr/>
                </a:tc>
              </a:tr>
              <a:tr h="370840">
                <a:tc>
                  <a:txBody>
                    <a:bodyPr/>
                    <a:lstStyle/>
                    <a:p>
                      <a:r>
                        <a:rPr lang="en-US" sz="1100" b="1" dirty="0" smtClean="0"/>
                        <a:t>Vendor Code</a:t>
                      </a:r>
                      <a:endParaRPr lang="en-US" sz="1100" b="1" dirty="0"/>
                    </a:p>
                  </a:txBody>
                  <a:tcPr/>
                </a:tc>
                <a:tc>
                  <a:txBody>
                    <a:bodyPr/>
                    <a:lstStyle/>
                    <a:p>
                      <a:r>
                        <a:rPr lang="en-US" sz="1100" dirty="0" smtClean="0"/>
                        <a:t>Corresponds to vendor recorded on the collection document</a:t>
                      </a:r>
                      <a:endParaRPr lang="en-US" sz="1100" dirty="0"/>
                    </a:p>
                  </a:txBody>
                  <a:tcPr/>
                </a:tc>
              </a:tr>
              <a:tr h="370840">
                <a:tc>
                  <a:txBody>
                    <a:bodyPr/>
                    <a:lstStyle/>
                    <a:p>
                      <a:r>
                        <a:rPr lang="en-US" sz="1100" b="1" dirty="0" smtClean="0"/>
                        <a:t>Bill Type</a:t>
                      </a:r>
                      <a:endParaRPr lang="en-US" sz="1100" b="1" dirty="0"/>
                    </a:p>
                  </a:txBody>
                  <a:tcPr/>
                </a:tc>
                <a:tc>
                  <a:txBody>
                    <a:bodyPr/>
                    <a:lstStyle/>
                    <a:p>
                      <a:r>
                        <a:rPr lang="en-US" sz="1100" dirty="0" smtClean="0"/>
                        <a:t>IPAC or Standard bill</a:t>
                      </a:r>
                      <a:endParaRPr lang="en-US" sz="1100" dirty="0"/>
                    </a:p>
                  </a:txBody>
                  <a:tcPr/>
                </a:tc>
              </a:tr>
              <a:tr h="370840">
                <a:tc>
                  <a:txBody>
                    <a:bodyPr/>
                    <a:lstStyle/>
                    <a:p>
                      <a:r>
                        <a:rPr lang="en-US" sz="1100" b="1" dirty="0" smtClean="0"/>
                        <a:t>Check/Money Order Number</a:t>
                      </a:r>
                      <a:endParaRPr lang="en-US" sz="1100" b="1" dirty="0"/>
                    </a:p>
                  </a:txBody>
                  <a:tcPr/>
                </a:tc>
                <a:tc>
                  <a:txBody>
                    <a:bodyPr/>
                    <a:lstStyle/>
                    <a:p>
                      <a:r>
                        <a:rPr lang="en-US" sz="1100" dirty="0" smtClean="0"/>
                        <a:t>Check Number recorded</a:t>
                      </a:r>
                      <a:r>
                        <a:rPr lang="en-US" sz="1100" baseline="0" dirty="0" smtClean="0"/>
                        <a:t> </a:t>
                      </a:r>
                      <a:r>
                        <a:rPr lang="en-US" sz="1100" dirty="0" smtClean="0"/>
                        <a:t>on CR Header</a:t>
                      </a:r>
                      <a:endParaRPr lang="en-US" sz="1100" dirty="0"/>
                    </a:p>
                  </a:txBody>
                  <a:tcPr/>
                </a:tc>
              </a:tr>
            </a:tbl>
          </a:graphicData>
        </a:graphic>
      </p:graphicFrame>
      <p:sp>
        <p:nvSpPr>
          <p:cNvPr id="2" name="TextBox 1"/>
          <p:cNvSpPr txBox="1"/>
          <p:nvPr/>
        </p:nvSpPr>
        <p:spPr>
          <a:xfrm>
            <a:off x="403760" y="1218182"/>
            <a:ext cx="8395855" cy="276999"/>
          </a:xfrm>
          <a:prstGeom prst="rect">
            <a:avLst/>
          </a:prstGeom>
          <a:noFill/>
        </p:spPr>
        <p:txBody>
          <a:bodyPr wrap="square" rtlCol="0">
            <a:spAutoFit/>
          </a:bodyPr>
          <a:lstStyle/>
          <a:p>
            <a:pPr marL="171450" indent="-171450">
              <a:buClr>
                <a:srgbClr val="C00000"/>
              </a:buClr>
              <a:buSzPct val="75000"/>
              <a:buFont typeface="Wingdings" pitchFamily="2" charset="2"/>
              <a:buChar char="w"/>
            </a:pPr>
            <a:r>
              <a:rPr lang="en-US" sz="1200" b="1" dirty="0" smtClean="0"/>
              <a:t>Various additional search criteria are available on the Collections Query, including:</a:t>
            </a:r>
            <a:endParaRPr lang="en-US" sz="12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238" y="1983055"/>
            <a:ext cx="5594702" cy="3158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11"/>
          </p:nvPr>
        </p:nvSpPr>
        <p:spPr>
          <a:noFill/>
        </p:spPr>
        <p:txBody>
          <a:bodyPr/>
          <a:lstStyle/>
          <a:p>
            <a:fld id="{F5D862F2-D377-4DAF-AC6C-2135CFC09F2C}" type="slidenum">
              <a:rPr lang="en-US" smtClean="0"/>
              <a:pPr/>
              <a:t>106</a:t>
            </a:fld>
            <a:endParaRPr lang="en-US" dirty="0" smtClean="0"/>
          </a:p>
        </p:txBody>
      </p:sp>
      <p:sp>
        <p:nvSpPr>
          <p:cNvPr id="6" name="Rectangle 5"/>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8" name="Title 1"/>
          <p:cNvSpPr>
            <a:spLocks noGrp="1"/>
          </p:cNvSpPr>
          <p:nvPr>
            <p:ph type="title"/>
          </p:nvPr>
        </p:nvSpPr>
        <p:spPr>
          <a:xfrm>
            <a:off x="455613" y="331787"/>
            <a:ext cx="7381875" cy="665739"/>
          </a:xfrm>
        </p:spPr>
        <p:txBody>
          <a:bodyPr/>
          <a:lstStyle/>
          <a:p>
            <a:pPr eaLnBrk="1" hangingPunct="1"/>
            <a:r>
              <a:rPr lang="en-US" dirty="0" smtClean="0"/>
              <a:t>Collections Query – Search Criteria</a:t>
            </a:r>
          </a:p>
        </p:txBody>
      </p:sp>
      <p:graphicFrame>
        <p:nvGraphicFramePr>
          <p:cNvPr id="9" name="Table 8"/>
          <p:cNvGraphicFramePr>
            <a:graphicFrameLocks noGrp="1"/>
          </p:cNvGraphicFramePr>
          <p:nvPr>
            <p:extLst>
              <p:ext uri="{D42A27DB-BD31-4B8C-83A1-F6EECF244321}">
                <p14:modId xmlns:p14="http://schemas.microsoft.com/office/powerpoint/2010/main" val="3667547332"/>
              </p:ext>
            </p:extLst>
          </p:nvPr>
        </p:nvGraphicFramePr>
        <p:xfrm>
          <a:off x="486888" y="5893229"/>
          <a:ext cx="8467104" cy="899160"/>
        </p:xfrm>
        <a:graphic>
          <a:graphicData uri="http://schemas.openxmlformats.org/drawingml/2006/table">
            <a:tbl>
              <a:tblPr firstRow="1" bandRow="1">
                <a:tableStyleId>{21E4AEA4-8DFA-4A89-87EB-49C32662AFE0}</a:tableStyleId>
              </a:tblPr>
              <a:tblGrid>
                <a:gridCol w="1789587"/>
                <a:gridCol w="2257425"/>
                <a:gridCol w="1666875"/>
                <a:gridCol w="2753217"/>
              </a:tblGrid>
              <a:tr h="245761">
                <a:tc>
                  <a:txBody>
                    <a:bodyPr/>
                    <a:lstStyle/>
                    <a:p>
                      <a:r>
                        <a:rPr lang="en-US" sz="1400" dirty="0" smtClean="0"/>
                        <a:t>Field</a:t>
                      </a:r>
                      <a:endParaRPr lang="en-US" sz="1400" dirty="0"/>
                    </a:p>
                  </a:txBody>
                  <a:tcPr/>
                </a:tc>
                <a:tc>
                  <a:txBody>
                    <a:bodyPr/>
                    <a:lstStyle/>
                    <a:p>
                      <a:r>
                        <a:rPr lang="en-US" sz="1400" dirty="0" smtClean="0"/>
                        <a:t>Description</a:t>
                      </a:r>
                      <a:endParaRPr lang="en-US" sz="1400" dirty="0"/>
                    </a:p>
                  </a:txBody>
                  <a:tcPr/>
                </a:tc>
                <a:tc>
                  <a:txBody>
                    <a:bodyPr/>
                    <a:lstStyle/>
                    <a:p>
                      <a:r>
                        <a:rPr lang="en-US" sz="1400" dirty="0" smtClean="0"/>
                        <a:t>Field</a:t>
                      </a:r>
                      <a:endParaRPr lang="en-US" sz="1400" dirty="0"/>
                    </a:p>
                  </a:txBody>
                  <a:tcPr/>
                </a:tc>
                <a:tc>
                  <a:txBody>
                    <a:bodyPr/>
                    <a:lstStyle/>
                    <a:p>
                      <a:r>
                        <a:rPr lang="en-US" sz="1400" dirty="0" smtClean="0"/>
                        <a:t>Description</a:t>
                      </a:r>
                      <a:endParaRPr lang="en-US" sz="1400" dirty="0"/>
                    </a:p>
                  </a:txBody>
                  <a:tcPr/>
                </a:tc>
              </a:tr>
              <a:tr h="370840">
                <a:tc>
                  <a:txBody>
                    <a:bodyPr/>
                    <a:lstStyle/>
                    <a:p>
                      <a:r>
                        <a:rPr lang="en-US" sz="1100" b="1" dirty="0" smtClean="0"/>
                        <a:t>Header UDF</a:t>
                      </a:r>
                      <a:endParaRPr lang="en-US" sz="1100" b="1" dirty="0"/>
                    </a:p>
                  </a:txBody>
                  <a:tcPr/>
                </a:tc>
                <a:tc>
                  <a:txBody>
                    <a:bodyPr/>
                    <a:lstStyle/>
                    <a:p>
                      <a:r>
                        <a:rPr lang="en-US" sz="1100" dirty="0" smtClean="0"/>
                        <a:t>Specific to the User Defined Fields/values recorded on the collection’s header</a:t>
                      </a:r>
                      <a:endParaRPr lang="en-US" sz="1100" dirty="0"/>
                    </a:p>
                  </a:txBody>
                  <a:tcPr/>
                </a:tc>
                <a:tc>
                  <a:txBody>
                    <a:bodyPr/>
                    <a:lstStyle/>
                    <a:p>
                      <a:r>
                        <a:rPr lang="en-US" sz="1100" b="1" dirty="0" smtClean="0"/>
                        <a:t>Accounting Line UDF</a:t>
                      </a:r>
                      <a:endParaRPr lang="en-US" sz="1100" b="1" dirty="0"/>
                    </a:p>
                  </a:txBody>
                  <a:tcPr/>
                </a:tc>
                <a:tc>
                  <a:txBody>
                    <a:bodyPr/>
                    <a:lstStyle/>
                    <a:p>
                      <a:r>
                        <a:rPr lang="en-US" sz="1100" dirty="0" smtClean="0"/>
                        <a:t>Specific to the User Defined Fields/values</a:t>
                      </a:r>
                      <a:r>
                        <a:rPr lang="en-US" sz="1100" baseline="0" dirty="0" smtClean="0"/>
                        <a:t> recorded on the collection’s accounting line</a:t>
                      </a:r>
                      <a:endParaRPr lang="en-US" sz="1100" dirty="0"/>
                    </a:p>
                  </a:txBody>
                  <a:tcPr/>
                </a:tc>
              </a:tr>
            </a:tbl>
          </a:graphicData>
        </a:graphic>
      </p:graphicFrame>
      <p:sp>
        <p:nvSpPr>
          <p:cNvPr id="2" name="TextBox 1"/>
          <p:cNvSpPr txBox="1"/>
          <p:nvPr/>
        </p:nvSpPr>
        <p:spPr>
          <a:xfrm>
            <a:off x="486888" y="5434504"/>
            <a:ext cx="8443356" cy="461665"/>
          </a:xfrm>
          <a:prstGeom prst="rect">
            <a:avLst/>
          </a:prstGeom>
          <a:noFill/>
        </p:spPr>
        <p:txBody>
          <a:bodyPr wrap="square" rtlCol="0">
            <a:spAutoFit/>
          </a:bodyPr>
          <a:lstStyle/>
          <a:p>
            <a:pPr marL="171450" indent="-171450">
              <a:buClr>
                <a:srgbClr val="C00000"/>
              </a:buClr>
              <a:buSzPct val="75000"/>
              <a:buFont typeface="Wingdings" pitchFamily="2" charset="2"/>
              <a:buChar char="w"/>
            </a:pPr>
            <a:r>
              <a:rPr lang="en-US" sz="1200" b="1" dirty="0" smtClean="0"/>
              <a:t>Users may also search for collections using a variety of User Define fields, as well as specific accounting dimensions:</a:t>
            </a:r>
            <a:endParaRPr lang="en-US" sz="1200" b="1"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325" y="1172609"/>
            <a:ext cx="5137150" cy="4261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24812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5613" y="331787"/>
            <a:ext cx="8688387" cy="641989"/>
          </a:xfrm>
        </p:spPr>
        <p:txBody>
          <a:bodyPr/>
          <a:lstStyle/>
          <a:p>
            <a:pPr eaLnBrk="1" hangingPunct="1"/>
            <a:r>
              <a:rPr lang="en-US" dirty="0" smtClean="0"/>
              <a:t>Collections Query – Item Collection</a:t>
            </a:r>
          </a:p>
        </p:txBody>
      </p:sp>
      <p:sp>
        <p:nvSpPr>
          <p:cNvPr id="47107" name="Slide Number Placeholder 3"/>
          <p:cNvSpPr>
            <a:spLocks noGrp="1"/>
          </p:cNvSpPr>
          <p:nvPr>
            <p:ph type="sldNum" sz="quarter" idx="11"/>
          </p:nvPr>
        </p:nvSpPr>
        <p:spPr>
          <a:noFill/>
        </p:spPr>
        <p:txBody>
          <a:bodyPr/>
          <a:lstStyle/>
          <a:p>
            <a:fld id="{18655082-DCB0-447B-80A3-6F500B4ECB98}" type="slidenum">
              <a:rPr lang="en-US" smtClean="0"/>
              <a:pPr/>
              <a:t>107</a:t>
            </a:fld>
            <a:endParaRPr lang="en-US" dirty="0" smtClean="0"/>
          </a:p>
        </p:txBody>
      </p:sp>
      <p:sp>
        <p:nvSpPr>
          <p:cNvPr id="47108" name="Footer Placeholder 2"/>
          <p:cNvSpPr>
            <a:spLocks noGrp="1"/>
          </p:cNvSpPr>
          <p:nvPr>
            <p:ph type="ftr" sz="quarter" idx="10"/>
          </p:nvPr>
        </p:nvSpPr>
        <p:spPr>
          <a:noFill/>
        </p:spPr>
        <p:txBody>
          <a:bodyPr/>
          <a:lstStyle/>
          <a:p>
            <a:r>
              <a:rPr lang="en-US" dirty="0" smtClean="0"/>
              <a:t>CGI Federal Proprietary and Confidential</a:t>
            </a:r>
          </a:p>
        </p:txBody>
      </p:sp>
      <p:cxnSp>
        <p:nvCxnSpPr>
          <p:cNvPr id="47111" name="Straight Arrow Connector 9"/>
          <p:cNvCxnSpPr>
            <a:cxnSpLocks noChangeShapeType="1"/>
          </p:cNvCxnSpPr>
          <p:nvPr/>
        </p:nvCxnSpPr>
        <p:spPr bwMode="auto">
          <a:xfrm flipH="1">
            <a:off x="4867275" y="2219325"/>
            <a:ext cx="3095625" cy="1362075"/>
          </a:xfrm>
          <a:prstGeom prst="straightConnector1">
            <a:avLst/>
          </a:prstGeom>
          <a:noFill/>
          <a:ln w="9525" algn="ctr">
            <a:noFill/>
            <a:round/>
            <a:headEnd/>
            <a:tailEnd type="arrow" w="med" len="med"/>
          </a:ln>
        </p:spPr>
      </p:cxnSp>
      <p:cxnSp>
        <p:nvCxnSpPr>
          <p:cNvPr id="12" name="Elbow Connector 11"/>
          <p:cNvCxnSpPr/>
          <p:nvPr/>
        </p:nvCxnSpPr>
        <p:spPr bwMode="auto">
          <a:xfrm flipH="1">
            <a:off x="590550" y="2900362"/>
            <a:ext cx="7372350" cy="2211388"/>
          </a:xfrm>
          <a:prstGeom prst="bentConnector5">
            <a:avLst>
              <a:gd name="adj1" fmla="val -3101"/>
              <a:gd name="adj2" fmla="val 41080"/>
              <a:gd name="adj3" fmla="val 101898"/>
            </a:avLst>
          </a:prstGeom>
          <a:ln w="47625">
            <a:solidFill>
              <a:schemeClr val="accent5">
                <a:lumMod val="50000"/>
              </a:schemeClr>
            </a:solidFill>
            <a:headEnd type="none" w="med" len="med"/>
            <a:tailEnd type="triangle" w="lg" len="sm"/>
          </a:ln>
        </p:spPr>
        <p:style>
          <a:lnRef idx="1">
            <a:schemeClr val="accent2"/>
          </a:lnRef>
          <a:fillRef idx="0">
            <a:schemeClr val="accent2"/>
          </a:fillRef>
          <a:effectRef idx="0">
            <a:schemeClr val="accent2"/>
          </a:effectRef>
          <a:fontRef idx="minor">
            <a:schemeClr val="tx1"/>
          </a:fontRef>
        </p:style>
      </p:cxnSp>
      <p:sp>
        <p:nvSpPr>
          <p:cNvPr id="3" name="Left Brace 2"/>
          <p:cNvSpPr/>
          <p:nvPr/>
        </p:nvSpPr>
        <p:spPr bwMode="auto">
          <a:xfrm rot="16200000">
            <a:off x="1186053" y="4755406"/>
            <a:ext cx="380007" cy="1528483"/>
          </a:xfrm>
          <a:prstGeom prst="leftBrace">
            <a:avLst>
              <a:gd name="adj1" fmla="val 47505"/>
              <a:gd name="adj2" fmla="val 50000"/>
            </a:avLst>
          </a:prstGeom>
          <a:noFill/>
          <a:ln w="38100" cap="flat" cmpd="sng" algn="ctr">
            <a:solidFill>
              <a:schemeClr val="accent5">
                <a:lumMod val="50000"/>
              </a:schemeClr>
            </a:solidFill>
            <a:prstDash val="solid"/>
            <a:round/>
            <a:headEnd type="none" w="med" len="med"/>
            <a:tailEnd type="none" w="med" len="med"/>
          </a:ln>
          <a:effectLst/>
        </p:spPr>
        <p:txBody>
          <a:bodyPr rtlCol="0" anchor="ctr"/>
          <a:lstStyle/>
          <a:p>
            <a:pPr algn="ctr"/>
            <a:endParaRPr lang="en-US" dirty="0"/>
          </a:p>
        </p:txBody>
      </p:sp>
      <p:sp>
        <p:nvSpPr>
          <p:cNvPr id="4" name="TextBox 3"/>
          <p:cNvSpPr txBox="1"/>
          <p:nvPr/>
        </p:nvSpPr>
        <p:spPr>
          <a:xfrm>
            <a:off x="419179" y="5709651"/>
            <a:ext cx="2046332" cy="584775"/>
          </a:xfrm>
          <a:prstGeom prst="rect">
            <a:avLst/>
          </a:prstGeom>
          <a:noFill/>
          <a:ln>
            <a:solidFill>
              <a:schemeClr val="accent5">
                <a:lumMod val="50000"/>
              </a:schemeClr>
            </a:solidFill>
            <a:prstDash val="dash"/>
          </a:ln>
        </p:spPr>
        <p:txBody>
          <a:bodyPr wrap="square" lIns="9144" rtlCol="0">
            <a:spAutoFit/>
          </a:bodyPr>
          <a:lstStyle/>
          <a:p>
            <a:pPr algn="ctr"/>
            <a:r>
              <a:rPr lang="en-US" sz="1600" dirty="0" smtClean="0"/>
              <a:t>Returns the Referenced BD info</a:t>
            </a:r>
            <a:endParaRPr lang="en-US" sz="1600" dirty="0"/>
          </a:p>
        </p:txBody>
      </p:sp>
      <p:sp>
        <p:nvSpPr>
          <p:cNvPr id="2" name="TextBox 1"/>
          <p:cNvSpPr txBox="1"/>
          <p:nvPr/>
        </p:nvSpPr>
        <p:spPr>
          <a:xfrm>
            <a:off x="510363" y="1201479"/>
            <a:ext cx="8325293" cy="646331"/>
          </a:xfrm>
          <a:prstGeom prst="rect">
            <a:avLst/>
          </a:prstGeom>
          <a:noFill/>
        </p:spPr>
        <p:txBody>
          <a:bodyPr wrap="square" rtlCol="0">
            <a:spAutoFit/>
          </a:bodyPr>
          <a:lstStyle/>
          <a:p>
            <a:pPr marL="285750" indent="-285750">
              <a:buClr>
                <a:srgbClr val="C00000"/>
              </a:buClr>
              <a:buSzPct val="75000"/>
              <a:buFont typeface="Wingdings" pitchFamily="2" charset="2"/>
              <a:buChar char="w"/>
            </a:pPr>
            <a:r>
              <a:rPr lang="en-US" sz="1800" dirty="0" smtClean="0"/>
              <a:t>The ‘Reference’ button allows users to view the reference chain associated to the collection  </a:t>
            </a:r>
            <a:endParaRPr lang="en-US" sz="18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16" y="4006056"/>
            <a:ext cx="8532184" cy="1240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16" y="2185260"/>
            <a:ext cx="7351084" cy="1125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dirty="0" smtClean="0"/>
              <a:t>Collections Query: Scenarios</a:t>
            </a:r>
          </a:p>
        </p:txBody>
      </p:sp>
      <p:sp>
        <p:nvSpPr>
          <p:cNvPr id="47107" name="Slide Number Placeholder 3"/>
          <p:cNvSpPr>
            <a:spLocks noGrp="1"/>
          </p:cNvSpPr>
          <p:nvPr>
            <p:ph type="sldNum" sz="quarter" idx="11"/>
          </p:nvPr>
        </p:nvSpPr>
        <p:spPr>
          <a:noFill/>
        </p:spPr>
        <p:txBody>
          <a:bodyPr/>
          <a:lstStyle/>
          <a:p>
            <a:fld id="{18655082-DCB0-447B-80A3-6F500B4ECB98}" type="slidenum">
              <a:rPr lang="en-US" smtClean="0"/>
              <a:pPr/>
              <a:t>108</a:t>
            </a:fld>
            <a:endParaRPr lang="en-US" dirty="0" smtClean="0"/>
          </a:p>
        </p:txBody>
      </p:sp>
      <p:cxnSp>
        <p:nvCxnSpPr>
          <p:cNvPr id="47111" name="Straight Arrow Connector 9"/>
          <p:cNvCxnSpPr>
            <a:cxnSpLocks noChangeShapeType="1"/>
          </p:cNvCxnSpPr>
          <p:nvPr/>
        </p:nvCxnSpPr>
        <p:spPr bwMode="auto">
          <a:xfrm flipH="1">
            <a:off x="4867275" y="2219325"/>
            <a:ext cx="3095625" cy="1362075"/>
          </a:xfrm>
          <a:prstGeom prst="straightConnector1">
            <a:avLst/>
          </a:prstGeom>
          <a:noFill/>
          <a:ln w="9525" algn="ctr">
            <a:noFill/>
            <a:round/>
            <a:headEnd/>
            <a:tailEnd type="arrow" w="med" len="med"/>
          </a:ln>
        </p:spPr>
      </p:cxnSp>
      <p:sp>
        <p:nvSpPr>
          <p:cNvPr id="7" name="TextBox 6"/>
          <p:cNvSpPr txBox="1"/>
          <p:nvPr/>
        </p:nvSpPr>
        <p:spPr>
          <a:xfrm>
            <a:off x="404037" y="1124565"/>
            <a:ext cx="7672365" cy="400110"/>
          </a:xfrm>
          <a:prstGeom prst="rect">
            <a:avLst/>
          </a:prstGeom>
          <a:noFill/>
        </p:spPr>
        <p:txBody>
          <a:bodyPr wrap="square" rtlCol="0">
            <a:spAutoFit/>
          </a:bodyPr>
          <a:lstStyle/>
          <a:p>
            <a:r>
              <a:rPr lang="en-US" sz="2000" dirty="0" smtClean="0"/>
              <a:t>Example scenarios of when the Collections Query would be used:</a:t>
            </a:r>
            <a:endParaRPr lang="en-US" sz="2000" dirty="0"/>
          </a:p>
        </p:txBody>
      </p:sp>
      <p:sp>
        <p:nvSpPr>
          <p:cNvPr id="8" name="Rectangle 7"/>
          <p:cNvSpPr/>
          <p:nvPr/>
        </p:nvSpPr>
        <p:spPr bwMode="auto">
          <a:xfrm>
            <a:off x="505048" y="1604751"/>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513" t="62440" r="4306" b="22766"/>
          <a:stretch/>
        </p:blipFill>
        <p:spPr bwMode="auto">
          <a:xfrm>
            <a:off x="552894" y="1704726"/>
            <a:ext cx="2451265" cy="649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18159" y="2697446"/>
            <a:ext cx="2337359" cy="954107"/>
          </a:xfrm>
          <a:prstGeom prst="rect">
            <a:avLst/>
          </a:prstGeom>
          <a:solidFill>
            <a:schemeClr val="accent5"/>
          </a:solidFill>
        </p:spPr>
        <p:txBody>
          <a:bodyPr wrap="square" rtlCol="0">
            <a:spAutoFit/>
          </a:bodyPr>
          <a:lstStyle/>
          <a:p>
            <a:pPr lvl="0" algn="ctr"/>
            <a:r>
              <a:rPr lang="en-US" sz="1400" dirty="0">
                <a:solidFill>
                  <a:schemeClr val="bg2">
                    <a:lumMod val="50000"/>
                  </a:schemeClr>
                </a:solidFill>
                <a:latin typeface="Calibri" pitchFamily="34" charset="0"/>
                <a:cs typeface="Calibri" pitchFamily="34" charset="0"/>
              </a:rPr>
              <a:t>The user knows the </a:t>
            </a:r>
            <a:r>
              <a:rPr lang="en-US" sz="1400" i="1" dirty="0" smtClean="0">
                <a:solidFill>
                  <a:schemeClr val="bg2">
                    <a:lumMod val="50000"/>
                  </a:schemeClr>
                </a:solidFill>
                <a:latin typeface="Calibri" pitchFamily="34" charset="0"/>
                <a:cs typeface="Calibri" pitchFamily="34" charset="0"/>
              </a:rPr>
              <a:t>accounting line </a:t>
            </a:r>
            <a:r>
              <a:rPr lang="en-US" sz="1400" dirty="0">
                <a:solidFill>
                  <a:schemeClr val="bg2">
                    <a:lumMod val="50000"/>
                  </a:schemeClr>
                </a:solidFill>
                <a:latin typeface="Calibri" pitchFamily="34" charset="0"/>
                <a:cs typeface="Calibri" pitchFamily="34" charset="0"/>
              </a:rPr>
              <a:t>amount is around $75 so they search for an </a:t>
            </a:r>
            <a:r>
              <a:rPr lang="en-US" sz="1400" dirty="0" smtClean="0">
                <a:solidFill>
                  <a:schemeClr val="bg2">
                    <a:lumMod val="50000"/>
                  </a:schemeClr>
                </a:solidFill>
                <a:latin typeface="Calibri" pitchFamily="34" charset="0"/>
                <a:cs typeface="Calibri" pitchFamily="34" charset="0"/>
              </a:rPr>
              <a:t>amount </a:t>
            </a:r>
            <a:r>
              <a:rPr lang="en-US" sz="1400" dirty="0">
                <a:solidFill>
                  <a:schemeClr val="bg2">
                    <a:lumMod val="50000"/>
                  </a:schemeClr>
                </a:solidFill>
                <a:latin typeface="Calibri" pitchFamily="34" charset="0"/>
                <a:cs typeface="Calibri" pitchFamily="34" charset="0"/>
              </a:rPr>
              <a:t>range of $70-$</a:t>
            </a:r>
            <a:r>
              <a:rPr lang="en-US" sz="1400" dirty="0" smtClean="0">
                <a:solidFill>
                  <a:schemeClr val="bg2">
                    <a:lumMod val="50000"/>
                  </a:schemeClr>
                </a:solidFill>
                <a:latin typeface="Calibri" pitchFamily="34" charset="0"/>
                <a:cs typeface="Calibri" pitchFamily="34" charset="0"/>
              </a:rPr>
              <a:t>80</a:t>
            </a:r>
            <a:endParaRPr lang="en-US" sz="1400" dirty="0">
              <a:solidFill>
                <a:schemeClr val="bg2">
                  <a:lumMod val="50000"/>
                </a:schemeClr>
              </a:solidFill>
              <a:latin typeface="Calibri" pitchFamily="34" charset="0"/>
              <a:cs typeface="Calibri" pitchFamily="34" charset="0"/>
            </a:endParaRPr>
          </a:p>
        </p:txBody>
      </p:sp>
      <p:sp>
        <p:nvSpPr>
          <p:cNvPr id="22" name="Rectangle 21"/>
          <p:cNvSpPr/>
          <p:nvPr/>
        </p:nvSpPr>
        <p:spPr bwMode="auto">
          <a:xfrm>
            <a:off x="3405975" y="1604751"/>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24" name="TextBox 23"/>
          <p:cNvSpPr txBox="1"/>
          <p:nvPr/>
        </p:nvSpPr>
        <p:spPr>
          <a:xfrm>
            <a:off x="3519086" y="2624948"/>
            <a:ext cx="2337359" cy="1169551"/>
          </a:xfrm>
          <a:prstGeom prst="rect">
            <a:avLst/>
          </a:prstGeom>
          <a:solidFill>
            <a:schemeClr val="accent5"/>
          </a:solidFill>
        </p:spPr>
        <p:txBody>
          <a:bodyPr wrap="square" rtlCol="0">
            <a:spAutoFit/>
          </a:bodyPr>
          <a:lstStyle/>
          <a:p>
            <a:pPr lvl="0" algn="ctr"/>
            <a:r>
              <a:rPr lang="en-US" sz="1400" dirty="0">
                <a:solidFill>
                  <a:schemeClr val="bg2">
                    <a:lumMod val="50000"/>
                  </a:schemeClr>
                </a:solidFill>
                <a:latin typeface="Calibri" pitchFamily="34" charset="0"/>
                <a:cs typeface="Calibri" pitchFamily="34" charset="0"/>
              </a:rPr>
              <a:t>A user needs to find all collections </a:t>
            </a:r>
            <a:r>
              <a:rPr lang="en-US" sz="1400" dirty="0" smtClean="0">
                <a:solidFill>
                  <a:schemeClr val="bg2">
                    <a:lumMod val="50000"/>
                  </a:schemeClr>
                </a:solidFill>
                <a:latin typeface="Calibri" pitchFamily="34" charset="0"/>
                <a:cs typeface="Calibri" pitchFamily="34" charset="0"/>
              </a:rPr>
              <a:t>that were </a:t>
            </a:r>
            <a:r>
              <a:rPr lang="en-US" sz="1400" i="1" dirty="0" smtClean="0">
                <a:solidFill>
                  <a:schemeClr val="bg2">
                    <a:lumMod val="50000"/>
                  </a:schemeClr>
                </a:solidFill>
                <a:latin typeface="Calibri" pitchFamily="34" charset="0"/>
                <a:cs typeface="Calibri" pitchFamily="34" charset="0"/>
              </a:rPr>
              <a:t>not</a:t>
            </a:r>
            <a:r>
              <a:rPr lang="en-US" sz="1400" dirty="0" smtClean="0">
                <a:solidFill>
                  <a:schemeClr val="bg2">
                    <a:lumMod val="50000"/>
                  </a:schemeClr>
                </a:solidFill>
                <a:latin typeface="Calibri" pitchFamily="34" charset="0"/>
                <a:cs typeface="Calibri" pitchFamily="34" charset="0"/>
              </a:rPr>
              <a:t> successfully applied </a:t>
            </a:r>
            <a:r>
              <a:rPr lang="en-US" sz="1400" dirty="0">
                <a:solidFill>
                  <a:schemeClr val="bg2">
                    <a:lumMod val="50000"/>
                  </a:schemeClr>
                </a:solidFill>
                <a:latin typeface="Calibri" pitchFamily="34" charset="0"/>
                <a:cs typeface="Calibri" pitchFamily="34" charset="0"/>
              </a:rPr>
              <a:t>to a </a:t>
            </a:r>
            <a:r>
              <a:rPr lang="en-US" sz="1400" dirty="0" smtClean="0">
                <a:solidFill>
                  <a:schemeClr val="bg2">
                    <a:lumMod val="50000"/>
                  </a:schemeClr>
                </a:solidFill>
                <a:latin typeface="Calibri" pitchFamily="34" charset="0"/>
                <a:cs typeface="Calibri" pitchFamily="34" charset="0"/>
              </a:rPr>
              <a:t>Billing Doc during the prior nights import process</a:t>
            </a:r>
            <a:endParaRPr lang="en-US" sz="1400" dirty="0">
              <a:solidFill>
                <a:schemeClr val="bg2">
                  <a:lumMod val="50000"/>
                </a:schemeClr>
              </a:solidFill>
              <a:latin typeface="Calibri" pitchFamily="34" charset="0"/>
              <a:cs typeface="Calibri" pitchFamily="34" charset="0"/>
            </a:endParaRPr>
          </a:p>
        </p:txBody>
      </p:sp>
      <p:sp>
        <p:nvSpPr>
          <p:cNvPr id="25" name="Rectangle 24"/>
          <p:cNvSpPr/>
          <p:nvPr/>
        </p:nvSpPr>
        <p:spPr bwMode="auto">
          <a:xfrm>
            <a:off x="6316209" y="1604750"/>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27" name="TextBox 26"/>
          <p:cNvSpPr txBox="1"/>
          <p:nvPr/>
        </p:nvSpPr>
        <p:spPr>
          <a:xfrm>
            <a:off x="6429320" y="2703003"/>
            <a:ext cx="2337359" cy="738664"/>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A user is searching for a specific Accounting Line Number</a:t>
            </a:r>
            <a:endParaRPr lang="en-US" sz="1400" dirty="0">
              <a:solidFill>
                <a:schemeClr val="bg2">
                  <a:lumMod val="50000"/>
                </a:schemeClr>
              </a:solidFill>
              <a:latin typeface="Calibri" pitchFamily="34" charset="0"/>
              <a:cs typeface="Calibri" pitchFamily="34" charset="0"/>
            </a:endParaRPr>
          </a:p>
        </p:txBody>
      </p:sp>
      <p:pic>
        <p:nvPicPr>
          <p:cNvPr id="19461"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240" t="38140" r="17129" b="55422"/>
          <a:stretch/>
        </p:blipFill>
        <p:spPr bwMode="auto">
          <a:xfrm>
            <a:off x="3416860" y="1704726"/>
            <a:ext cx="2510193" cy="44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63" t="83220" r="63306" b="13663"/>
          <a:stretch/>
        </p:blipFill>
        <p:spPr bwMode="auto">
          <a:xfrm>
            <a:off x="3469064" y="2215410"/>
            <a:ext cx="2448563" cy="21237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20" t="28999" r="52991" b="63524"/>
          <a:stretch/>
        </p:blipFill>
        <p:spPr bwMode="auto">
          <a:xfrm>
            <a:off x="6360898" y="1842392"/>
            <a:ext cx="2443789" cy="465772"/>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39"/>
          <p:cNvSpPr/>
          <p:nvPr/>
        </p:nvSpPr>
        <p:spPr bwMode="auto">
          <a:xfrm>
            <a:off x="497583" y="4329529"/>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42" name="TextBox 41"/>
          <p:cNvSpPr txBox="1"/>
          <p:nvPr/>
        </p:nvSpPr>
        <p:spPr>
          <a:xfrm>
            <a:off x="610694" y="5658526"/>
            <a:ext cx="2337359" cy="523220"/>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A user wants to find all Rejected IPAC collections </a:t>
            </a:r>
            <a:endParaRPr lang="en-US" sz="1400" dirty="0">
              <a:solidFill>
                <a:schemeClr val="bg2">
                  <a:lumMod val="50000"/>
                </a:schemeClr>
              </a:solidFill>
              <a:latin typeface="Calibri" pitchFamily="34" charset="0"/>
              <a:cs typeface="Calibri" pitchFamily="34" charset="0"/>
            </a:endParaRPr>
          </a:p>
        </p:txBody>
      </p:sp>
      <p:sp>
        <p:nvSpPr>
          <p:cNvPr id="43" name="Rectangle 42"/>
          <p:cNvSpPr/>
          <p:nvPr/>
        </p:nvSpPr>
        <p:spPr bwMode="auto">
          <a:xfrm>
            <a:off x="3398510" y="4329529"/>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44" name="TextBox 43"/>
          <p:cNvSpPr txBox="1"/>
          <p:nvPr/>
        </p:nvSpPr>
        <p:spPr>
          <a:xfrm>
            <a:off x="3511621" y="5688768"/>
            <a:ext cx="2337359" cy="738664"/>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A user is looking for Lockbox collections referencing a particular Business Line</a:t>
            </a:r>
            <a:endParaRPr lang="en-US" sz="1400" dirty="0">
              <a:solidFill>
                <a:schemeClr val="bg2">
                  <a:lumMod val="50000"/>
                </a:schemeClr>
              </a:solidFill>
              <a:latin typeface="Calibri" pitchFamily="34" charset="0"/>
              <a:cs typeface="Calibri" pitchFamily="34" charset="0"/>
            </a:endParaRPr>
          </a:p>
        </p:txBody>
      </p:sp>
      <p:sp>
        <p:nvSpPr>
          <p:cNvPr id="51" name="Rectangle 50"/>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45" name="Rectangle 44"/>
          <p:cNvSpPr/>
          <p:nvPr/>
        </p:nvSpPr>
        <p:spPr bwMode="auto">
          <a:xfrm>
            <a:off x="6308744" y="4329528"/>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46" name="TextBox 45"/>
          <p:cNvSpPr txBox="1"/>
          <p:nvPr/>
        </p:nvSpPr>
        <p:spPr>
          <a:xfrm>
            <a:off x="6421855" y="5308513"/>
            <a:ext cx="2337359" cy="1384995"/>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GSA fulfilled a service that was paid for in Advance, and a user wants to search for the Advance Payment in order to reference it on the Advance Offset CR</a:t>
            </a:r>
            <a:endParaRPr lang="en-US" sz="1400" dirty="0">
              <a:solidFill>
                <a:schemeClr val="bg2">
                  <a:lumMod val="50000"/>
                </a:schemeClr>
              </a:solidFill>
              <a:latin typeface="Calibri" pitchFamily="34" charset="0"/>
              <a:cs typeface="Calibri" pitchFamily="34" charset="0"/>
            </a:endParaRPr>
          </a:p>
        </p:txBody>
      </p:sp>
      <p:pic>
        <p:nvPicPr>
          <p:cNvPr id="53"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73" t="58582" r="53983" b="24709"/>
          <a:stretch/>
        </p:blipFill>
        <p:spPr bwMode="auto">
          <a:xfrm>
            <a:off x="6342386" y="4383780"/>
            <a:ext cx="2492118" cy="8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61" t="46921" r="54154" b="41926"/>
          <a:stretch/>
        </p:blipFill>
        <p:spPr bwMode="auto">
          <a:xfrm>
            <a:off x="552894" y="4446429"/>
            <a:ext cx="2451265" cy="585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21" t="54635" r="60373" b="42662"/>
          <a:stretch/>
        </p:blipFill>
        <p:spPr bwMode="auto">
          <a:xfrm>
            <a:off x="589517" y="5110235"/>
            <a:ext cx="2414642" cy="176184"/>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9895" y="5076631"/>
            <a:ext cx="18669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6860" y="4446429"/>
            <a:ext cx="2511652" cy="40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295934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dirty="0" smtClean="0"/>
              <a:t>Collections Query: Scenarios (Cont.)</a:t>
            </a:r>
          </a:p>
        </p:txBody>
      </p:sp>
      <p:sp>
        <p:nvSpPr>
          <p:cNvPr id="47107" name="Slide Number Placeholder 3"/>
          <p:cNvSpPr>
            <a:spLocks noGrp="1"/>
          </p:cNvSpPr>
          <p:nvPr>
            <p:ph type="sldNum" sz="quarter" idx="11"/>
          </p:nvPr>
        </p:nvSpPr>
        <p:spPr>
          <a:noFill/>
        </p:spPr>
        <p:txBody>
          <a:bodyPr/>
          <a:lstStyle/>
          <a:p>
            <a:fld id="{18655082-DCB0-447B-80A3-6F500B4ECB98}" type="slidenum">
              <a:rPr lang="en-US" smtClean="0"/>
              <a:pPr/>
              <a:t>109</a:t>
            </a:fld>
            <a:endParaRPr lang="en-US" dirty="0" smtClean="0"/>
          </a:p>
        </p:txBody>
      </p:sp>
      <p:cxnSp>
        <p:nvCxnSpPr>
          <p:cNvPr id="47111" name="Straight Arrow Connector 9"/>
          <p:cNvCxnSpPr>
            <a:cxnSpLocks noChangeShapeType="1"/>
          </p:cNvCxnSpPr>
          <p:nvPr/>
        </p:nvCxnSpPr>
        <p:spPr bwMode="auto">
          <a:xfrm flipH="1">
            <a:off x="4867275" y="2219325"/>
            <a:ext cx="3095625" cy="1362075"/>
          </a:xfrm>
          <a:prstGeom prst="straightConnector1">
            <a:avLst/>
          </a:prstGeom>
          <a:noFill/>
          <a:ln w="9525" algn="ctr">
            <a:noFill/>
            <a:round/>
            <a:headEnd/>
            <a:tailEnd type="arrow" w="med" len="med"/>
          </a:ln>
        </p:spPr>
      </p:cxnSp>
      <p:sp>
        <p:nvSpPr>
          <p:cNvPr id="7" name="TextBox 6"/>
          <p:cNvSpPr txBox="1"/>
          <p:nvPr/>
        </p:nvSpPr>
        <p:spPr>
          <a:xfrm>
            <a:off x="404037" y="1124565"/>
            <a:ext cx="7672365" cy="400110"/>
          </a:xfrm>
          <a:prstGeom prst="rect">
            <a:avLst/>
          </a:prstGeom>
          <a:noFill/>
        </p:spPr>
        <p:txBody>
          <a:bodyPr wrap="square" rtlCol="0">
            <a:spAutoFit/>
          </a:bodyPr>
          <a:lstStyle/>
          <a:p>
            <a:r>
              <a:rPr lang="en-US" sz="2000" dirty="0" smtClean="0"/>
              <a:t>Example scenarios of when the Collections Query would be used:</a:t>
            </a:r>
            <a:endParaRPr lang="en-US" sz="2000" dirty="0"/>
          </a:p>
        </p:txBody>
      </p:sp>
      <p:sp>
        <p:nvSpPr>
          <p:cNvPr id="8" name="Rectangle 7"/>
          <p:cNvSpPr/>
          <p:nvPr/>
        </p:nvSpPr>
        <p:spPr bwMode="auto">
          <a:xfrm>
            <a:off x="505048" y="1604751"/>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628158" y="2964613"/>
            <a:ext cx="2337359" cy="954107"/>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A user wants to query for any Returned Checks processed in the past month to search for re-opened bills</a:t>
            </a:r>
            <a:endParaRPr lang="en-US" sz="1400" dirty="0">
              <a:solidFill>
                <a:schemeClr val="bg2">
                  <a:lumMod val="50000"/>
                </a:schemeClr>
              </a:solidFill>
              <a:latin typeface="Calibri" pitchFamily="34" charset="0"/>
              <a:cs typeface="Calibri" pitchFamily="34" charset="0"/>
            </a:endParaRPr>
          </a:p>
        </p:txBody>
      </p:sp>
      <p:sp>
        <p:nvSpPr>
          <p:cNvPr id="22" name="Rectangle 21"/>
          <p:cNvSpPr/>
          <p:nvPr/>
        </p:nvSpPr>
        <p:spPr bwMode="auto">
          <a:xfrm>
            <a:off x="3405975" y="1604751"/>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24" name="TextBox 23"/>
          <p:cNvSpPr txBox="1"/>
          <p:nvPr/>
        </p:nvSpPr>
        <p:spPr>
          <a:xfrm>
            <a:off x="3489107" y="3072334"/>
            <a:ext cx="2337359" cy="738664"/>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The user is querying for Held collections referencing a particular agreement</a:t>
            </a:r>
            <a:endParaRPr lang="en-US" sz="1400" dirty="0">
              <a:solidFill>
                <a:schemeClr val="bg2">
                  <a:lumMod val="50000"/>
                </a:schemeClr>
              </a:solidFill>
              <a:latin typeface="Calibri" pitchFamily="34" charset="0"/>
              <a:cs typeface="Calibri" pitchFamily="34" charset="0"/>
            </a:endParaRPr>
          </a:p>
        </p:txBody>
      </p:sp>
      <p:sp>
        <p:nvSpPr>
          <p:cNvPr id="25" name="Rectangle 24"/>
          <p:cNvSpPr/>
          <p:nvPr/>
        </p:nvSpPr>
        <p:spPr bwMode="auto">
          <a:xfrm>
            <a:off x="6316209" y="1604750"/>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27" name="TextBox 26"/>
          <p:cNvSpPr txBox="1"/>
          <p:nvPr/>
        </p:nvSpPr>
        <p:spPr>
          <a:xfrm>
            <a:off x="6432791" y="2423308"/>
            <a:ext cx="2337359" cy="954107"/>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A user is searching for collections received from a particular Input System, e.g. ECP – Lockbox, Pay.gov, etc.</a:t>
            </a:r>
            <a:endParaRPr lang="en-US" sz="1400" dirty="0">
              <a:solidFill>
                <a:schemeClr val="bg2">
                  <a:lumMod val="50000"/>
                </a:schemeClr>
              </a:solidFill>
              <a:latin typeface="Calibri" pitchFamily="34" charset="0"/>
              <a:cs typeface="Calibri" pitchFamily="34" charset="0"/>
            </a:endParaRPr>
          </a:p>
        </p:txBody>
      </p:sp>
      <p:sp>
        <p:nvSpPr>
          <p:cNvPr id="40" name="Rectangle 39"/>
          <p:cNvSpPr/>
          <p:nvPr/>
        </p:nvSpPr>
        <p:spPr bwMode="auto">
          <a:xfrm>
            <a:off x="497583" y="4329529"/>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42" name="TextBox 41"/>
          <p:cNvSpPr txBox="1"/>
          <p:nvPr/>
        </p:nvSpPr>
        <p:spPr>
          <a:xfrm>
            <a:off x="603765" y="5211714"/>
            <a:ext cx="2337359" cy="738664"/>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A user needs to query for a collection document using the Debit Voucher Number</a:t>
            </a:r>
            <a:endParaRPr lang="en-US" sz="1400" dirty="0">
              <a:solidFill>
                <a:schemeClr val="bg2">
                  <a:lumMod val="50000"/>
                </a:schemeClr>
              </a:solidFill>
              <a:latin typeface="Calibri" pitchFamily="34" charset="0"/>
              <a:cs typeface="Calibri" pitchFamily="34" charset="0"/>
            </a:endParaRPr>
          </a:p>
        </p:txBody>
      </p:sp>
      <p:sp>
        <p:nvSpPr>
          <p:cNvPr id="43" name="Rectangle 42"/>
          <p:cNvSpPr/>
          <p:nvPr/>
        </p:nvSpPr>
        <p:spPr bwMode="auto">
          <a:xfrm>
            <a:off x="3398510" y="4329529"/>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51" name="Rectangle 50"/>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45" name="Rectangle 44"/>
          <p:cNvSpPr/>
          <p:nvPr/>
        </p:nvSpPr>
        <p:spPr bwMode="auto">
          <a:xfrm>
            <a:off x="6308744" y="4329528"/>
            <a:ext cx="2562447" cy="2402959"/>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46" name="TextBox 45"/>
          <p:cNvSpPr txBox="1"/>
          <p:nvPr/>
        </p:nvSpPr>
        <p:spPr>
          <a:xfrm>
            <a:off x="6439081" y="5718514"/>
            <a:ext cx="2337359" cy="954107"/>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A GSA user would like to query all processed collections referenced to an individual statement number</a:t>
            </a:r>
            <a:endParaRPr lang="en-US" sz="1400" dirty="0">
              <a:solidFill>
                <a:schemeClr val="bg2">
                  <a:lumMod val="50000"/>
                </a:schemeClr>
              </a:solidFill>
              <a:latin typeface="Calibri" pitchFamily="34" charset="0"/>
              <a:cs typeface="Calibri"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59" y="1666730"/>
            <a:ext cx="2515627" cy="81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65" y="2481209"/>
            <a:ext cx="2365012" cy="40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3018" y="1984138"/>
            <a:ext cx="2496907" cy="18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558" y="4725003"/>
            <a:ext cx="2515627" cy="169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1870" y="4844650"/>
            <a:ext cx="2435725" cy="786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3524665" y="5718515"/>
            <a:ext cx="2337359" cy="954107"/>
          </a:xfrm>
          <a:prstGeom prst="rect">
            <a:avLst/>
          </a:prstGeom>
          <a:solidFill>
            <a:schemeClr val="accent5"/>
          </a:solidFill>
        </p:spPr>
        <p:txBody>
          <a:bodyPr wrap="square" rtlCol="0">
            <a:spAutoFit/>
          </a:bodyPr>
          <a:lstStyle/>
          <a:p>
            <a:pPr lvl="0" algn="ctr"/>
            <a:r>
              <a:rPr lang="en-US" sz="1400" dirty="0" smtClean="0">
                <a:solidFill>
                  <a:schemeClr val="bg2">
                    <a:lumMod val="50000"/>
                  </a:schemeClr>
                </a:solidFill>
                <a:latin typeface="Calibri" pitchFamily="34" charset="0"/>
                <a:cs typeface="Calibri" pitchFamily="34" charset="0"/>
              </a:rPr>
              <a:t>The user is querying for all Credit Application funds returned to Treasury using doc type CT6/CT7</a:t>
            </a:r>
            <a:endParaRPr lang="en-US" sz="1400" dirty="0">
              <a:solidFill>
                <a:schemeClr val="bg2">
                  <a:lumMod val="50000"/>
                </a:schemeClr>
              </a:solidFill>
              <a:latin typeface="Calibri" pitchFamily="34" charset="0"/>
              <a:cs typeface="Calibri" pitchFamily="34" charset="0"/>
            </a:endParaRPr>
          </a:p>
        </p:txBody>
      </p:sp>
      <p:pic>
        <p:nvPicPr>
          <p:cNvPr id="410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5393" y="1732204"/>
            <a:ext cx="2188679" cy="74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1869" y="2673518"/>
            <a:ext cx="2455863" cy="173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9"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6744" y="4480995"/>
            <a:ext cx="2473181" cy="19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0436" y="4809886"/>
            <a:ext cx="2059062" cy="69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1"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0189" y="4357015"/>
            <a:ext cx="2519222" cy="41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870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Collection Methods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11</a:t>
            </a:fld>
            <a:endParaRPr lang="en-US" dirty="0">
              <a:solidFill>
                <a:srgbClr val="000000"/>
              </a:solidFill>
            </a:endParaRPr>
          </a:p>
        </p:txBody>
      </p:sp>
    </p:spTree>
    <p:extLst>
      <p:ext uri="{BB962C8B-B14F-4D97-AF65-F5344CB8AC3E}">
        <p14:creationId xmlns:p14="http://schemas.microsoft.com/office/powerpoint/2010/main" val="150711838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dirty="0" smtClean="0"/>
              <a:t>Collections Query: Scenarios (Cont.)</a:t>
            </a:r>
          </a:p>
        </p:txBody>
      </p:sp>
      <p:sp>
        <p:nvSpPr>
          <p:cNvPr id="47107" name="Slide Number Placeholder 3"/>
          <p:cNvSpPr>
            <a:spLocks noGrp="1"/>
          </p:cNvSpPr>
          <p:nvPr>
            <p:ph type="sldNum" sz="quarter" idx="11"/>
          </p:nvPr>
        </p:nvSpPr>
        <p:spPr>
          <a:noFill/>
        </p:spPr>
        <p:txBody>
          <a:bodyPr/>
          <a:lstStyle/>
          <a:p>
            <a:fld id="{18655082-DCB0-447B-80A3-6F500B4ECB98}" type="slidenum">
              <a:rPr lang="en-US" smtClean="0"/>
              <a:pPr/>
              <a:t>110</a:t>
            </a:fld>
            <a:endParaRPr lang="en-US" dirty="0" smtClean="0"/>
          </a:p>
        </p:txBody>
      </p:sp>
      <p:cxnSp>
        <p:nvCxnSpPr>
          <p:cNvPr id="47111" name="Straight Arrow Connector 9"/>
          <p:cNvCxnSpPr>
            <a:cxnSpLocks noChangeShapeType="1"/>
          </p:cNvCxnSpPr>
          <p:nvPr/>
        </p:nvCxnSpPr>
        <p:spPr bwMode="auto">
          <a:xfrm flipH="1">
            <a:off x="4867275" y="2219325"/>
            <a:ext cx="3095625" cy="1362075"/>
          </a:xfrm>
          <a:prstGeom prst="straightConnector1">
            <a:avLst/>
          </a:prstGeom>
          <a:noFill/>
          <a:ln w="9525" algn="ctr">
            <a:noFill/>
            <a:round/>
            <a:headEnd/>
            <a:tailEnd type="arrow" w="med" len="med"/>
          </a:ln>
        </p:spPr>
      </p:cxnSp>
      <p:sp>
        <p:nvSpPr>
          <p:cNvPr id="7" name="TextBox 6"/>
          <p:cNvSpPr txBox="1"/>
          <p:nvPr/>
        </p:nvSpPr>
        <p:spPr>
          <a:xfrm>
            <a:off x="404038" y="1410691"/>
            <a:ext cx="4072960" cy="4216539"/>
          </a:xfrm>
          <a:prstGeom prst="rect">
            <a:avLst/>
          </a:prstGeom>
          <a:noFill/>
        </p:spPr>
        <p:txBody>
          <a:bodyPr wrap="square" rtlCol="0">
            <a:spAutoFit/>
          </a:bodyPr>
          <a:lstStyle/>
          <a:p>
            <a:r>
              <a:rPr lang="en-US" sz="1800" dirty="0" smtClean="0"/>
              <a:t>Region 7 Outlease Lockbox Advance Payment CRs</a:t>
            </a:r>
          </a:p>
          <a:p>
            <a:pPr marL="800100" lvl="1" indent="-342900">
              <a:buClr>
                <a:srgbClr val="C00000"/>
              </a:buClr>
              <a:buSzPct val="75000"/>
              <a:buFont typeface="Wingdings" pitchFamily="2" charset="2"/>
              <a:buChar char="w"/>
            </a:pPr>
            <a:r>
              <a:rPr lang="en-US" sz="1800" dirty="0" smtClean="0"/>
              <a:t>Search Criteria:</a:t>
            </a:r>
          </a:p>
          <a:p>
            <a:pPr marL="1257300" lvl="2" indent="-342900">
              <a:buClr>
                <a:srgbClr val="C00000"/>
              </a:buClr>
              <a:buSzPct val="75000"/>
              <a:buFont typeface="Wingdings" pitchFamily="2" charset="2"/>
              <a:buChar char="w"/>
            </a:pPr>
            <a:r>
              <a:rPr lang="en-US" sz="1600" dirty="0" smtClean="0"/>
              <a:t>Document Type = </a:t>
            </a:r>
            <a:r>
              <a:rPr lang="en-US" sz="1600" b="1" dirty="0" smtClean="0"/>
              <a:t>L7M</a:t>
            </a:r>
          </a:p>
          <a:p>
            <a:pPr marL="1257300" lvl="2" indent="-342900">
              <a:buClr>
                <a:srgbClr val="C00000"/>
              </a:buClr>
              <a:buSzPct val="75000"/>
              <a:buFont typeface="Wingdings" pitchFamily="2" charset="2"/>
              <a:buChar char="w"/>
            </a:pPr>
            <a:r>
              <a:rPr lang="en-US" sz="1600" dirty="0" smtClean="0"/>
              <a:t>Status = </a:t>
            </a:r>
            <a:r>
              <a:rPr lang="en-US" sz="1600" b="1" dirty="0" smtClean="0"/>
              <a:t>Rejected</a:t>
            </a:r>
          </a:p>
          <a:p>
            <a:pPr marL="800100" lvl="1" indent="-342900">
              <a:buClr>
                <a:srgbClr val="C00000"/>
              </a:buClr>
              <a:buSzPct val="75000"/>
              <a:buFont typeface="Wingdings" pitchFamily="2" charset="2"/>
              <a:buChar char="w"/>
            </a:pPr>
            <a:r>
              <a:rPr lang="en-US" sz="1800" dirty="0" smtClean="0"/>
              <a:t>These </a:t>
            </a:r>
            <a:r>
              <a:rPr lang="en-US" sz="1800" dirty="0"/>
              <a:t>transactions will enter Pegasys without a line type</a:t>
            </a:r>
          </a:p>
          <a:p>
            <a:pPr marL="800100" lvl="1" indent="-342900">
              <a:buClr>
                <a:srgbClr val="C00000"/>
              </a:buClr>
              <a:buSzPct val="75000"/>
              <a:buFont typeface="Wingdings" pitchFamily="2" charset="2"/>
              <a:buChar char="w"/>
            </a:pPr>
            <a:r>
              <a:rPr lang="en-US" sz="1800" dirty="0"/>
              <a:t>User must:</a:t>
            </a:r>
          </a:p>
          <a:p>
            <a:pPr marL="1257300" lvl="2" indent="-342900">
              <a:buClr>
                <a:srgbClr val="C00000"/>
              </a:buClr>
              <a:buSzPct val="75000"/>
              <a:buFont typeface="Wingdings" pitchFamily="2" charset="2"/>
              <a:buChar char="w"/>
            </a:pPr>
            <a:r>
              <a:rPr lang="en-US" sz="1600" dirty="0" smtClean="0"/>
              <a:t>Research the </a:t>
            </a:r>
            <a:r>
              <a:rPr lang="en-US" sz="1600" b="1" i="1" dirty="0" smtClean="0"/>
              <a:t>Rejected</a:t>
            </a:r>
            <a:r>
              <a:rPr lang="en-US" sz="1600" dirty="0" smtClean="0"/>
              <a:t> transaction on the </a:t>
            </a:r>
            <a:r>
              <a:rPr lang="en-US" sz="1600" b="1" u="sng" dirty="0" smtClean="0"/>
              <a:t>Collections Query</a:t>
            </a:r>
          </a:p>
          <a:p>
            <a:pPr marL="1257300" lvl="2" indent="-342900">
              <a:buClr>
                <a:srgbClr val="C00000"/>
              </a:buClr>
              <a:buSzPct val="75000"/>
              <a:buFont typeface="Wingdings" pitchFamily="2" charset="2"/>
              <a:buChar char="w"/>
            </a:pPr>
            <a:r>
              <a:rPr lang="en-US" sz="1600" dirty="0" smtClean="0"/>
              <a:t>Correct the L7M to pull the </a:t>
            </a:r>
            <a:r>
              <a:rPr lang="en-US" sz="1600" b="1" i="1" dirty="0" smtClean="0"/>
              <a:t>Agreement Number </a:t>
            </a:r>
            <a:r>
              <a:rPr lang="en-US" sz="1600" dirty="0" smtClean="0"/>
              <a:t>from the </a:t>
            </a:r>
            <a:r>
              <a:rPr lang="en-US" sz="1600" b="1" u="sng" dirty="0" smtClean="0"/>
              <a:t>Extended Description</a:t>
            </a:r>
          </a:p>
          <a:p>
            <a:pPr marL="1257300" lvl="2" indent="-342900">
              <a:buClr>
                <a:srgbClr val="C00000"/>
              </a:buClr>
              <a:buSzPct val="75000"/>
              <a:buFont typeface="Wingdings" pitchFamily="2" charset="2"/>
              <a:buChar char="w"/>
            </a:pPr>
            <a:r>
              <a:rPr lang="en-US" sz="1600" dirty="0"/>
              <a:t>S</a:t>
            </a:r>
            <a:r>
              <a:rPr lang="en-US" sz="1600" dirty="0" smtClean="0"/>
              <a:t>et the Line Type to </a:t>
            </a:r>
            <a:r>
              <a:rPr lang="en-US" sz="1600" b="1" i="1" dirty="0" smtClean="0"/>
              <a:t>Advance Payment</a:t>
            </a:r>
            <a:endParaRPr lang="en-US" sz="1600" b="1" i="1" dirty="0"/>
          </a:p>
        </p:txBody>
      </p:sp>
      <p:sp>
        <p:nvSpPr>
          <p:cNvPr id="30"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0743" y="1957968"/>
            <a:ext cx="4771402" cy="2633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49622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111</a:t>
            </a:fld>
            <a:endParaRPr lang="en-US" dirty="0"/>
          </a:p>
        </p:txBody>
      </p:sp>
      <p:sp>
        <p:nvSpPr>
          <p:cNvPr id="6" name="Rectangle 7"/>
          <p:cNvSpPr txBox="1">
            <a:spLocks noChangeArrowheads="1"/>
          </p:cNvSpPr>
          <p:nvPr/>
        </p:nvSpPr>
        <p:spPr bwMode="auto">
          <a:xfrm>
            <a:off x="522514" y="3083442"/>
            <a:ext cx="8419874" cy="198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lgn="ctr" eaLnBrk="1" hangingPunct="1">
              <a:buFont typeface="Wingdings" pitchFamily="2" charset="2"/>
              <a:buNone/>
            </a:pPr>
            <a:r>
              <a:rPr lang="en-US" sz="3600" b="1" dirty="0" smtClean="0"/>
              <a:t>Segment 4:</a:t>
            </a:r>
          </a:p>
          <a:p>
            <a:pPr marL="0" indent="0" algn="ctr">
              <a:buFont typeface="Wingdings" pitchFamily="2" charset="2"/>
              <a:buNone/>
            </a:pPr>
            <a:r>
              <a:rPr lang="en-US" sz="3200" dirty="0" smtClean="0"/>
              <a:t>Collections Processing</a:t>
            </a:r>
            <a:endParaRPr lang="en-US" sz="3200" dirty="0"/>
          </a:p>
        </p:txBody>
      </p:sp>
    </p:spTree>
    <p:extLst>
      <p:ext uri="{BB962C8B-B14F-4D97-AF65-F5344CB8AC3E}">
        <p14:creationId xmlns:p14="http://schemas.microsoft.com/office/powerpoint/2010/main" val="319974712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2773" y="2313824"/>
            <a:ext cx="8761228" cy="2279441"/>
          </a:xfrm>
          <a:prstGeom prst="rect">
            <a:avLst/>
          </a:prstGeom>
          <a:solidFill>
            <a:srgbClr val="FFFF57"/>
          </a:solidFill>
          <a:ln w="9525"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2" name="Title 1"/>
          <p:cNvSpPr>
            <a:spLocks noGrp="1"/>
          </p:cNvSpPr>
          <p:nvPr>
            <p:ph type="title"/>
          </p:nvPr>
        </p:nvSpPr>
        <p:spPr>
          <a:xfrm>
            <a:off x="455613" y="331788"/>
            <a:ext cx="8603327" cy="563562"/>
          </a:xfrm>
        </p:spPr>
        <p:txBody>
          <a:bodyPr/>
          <a:lstStyle/>
          <a:p>
            <a:r>
              <a:rPr lang="en-US" dirty="0" smtClean="0"/>
              <a:t>Table of Contents</a:t>
            </a:r>
            <a:endParaRPr lang="en-US" dirty="0"/>
          </a:p>
        </p:txBody>
      </p:sp>
      <p:sp>
        <p:nvSpPr>
          <p:cNvPr id="3" name="Content Placeholder 2"/>
          <p:cNvSpPr>
            <a:spLocks noGrp="1"/>
          </p:cNvSpPr>
          <p:nvPr>
            <p:ph idx="1"/>
          </p:nvPr>
        </p:nvSpPr>
        <p:spPr>
          <a:xfrm>
            <a:off x="568639" y="1190848"/>
            <a:ext cx="8389495" cy="5252483"/>
          </a:xfrm>
        </p:spPr>
        <p:txBody>
          <a:bodyPr/>
          <a:lstStyle/>
          <a:p>
            <a:pPr eaLnBrk="1" fontAlgn="auto" hangingPunct="1">
              <a:spcBef>
                <a:spcPts val="600"/>
              </a:spcBef>
              <a:spcAft>
                <a:spcPts val="600"/>
              </a:spcAft>
            </a:pPr>
            <a:r>
              <a:rPr lang="en-US" sz="1600" dirty="0" smtClean="0">
                <a:cs typeface="Calibri" pitchFamily="34" charset="0"/>
              </a:rPr>
              <a:t>Segment 1: Collections Overview					</a:t>
            </a:r>
          </a:p>
          <a:p>
            <a:pPr eaLnBrk="1" fontAlgn="t" hangingPunct="1">
              <a:spcBef>
                <a:spcPts val="600"/>
              </a:spcBef>
              <a:spcAft>
                <a:spcPts val="600"/>
              </a:spcAft>
            </a:pPr>
            <a:r>
              <a:rPr lang="en-US" sz="1600" dirty="0" smtClean="0">
                <a:cs typeface="Calibri" pitchFamily="34" charset="0"/>
              </a:rPr>
              <a:t>Segment 2: Cash Receipt Documents				</a:t>
            </a:r>
          </a:p>
          <a:p>
            <a:pPr eaLnBrk="1" fontAlgn="t" hangingPunct="1">
              <a:spcBef>
                <a:spcPts val="600"/>
              </a:spcBef>
              <a:spcAft>
                <a:spcPts val="600"/>
              </a:spcAft>
            </a:pPr>
            <a:r>
              <a:rPr lang="en-US" sz="1600" dirty="0" smtClean="0">
                <a:cs typeface="Calibri" pitchFamily="34" charset="0"/>
              </a:rPr>
              <a:t>Segment 3: Collections Query					</a:t>
            </a:r>
          </a:p>
          <a:p>
            <a:pPr eaLnBrk="1" fontAlgn="t" hangingPunct="1">
              <a:spcBef>
                <a:spcPts val="600"/>
              </a:spcBef>
              <a:spcAft>
                <a:spcPts val="600"/>
              </a:spcAft>
            </a:pPr>
            <a:r>
              <a:rPr lang="en-US" sz="1600" dirty="0" smtClean="0">
                <a:cs typeface="Calibri" pitchFamily="34" charset="0"/>
              </a:rPr>
              <a:t>Segment 4: Collections Processing					</a:t>
            </a:r>
          </a:p>
          <a:p>
            <a:pPr lvl="1" eaLnBrk="1" fontAlgn="auto" hangingPunct="1">
              <a:spcBef>
                <a:spcPts val="600"/>
              </a:spcBef>
              <a:spcAft>
                <a:spcPts val="600"/>
              </a:spcAft>
            </a:pPr>
            <a:r>
              <a:rPr lang="en-US" sz="1400" dirty="0" smtClean="0">
                <a:cs typeface="Calibri" pitchFamily="34" charset="0"/>
              </a:rPr>
              <a:t>Phase 3 Collection Methods</a:t>
            </a:r>
          </a:p>
          <a:p>
            <a:pPr lvl="1" eaLnBrk="1" fontAlgn="auto" hangingPunct="1">
              <a:spcBef>
                <a:spcPts val="600"/>
              </a:spcBef>
              <a:spcAft>
                <a:spcPts val="600"/>
              </a:spcAft>
            </a:pPr>
            <a:r>
              <a:rPr lang="en-US" sz="1400" dirty="0" smtClean="0">
                <a:cs typeface="Calibri" pitchFamily="34" charset="0"/>
              </a:rPr>
              <a:t>Lockbox</a:t>
            </a:r>
          </a:p>
          <a:p>
            <a:pPr lvl="1" eaLnBrk="1" fontAlgn="auto" hangingPunct="1">
              <a:spcBef>
                <a:spcPts val="600"/>
              </a:spcBef>
              <a:spcAft>
                <a:spcPts val="600"/>
              </a:spcAft>
            </a:pPr>
            <a:r>
              <a:rPr lang="en-US" sz="1400" dirty="0" smtClean="0">
                <a:cs typeface="Calibri" pitchFamily="34" charset="0"/>
              </a:rPr>
              <a:t>Pay.gov via CIR</a:t>
            </a:r>
          </a:p>
          <a:p>
            <a:pPr lvl="1" eaLnBrk="1" fontAlgn="auto" hangingPunct="1">
              <a:spcBef>
                <a:spcPts val="600"/>
              </a:spcBef>
              <a:spcAft>
                <a:spcPts val="600"/>
              </a:spcAft>
            </a:pPr>
            <a:r>
              <a:rPr lang="en-US" sz="1400" dirty="0" smtClean="0">
                <a:cs typeface="Calibri" pitchFamily="34" charset="0"/>
              </a:rPr>
              <a:t>Manual Collections</a:t>
            </a:r>
          </a:p>
          <a:p>
            <a:pPr lvl="1" eaLnBrk="1" fontAlgn="auto" hangingPunct="1">
              <a:spcBef>
                <a:spcPts val="600"/>
              </a:spcBef>
              <a:spcAft>
                <a:spcPts val="600"/>
              </a:spcAft>
            </a:pPr>
            <a:r>
              <a:rPr lang="en-US" sz="1400" dirty="0" err="1" smtClean="0">
                <a:cs typeface="Calibri" pitchFamily="34" charset="0"/>
              </a:rPr>
              <a:t>Outlease</a:t>
            </a:r>
            <a:r>
              <a:rPr lang="en-US" sz="1400" dirty="0" smtClean="0">
                <a:cs typeface="Calibri" pitchFamily="34" charset="0"/>
              </a:rPr>
              <a:t>-Specific Collection Processes</a:t>
            </a:r>
            <a:endParaRPr lang="en-US" sz="1400" dirty="0">
              <a:cs typeface="Calibri" pitchFamily="34" charset="0"/>
            </a:endParaRPr>
          </a:p>
          <a:p>
            <a:pPr eaLnBrk="1" fontAlgn="auto" hangingPunct="1">
              <a:spcBef>
                <a:spcPts val="600"/>
              </a:spcBef>
              <a:spcAft>
                <a:spcPts val="600"/>
              </a:spcAft>
            </a:pPr>
            <a:r>
              <a:rPr lang="en-US" sz="1600" dirty="0">
                <a:cs typeface="Calibri" pitchFamily="34" charset="0"/>
              </a:rPr>
              <a:t>Segment 5: Collection Discrepancies					</a:t>
            </a:r>
          </a:p>
          <a:p>
            <a:pPr eaLnBrk="1" fontAlgn="auto" hangingPunct="1">
              <a:spcBef>
                <a:spcPts val="600"/>
              </a:spcBef>
              <a:spcAft>
                <a:spcPts val="600"/>
              </a:spcAft>
            </a:pPr>
            <a:r>
              <a:rPr lang="en-US" sz="1600" dirty="0">
                <a:cs typeface="Calibri" pitchFamily="34" charset="0"/>
              </a:rPr>
              <a:t>Segment 6: CIR Reconciliation					</a:t>
            </a:r>
          </a:p>
          <a:p>
            <a:pPr eaLnBrk="1" fontAlgn="auto" hangingPunct="1">
              <a:spcBef>
                <a:spcPts val="600"/>
              </a:spcBef>
              <a:spcAft>
                <a:spcPts val="600"/>
              </a:spcAft>
            </a:pPr>
            <a:r>
              <a:rPr lang="en-US" sz="1600" dirty="0">
                <a:cs typeface="Calibri" pitchFamily="34" charset="0"/>
              </a:rPr>
              <a:t>Segment 7: Collections Reports					</a:t>
            </a:r>
          </a:p>
          <a:p>
            <a:pPr eaLnBrk="1" fontAlgn="auto" hangingPunct="1">
              <a:spcBef>
                <a:spcPts val="600"/>
              </a:spcBef>
              <a:spcAft>
                <a:spcPts val="600"/>
              </a:spcAft>
            </a:pPr>
            <a:r>
              <a:rPr lang="en-US" sz="1600" dirty="0">
                <a:cs typeface="Calibri" pitchFamily="34" charset="0"/>
              </a:rPr>
              <a:t>Segment 8: Mass Import						</a:t>
            </a:r>
          </a:p>
        </p:txBody>
      </p:sp>
      <p:sp>
        <p:nvSpPr>
          <p:cNvPr id="5" name="Slide Number Placeholder 4"/>
          <p:cNvSpPr>
            <a:spLocks noGrp="1"/>
          </p:cNvSpPr>
          <p:nvPr>
            <p:ph type="sldNum" sz="quarter" idx="11"/>
          </p:nvPr>
        </p:nvSpPr>
        <p:spPr/>
        <p:txBody>
          <a:bodyPr/>
          <a:lstStyle/>
          <a:p>
            <a:pPr>
              <a:defRPr/>
            </a:pPr>
            <a:fld id="{C7312BA4-2BE6-445A-B1F5-42F74287B3DB}" type="slidenum">
              <a:rPr lang="en-US" smtClean="0">
                <a:solidFill>
                  <a:srgbClr val="000000"/>
                </a:solidFill>
              </a:rPr>
              <a:pPr>
                <a:defRPr/>
              </a:pPr>
              <a:t>112</a:t>
            </a:fld>
            <a:endParaRPr lang="en-US" dirty="0">
              <a:solidFill>
                <a:srgbClr val="000000"/>
              </a:solidFill>
            </a:endParaRPr>
          </a:p>
        </p:txBody>
      </p:sp>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92429502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Phase 3 </a:t>
            </a:r>
          </a:p>
          <a:p>
            <a:pPr algn="ctr"/>
            <a:r>
              <a:rPr lang="en-US" sz="3600" dirty="0" smtClean="0"/>
              <a:t>Collection Methods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113</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dirty="0" smtClean="0"/>
              <a:t>Collection Processing - Overview</a:t>
            </a:r>
          </a:p>
        </p:txBody>
      </p:sp>
      <p:cxnSp>
        <p:nvCxnSpPr>
          <p:cNvPr id="35" name="Straight Arrow Connector 34"/>
          <p:cNvCxnSpPr/>
          <p:nvPr/>
        </p:nvCxnSpPr>
        <p:spPr bwMode="auto">
          <a:xfrm>
            <a:off x="4720470" y="5616705"/>
            <a:ext cx="406504" cy="1020605"/>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20470" y="5616705"/>
            <a:ext cx="382753" cy="973104"/>
          </a:xfrm>
          <a:prstGeom prst="straightConnector1">
            <a:avLst/>
          </a:prstGeom>
          <a:solidFill>
            <a:srgbClr val="ED171F"/>
          </a:solidFill>
          <a:ln w="9525" cap="flat" cmpd="sng" algn="ctr">
            <a:noFill/>
            <a:prstDash val="solid"/>
            <a:round/>
            <a:headEnd type="none" w="med" len="med"/>
            <a:tailEnd type="arrow"/>
          </a:ln>
          <a:effectLst/>
        </p:spPr>
      </p:cxnSp>
      <p:sp>
        <p:nvSpPr>
          <p:cNvPr id="9219" name="Content Placeholder 5"/>
          <p:cNvSpPr>
            <a:spLocks noGrp="1"/>
          </p:cNvSpPr>
          <p:nvPr>
            <p:ph idx="1"/>
          </p:nvPr>
        </p:nvSpPr>
        <p:spPr>
          <a:xfrm>
            <a:off x="443431" y="1110700"/>
            <a:ext cx="8595794" cy="4657054"/>
          </a:xfrm>
        </p:spPr>
        <p:txBody>
          <a:bodyPr/>
          <a:lstStyle/>
          <a:p>
            <a:pPr eaLnBrk="1" hangingPunct="1"/>
            <a:r>
              <a:rPr lang="en-US" sz="2400" b="1" dirty="0" smtClean="0"/>
              <a:t>Collection Method Processing</a:t>
            </a:r>
          </a:p>
          <a:p>
            <a:pPr marL="577850" lvl="2" eaLnBrk="1" hangingPunct="1">
              <a:spcBef>
                <a:spcPts val="600"/>
              </a:spcBef>
              <a:spcAft>
                <a:spcPts val="600"/>
              </a:spcAft>
            </a:pPr>
            <a:r>
              <a:rPr lang="en-US" sz="2000" dirty="0" smtClean="0"/>
              <a:t>Each Collection Method will incorporate unique processing actions to generate the required collection in Pegasys</a:t>
            </a:r>
          </a:p>
          <a:p>
            <a:pPr marL="577850" lvl="2" eaLnBrk="1" hangingPunct="1">
              <a:spcBef>
                <a:spcPts val="600"/>
              </a:spcBef>
              <a:spcAft>
                <a:spcPts val="600"/>
              </a:spcAft>
            </a:pPr>
            <a:r>
              <a:rPr lang="en-US" sz="2000" dirty="0" smtClean="0"/>
              <a:t>The following Collection Methods will be utilized in Phase 3</a:t>
            </a:r>
          </a:p>
          <a:p>
            <a:pPr marL="923925" lvl="3" eaLnBrk="1" hangingPunct="1">
              <a:spcBef>
                <a:spcPts val="600"/>
              </a:spcBef>
              <a:spcAft>
                <a:spcPts val="600"/>
              </a:spcAft>
            </a:pPr>
            <a:r>
              <a:rPr lang="en-US" dirty="0" smtClean="0">
                <a:cs typeface="Calibri" pitchFamily="34" charset="0"/>
              </a:rPr>
              <a:t>Lockbox</a:t>
            </a:r>
            <a:endParaRPr lang="en-US" dirty="0">
              <a:cs typeface="Calibri" pitchFamily="34" charset="0"/>
            </a:endParaRPr>
          </a:p>
          <a:p>
            <a:pPr marL="923925" lvl="3" eaLnBrk="1" hangingPunct="1">
              <a:spcBef>
                <a:spcPts val="600"/>
              </a:spcBef>
              <a:spcAft>
                <a:spcPts val="600"/>
              </a:spcAft>
            </a:pPr>
            <a:r>
              <a:rPr lang="en-US" dirty="0">
                <a:cs typeface="Calibri" pitchFamily="34" charset="0"/>
              </a:rPr>
              <a:t>Pay.gov via CIR</a:t>
            </a:r>
          </a:p>
          <a:p>
            <a:pPr marL="923925" lvl="3" eaLnBrk="1" hangingPunct="1">
              <a:spcBef>
                <a:spcPts val="600"/>
              </a:spcBef>
              <a:spcAft>
                <a:spcPts val="600"/>
              </a:spcAft>
            </a:pPr>
            <a:r>
              <a:rPr lang="en-US" dirty="0" smtClean="0">
                <a:cs typeface="Calibri" pitchFamily="34" charset="0"/>
              </a:rPr>
              <a:t>Manual (Check/EFT </a:t>
            </a:r>
            <a:r>
              <a:rPr lang="en-US" dirty="0">
                <a:cs typeface="Calibri" pitchFamily="34" charset="0"/>
              </a:rPr>
              <a:t>[</a:t>
            </a:r>
            <a:r>
              <a:rPr lang="en-US" dirty="0" smtClean="0">
                <a:cs typeface="Calibri" pitchFamily="34" charset="0"/>
              </a:rPr>
              <a:t>ACH REX and Wires], Cash, Lockbox)</a:t>
            </a:r>
            <a:endParaRPr lang="en-US" dirty="0">
              <a:cs typeface="Calibri" pitchFamily="34" charset="0"/>
            </a:endParaRPr>
          </a:p>
          <a:p>
            <a:pPr marL="923925" lvl="3" eaLnBrk="1" hangingPunct="1">
              <a:spcBef>
                <a:spcPts val="600"/>
              </a:spcBef>
              <a:spcAft>
                <a:spcPts val="600"/>
              </a:spcAft>
            </a:pPr>
            <a:r>
              <a:rPr lang="en-US" dirty="0" smtClean="0">
                <a:cs typeface="Calibri" pitchFamily="34" charset="0"/>
              </a:rPr>
              <a:t>IPAC</a:t>
            </a:r>
          </a:p>
          <a:p>
            <a:pPr marL="692150" lvl="3" indent="0" eaLnBrk="1" hangingPunct="1">
              <a:spcBef>
                <a:spcPts val="600"/>
              </a:spcBef>
              <a:spcAft>
                <a:spcPts val="600"/>
              </a:spcAft>
              <a:buNone/>
            </a:pPr>
            <a:endParaRPr lang="en-US" sz="1050" dirty="0" smtClean="0">
              <a:cs typeface="Calibri" pitchFamily="34" charset="0"/>
            </a:endParaRPr>
          </a:p>
          <a:p>
            <a:pPr marL="231775" lvl="3" eaLnBrk="1" hangingPunct="1">
              <a:spcBef>
                <a:spcPts val="600"/>
              </a:spcBef>
              <a:spcAft>
                <a:spcPts val="600"/>
              </a:spcAft>
            </a:pPr>
            <a:r>
              <a:rPr lang="en-US" i="1" dirty="0">
                <a:ea typeface="+mn-ea"/>
                <a:cs typeface="+mn-cs"/>
              </a:rPr>
              <a:t>Note: IPAC will be covered in the IPAC Lifecycle Training Course</a:t>
            </a:r>
          </a:p>
        </p:txBody>
      </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114</a:t>
            </a:fld>
            <a:endParaRPr lang="en-US" dirty="0"/>
          </a:p>
        </p:txBody>
      </p:sp>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163829402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Lockbox</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115</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31863" y="331788"/>
            <a:ext cx="7381875" cy="563562"/>
          </a:xfrm>
        </p:spPr>
        <p:txBody>
          <a:bodyPr/>
          <a:lstStyle/>
          <a:p>
            <a:pPr eaLnBrk="1" hangingPunct="1"/>
            <a:r>
              <a:rPr lang="en-US" dirty="0"/>
              <a:t>Collection </a:t>
            </a:r>
            <a:r>
              <a:rPr lang="en-US" dirty="0" smtClean="0"/>
              <a:t>Processing: Lockbox</a:t>
            </a:r>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116</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
        <p:nvSpPr>
          <p:cNvPr id="6" name="Content Placeholder 5"/>
          <p:cNvSpPr>
            <a:spLocks noGrp="1"/>
          </p:cNvSpPr>
          <p:nvPr>
            <p:ph idx="1"/>
          </p:nvPr>
        </p:nvSpPr>
        <p:spPr>
          <a:xfrm>
            <a:off x="504825" y="1354138"/>
            <a:ext cx="8639175" cy="4691062"/>
          </a:xfrm>
        </p:spPr>
        <p:txBody>
          <a:bodyPr/>
          <a:lstStyle/>
          <a:p>
            <a:pPr eaLnBrk="1" hangingPunct="1">
              <a:spcBef>
                <a:spcPts val="600"/>
              </a:spcBef>
              <a:spcAft>
                <a:spcPts val="600"/>
              </a:spcAft>
              <a:defRPr/>
            </a:pPr>
            <a:r>
              <a:rPr lang="en-US" sz="2000" dirty="0"/>
              <a:t>GSA’s Lockbox Banks serve as filing and processing </a:t>
            </a:r>
            <a:r>
              <a:rPr lang="en-US" sz="2000" dirty="0" smtClean="0"/>
              <a:t>agents</a:t>
            </a:r>
          </a:p>
          <a:p>
            <a:pPr eaLnBrk="1" hangingPunct="1">
              <a:spcBef>
                <a:spcPts val="600"/>
              </a:spcBef>
              <a:spcAft>
                <a:spcPts val="600"/>
              </a:spcAft>
              <a:defRPr/>
            </a:pPr>
            <a:r>
              <a:rPr lang="en-US" sz="2000" dirty="0" smtClean="0"/>
              <a:t>Lockbox functionality is in use in GSA’s Production environment today</a:t>
            </a:r>
            <a:endParaRPr lang="en-US" sz="2000" dirty="0"/>
          </a:p>
          <a:p>
            <a:pPr marL="679450" lvl="1" indent="-231775" eaLnBrk="1" hangingPunct="1">
              <a:spcBef>
                <a:spcPts val="600"/>
              </a:spcBef>
              <a:spcAft>
                <a:spcPts val="600"/>
              </a:spcAft>
              <a:defRPr/>
            </a:pPr>
            <a:r>
              <a:rPr lang="en-US" sz="2000" dirty="0">
                <a:ea typeface="+mn-ea"/>
                <a:cs typeface="+mn-cs"/>
              </a:rPr>
              <a:t>Allows customers to </a:t>
            </a:r>
            <a:r>
              <a:rPr lang="en-US" sz="2000" b="1" u="sng" dirty="0">
                <a:ea typeface="+mn-ea"/>
                <a:cs typeface="+mn-cs"/>
              </a:rPr>
              <a:t>remit checks</a:t>
            </a:r>
            <a:r>
              <a:rPr lang="en-US" sz="2000" b="1" dirty="0">
                <a:ea typeface="+mn-ea"/>
                <a:cs typeface="+mn-cs"/>
              </a:rPr>
              <a:t> </a:t>
            </a:r>
            <a:r>
              <a:rPr lang="en-US" sz="2000" dirty="0">
                <a:ea typeface="+mn-ea"/>
                <a:cs typeface="+mn-cs"/>
              </a:rPr>
              <a:t>to designated Lockbox locations around the country</a:t>
            </a:r>
          </a:p>
          <a:p>
            <a:pPr marL="679450" lvl="1" indent="-231775" eaLnBrk="1" hangingPunct="1">
              <a:spcBef>
                <a:spcPts val="600"/>
              </a:spcBef>
              <a:spcAft>
                <a:spcPts val="600"/>
              </a:spcAft>
              <a:defRPr/>
            </a:pPr>
            <a:r>
              <a:rPr lang="en-US" sz="2000" dirty="0" smtClean="0">
                <a:ea typeface="+mn-ea"/>
                <a:cs typeface="+mn-cs"/>
              </a:rPr>
              <a:t>The </a:t>
            </a:r>
            <a:r>
              <a:rPr lang="en-US" sz="2000" dirty="0">
                <a:ea typeface="+mn-ea"/>
                <a:cs typeface="+mn-cs"/>
              </a:rPr>
              <a:t>Lockbox Bank then transmits the check to the Federal Reserve Bank (</a:t>
            </a:r>
            <a:r>
              <a:rPr lang="en-US" sz="2000" b="1" u="sng" dirty="0">
                <a:ea typeface="+mn-ea"/>
                <a:cs typeface="+mn-cs"/>
              </a:rPr>
              <a:t>ECP - Electronic Check Processing)</a:t>
            </a:r>
            <a:r>
              <a:rPr lang="en-US" sz="2000" dirty="0">
                <a:ea typeface="+mn-ea"/>
                <a:cs typeface="+mn-cs"/>
              </a:rPr>
              <a:t> for settlement</a:t>
            </a:r>
          </a:p>
          <a:p>
            <a:pPr marL="679450" lvl="1" indent="-231775" eaLnBrk="1" hangingPunct="1">
              <a:spcBef>
                <a:spcPts val="600"/>
              </a:spcBef>
              <a:spcAft>
                <a:spcPts val="600"/>
              </a:spcAft>
              <a:defRPr/>
            </a:pPr>
            <a:r>
              <a:rPr lang="en-US" sz="2000" dirty="0" smtClean="0">
                <a:ea typeface="+mn-ea"/>
                <a:cs typeface="+mn-cs"/>
              </a:rPr>
              <a:t>A </a:t>
            </a:r>
            <a:r>
              <a:rPr lang="en-US" sz="2000" dirty="0">
                <a:ea typeface="+mn-ea"/>
                <a:cs typeface="+mn-cs"/>
              </a:rPr>
              <a:t>Lockbox interface </a:t>
            </a:r>
            <a:r>
              <a:rPr lang="en-US" sz="2000" b="1" u="sng" dirty="0">
                <a:ea typeface="+mn-ea"/>
                <a:cs typeface="+mn-cs"/>
              </a:rPr>
              <a:t>transfers the data file</a:t>
            </a:r>
            <a:r>
              <a:rPr lang="en-US" sz="2000" dirty="0">
                <a:ea typeface="+mn-ea"/>
                <a:cs typeface="+mn-cs"/>
              </a:rPr>
              <a:t> from GSA’s Lockbox Bank provider to </a:t>
            </a:r>
            <a:r>
              <a:rPr lang="en-US" sz="2000" dirty="0" smtClean="0">
                <a:ea typeface="+mn-ea"/>
                <a:cs typeface="+mn-cs"/>
              </a:rPr>
              <a:t>Pegasys</a:t>
            </a:r>
          </a:p>
          <a:p>
            <a:pPr lvl="2">
              <a:defRPr/>
            </a:pPr>
            <a:r>
              <a:rPr lang="en-CA" sz="2000" dirty="0" smtClean="0"/>
              <a:t>Note – some </a:t>
            </a:r>
            <a:r>
              <a:rPr lang="en-CA" sz="2000" dirty="0"/>
              <a:t>Lockbox collections are </a:t>
            </a:r>
            <a:r>
              <a:rPr lang="en-CA" sz="2000" u="sng" dirty="0"/>
              <a:t>processed manually</a:t>
            </a:r>
            <a:r>
              <a:rPr lang="en-CA" sz="2000" dirty="0"/>
              <a:t>: </a:t>
            </a:r>
          </a:p>
          <a:p>
            <a:pPr marL="1381125" lvl="3">
              <a:defRPr/>
            </a:pPr>
            <a:r>
              <a:rPr lang="en-CA" sz="1800" dirty="0"/>
              <a:t>L6M (manual Lockbox) </a:t>
            </a:r>
          </a:p>
          <a:p>
            <a:pPr marL="1381125" lvl="3">
              <a:defRPr/>
            </a:pPr>
            <a:r>
              <a:rPr lang="en-CA" sz="1800" dirty="0"/>
              <a:t>L6X (miscellaneous Lockbox) </a:t>
            </a:r>
          </a:p>
          <a:p>
            <a:pPr marL="1025525" lvl="2" eaLnBrk="1" hangingPunct="1">
              <a:spcBef>
                <a:spcPts val="600"/>
              </a:spcBef>
              <a:spcAft>
                <a:spcPts val="600"/>
              </a:spcAft>
              <a:defRPr/>
            </a:pPr>
            <a:endParaRPr lang="en-US" sz="2000" dirty="0">
              <a:ea typeface="+mn-ea"/>
              <a:cs typeface="+mn-cs"/>
            </a:endParaRPr>
          </a:p>
          <a:p>
            <a:endParaRPr lang="en-US" dirty="0"/>
          </a:p>
        </p:txBody>
      </p:sp>
    </p:spTree>
    <p:extLst>
      <p:ext uri="{BB962C8B-B14F-4D97-AF65-F5344CB8AC3E}">
        <p14:creationId xmlns:p14="http://schemas.microsoft.com/office/powerpoint/2010/main" val="283299432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58000" y="4306186"/>
            <a:ext cx="1360967" cy="967563"/>
          </a:xfrm>
          <a:prstGeom prst="rect">
            <a:avLst/>
          </a:prstGeom>
          <a:solidFill>
            <a:schemeClr val="accent6">
              <a:lumMod val="20000"/>
              <a:lumOff val="80000"/>
            </a:schemeClr>
          </a:solidFill>
          <a:ln w="28575" cap="flat" cmpd="sng" algn="ctr">
            <a:solidFill>
              <a:schemeClr val="accent6">
                <a:lumMod val="20000"/>
                <a:lumOff val="8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smtClean="0">
              <a:ln>
                <a:noFill/>
              </a:ln>
              <a:solidFill>
                <a:schemeClr val="tx1"/>
              </a:solidFill>
              <a:effectLst/>
              <a:latin typeface="Arial" charset="0"/>
            </a:endParaRPr>
          </a:p>
        </p:txBody>
      </p:sp>
      <p:sp>
        <p:nvSpPr>
          <p:cNvPr id="9218" name="Title 1"/>
          <p:cNvSpPr>
            <a:spLocks noGrp="1"/>
          </p:cNvSpPr>
          <p:nvPr>
            <p:ph type="title"/>
          </p:nvPr>
        </p:nvSpPr>
        <p:spPr>
          <a:xfrm>
            <a:off x="431863" y="331788"/>
            <a:ext cx="7381875" cy="563562"/>
          </a:xfrm>
        </p:spPr>
        <p:txBody>
          <a:bodyPr/>
          <a:lstStyle/>
          <a:p>
            <a:pPr eaLnBrk="1" hangingPunct="1"/>
            <a:r>
              <a:rPr lang="en-US" dirty="0"/>
              <a:t>Collection Processing: Lockbox</a:t>
            </a:r>
            <a:endParaRPr lang="en-US" dirty="0" smtClean="0"/>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117</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
        <p:nvSpPr>
          <p:cNvPr id="3" name="Content Placeholder 2"/>
          <p:cNvSpPr>
            <a:spLocks noGrp="1"/>
          </p:cNvSpPr>
          <p:nvPr>
            <p:ph idx="1"/>
          </p:nvPr>
        </p:nvSpPr>
        <p:spPr>
          <a:xfrm>
            <a:off x="477099" y="1184017"/>
            <a:ext cx="8454250" cy="2590541"/>
          </a:xfrm>
        </p:spPr>
        <p:txBody>
          <a:bodyPr/>
          <a:lstStyle/>
          <a:p>
            <a:pPr>
              <a:spcBef>
                <a:spcPts val="600"/>
              </a:spcBef>
              <a:spcAft>
                <a:spcPts val="600"/>
              </a:spcAft>
            </a:pPr>
            <a:r>
              <a:rPr lang="en-US" sz="2000" dirty="0" smtClean="0"/>
              <a:t>A </a:t>
            </a:r>
            <a:r>
              <a:rPr lang="en-US" sz="2000" b="1" dirty="0"/>
              <a:t>Lockbox</a:t>
            </a:r>
            <a:r>
              <a:rPr lang="en-US" sz="2000" dirty="0"/>
              <a:t> interface transfers the transaction data file from GSA’s Lockbox Bank providers to </a:t>
            </a:r>
            <a:r>
              <a:rPr lang="en-US" sz="2000" dirty="0" smtClean="0"/>
              <a:t>Pegasys</a:t>
            </a:r>
          </a:p>
          <a:p>
            <a:pPr lvl="1">
              <a:spcBef>
                <a:spcPts val="600"/>
              </a:spcBef>
              <a:spcAft>
                <a:spcPts val="600"/>
              </a:spcAft>
            </a:pPr>
            <a:r>
              <a:rPr lang="en-US" sz="2000" dirty="0" smtClean="0"/>
              <a:t>Pegasys </a:t>
            </a:r>
            <a:r>
              <a:rPr lang="en-US" sz="2000" b="1" u="sng" dirty="0"/>
              <a:t>automatically</a:t>
            </a:r>
            <a:r>
              <a:rPr lang="en-US" sz="2000" dirty="0"/>
              <a:t> creates the </a:t>
            </a:r>
            <a:r>
              <a:rPr lang="en-US" sz="2000" b="1" u="sng" dirty="0"/>
              <a:t>Cash Receipt </a:t>
            </a:r>
            <a:r>
              <a:rPr lang="en-US" sz="2000" dirty="0"/>
              <a:t>from the transaction information on the Lockbox data file</a:t>
            </a:r>
          </a:p>
          <a:p>
            <a:pPr lvl="1">
              <a:spcBef>
                <a:spcPts val="600"/>
              </a:spcBef>
              <a:spcAft>
                <a:spcPts val="600"/>
              </a:spcAft>
            </a:pPr>
            <a:r>
              <a:rPr lang="en-US" sz="2000" dirty="0"/>
              <a:t>The </a:t>
            </a:r>
            <a:r>
              <a:rPr lang="en-US" sz="2000" b="1" dirty="0"/>
              <a:t>Lockbox batch import process </a:t>
            </a:r>
            <a:r>
              <a:rPr lang="en-US" sz="2000" dirty="0"/>
              <a:t>has the ability to read Lockbox files created by banks in different layouts for each batch instance</a:t>
            </a:r>
          </a:p>
          <a:p>
            <a:endParaRPr lang="en-US" dirty="0"/>
          </a:p>
        </p:txBody>
      </p:sp>
      <p:graphicFrame>
        <p:nvGraphicFramePr>
          <p:cNvPr id="8" name="Diagram 7"/>
          <p:cNvGraphicFramePr/>
          <p:nvPr>
            <p:extLst>
              <p:ext uri="{D42A27DB-BD31-4B8C-83A1-F6EECF244321}">
                <p14:modId xmlns:p14="http://schemas.microsoft.com/office/powerpoint/2010/main" val="2214330473"/>
              </p:ext>
            </p:extLst>
          </p:nvPr>
        </p:nvGraphicFramePr>
        <p:xfrm>
          <a:off x="439478" y="3782423"/>
          <a:ext cx="5695508" cy="2058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1989295427"/>
              </p:ext>
            </p:extLst>
          </p:nvPr>
        </p:nvGraphicFramePr>
        <p:xfrm>
          <a:off x="4713767" y="3536464"/>
          <a:ext cx="4844903" cy="25583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6780434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31863" y="331788"/>
            <a:ext cx="7381875" cy="563562"/>
          </a:xfrm>
        </p:spPr>
        <p:txBody>
          <a:bodyPr/>
          <a:lstStyle/>
          <a:p>
            <a:pPr eaLnBrk="1" hangingPunct="1"/>
            <a:r>
              <a:rPr lang="en-US" dirty="0"/>
              <a:t>Collection Processing: Lockbox</a:t>
            </a:r>
            <a:endParaRPr lang="en-US" dirty="0" smtClean="0"/>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118</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
        <p:nvSpPr>
          <p:cNvPr id="3" name="Content Placeholder 2"/>
          <p:cNvSpPr>
            <a:spLocks noGrp="1"/>
          </p:cNvSpPr>
          <p:nvPr>
            <p:ph idx="1"/>
          </p:nvPr>
        </p:nvSpPr>
        <p:spPr>
          <a:xfrm>
            <a:off x="636588" y="1354138"/>
            <a:ext cx="8370778" cy="825536"/>
          </a:xfrm>
        </p:spPr>
        <p:txBody>
          <a:bodyPr/>
          <a:lstStyle/>
          <a:p>
            <a:pPr>
              <a:defRPr/>
            </a:pPr>
            <a:r>
              <a:rPr lang="en-US" sz="2400" dirty="0" smtClean="0"/>
              <a:t>Phase 3 Pegasys Lockbox batch instances:</a:t>
            </a:r>
            <a:endParaRPr lang="en-US" dirty="0"/>
          </a:p>
        </p:txBody>
      </p:sp>
      <p:sp>
        <p:nvSpPr>
          <p:cNvPr id="11" name="Rounded Rectangle 10"/>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607741540"/>
              </p:ext>
            </p:extLst>
          </p:nvPr>
        </p:nvGraphicFramePr>
        <p:xfrm>
          <a:off x="588335" y="2591232"/>
          <a:ext cx="8236688" cy="1493520"/>
        </p:xfrm>
        <a:graphic>
          <a:graphicData uri="http://schemas.openxmlformats.org/drawingml/2006/table">
            <a:tbl>
              <a:tblPr firstRow="1" bandRow="1">
                <a:tableStyleId>{21E4AEA4-8DFA-4A89-87EB-49C32662AFE0}</a:tableStyleId>
              </a:tblPr>
              <a:tblGrid>
                <a:gridCol w="1718930"/>
                <a:gridCol w="2147777"/>
                <a:gridCol w="1244009"/>
                <a:gridCol w="1180214"/>
                <a:gridCol w="1945758"/>
              </a:tblGrid>
              <a:tr h="370840">
                <a:tc>
                  <a:txBody>
                    <a:bodyPr/>
                    <a:lstStyle/>
                    <a:p>
                      <a:pPr algn="ctr"/>
                      <a:r>
                        <a:rPr lang="en-US" sz="1600" dirty="0" smtClean="0"/>
                        <a:t>Job ID</a:t>
                      </a:r>
                      <a:endParaRPr lang="en-US" sz="1600" dirty="0"/>
                    </a:p>
                  </a:txBody>
                  <a:tcPr/>
                </a:tc>
                <a:tc>
                  <a:txBody>
                    <a:bodyPr/>
                    <a:lstStyle/>
                    <a:p>
                      <a:pPr algn="ctr"/>
                      <a:r>
                        <a:rPr lang="en-US" sz="1600" dirty="0" smtClean="0"/>
                        <a:t>Name</a:t>
                      </a:r>
                      <a:endParaRPr lang="en-US" sz="1600" dirty="0"/>
                    </a:p>
                  </a:txBody>
                  <a:tcPr/>
                </a:tc>
                <a:tc>
                  <a:txBody>
                    <a:bodyPr/>
                    <a:lstStyle/>
                    <a:p>
                      <a:pPr algn="ctr"/>
                      <a:r>
                        <a:rPr lang="en-US" sz="1600" dirty="0" smtClean="0"/>
                        <a:t>Document</a:t>
                      </a:r>
                      <a:r>
                        <a:rPr lang="en-US" sz="1600" baseline="0" dirty="0" smtClean="0"/>
                        <a:t> Type</a:t>
                      </a:r>
                      <a:endParaRPr lang="en-US" sz="1600" dirty="0"/>
                    </a:p>
                  </a:txBody>
                  <a:tcPr/>
                </a:tc>
                <a:tc>
                  <a:txBody>
                    <a:bodyPr/>
                    <a:lstStyle/>
                    <a:p>
                      <a:pPr algn="ctr"/>
                      <a:r>
                        <a:rPr lang="en-US" sz="1600" dirty="0" smtClean="0"/>
                        <a:t>Document</a:t>
                      </a:r>
                      <a:r>
                        <a:rPr lang="en-US" sz="1600" baseline="0" dirty="0" smtClean="0"/>
                        <a:t> Action</a:t>
                      </a:r>
                      <a:endParaRPr lang="en-US" sz="1600" dirty="0"/>
                    </a:p>
                  </a:txBody>
                  <a:tcPr/>
                </a:tc>
                <a:tc>
                  <a:txBody>
                    <a:bodyPr/>
                    <a:lstStyle/>
                    <a:p>
                      <a:pPr algn="ctr"/>
                      <a:r>
                        <a:rPr lang="en-US" sz="1600" dirty="0" smtClean="0"/>
                        <a:t>Description/Notes</a:t>
                      </a:r>
                      <a:endParaRPr lang="en-US" sz="1600" dirty="0"/>
                    </a:p>
                  </a:txBody>
                  <a:tcPr/>
                </a:tc>
              </a:tr>
              <a:tr h="370840">
                <a:tc>
                  <a:txBody>
                    <a:bodyPr/>
                    <a:lstStyle/>
                    <a:p>
                      <a:pPr algn="l"/>
                      <a:r>
                        <a:rPr lang="en-US" sz="1400" b="1" dirty="0" smtClean="0"/>
                        <a:t>R7MARLOCKREC</a:t>
                      </a:r>
                    </a:p>
                  </a:txBody>
                  <a:tcPr anchor="ctr"/>
                </a:tc>
                <a:tc>
                  <a:txBody>
                    <a:bodyPr/>
                    <a:lstStyle/>
                    <a:p>
                      <a:pPr algn="l"/>
                      <a:r>
                        <a:rPr lang="en-US" sz="1200" dirty="0" smtClean="0"/>
                        <a:t>Record Lockbox Transaction R7 Miscellaneous</a:t>
                      </a:r>
                      <a:endParaRPr lang="en-US" sz="1200" dirty="0"/>
                    </a:p>
                  </a:txBody>
                  <a:tcPr anchor="ctr"/>
                </a:tc>
                <a:tc>
                  <a:txBody>
                    <a:bodyPr/>
                    <a:lstStyle/>
                    <a:p>
                      <a:pPr algn="ctr"/>
                      <a:r>
                        <a:rPr lang="en-US" sz="1200" dirty="0" smtClean="0"/>
                        <a:t>L7M</a:t>
                      </a:r>
                      <a:endParaRPr lang="en-US" sz="1200" dirty="0"/>
                    </a:p>
                  </a:txBody>
                  <a:tcPr anchor="ctr"/>
                </a:tc>
                <a:tc>
                  <a:txBody>
                    <a:bodyPr/>
                    <a:lstStyle/>
                    <a:p>
                      <a:pPr algn="ctr"/>
                      <a:r>
                        <a:rPr lang="en-US" sz="1200" dirty="0" smtClean="0"/>
                        <a:t>PROCESS</a:t>
                      </a:r>
                      <a:endParaRPr lang="en-US" sz="1200" dirty="0"/>
                    </a:p>
                  </a:txBody>
                  <a:tcPr anchor="ctr"/>
                </a:tc>
                <a:tc>
                  <a:txBody>
                    <a:bodyPr/>
                    <a:lstStyle/>
                    <a:p>
                      <a:pPr algn="l"/>
                      <a:endParaRPr lang="en-US" sz="1200" dirty="0"/>
                    </a:p>
                  </a:txBody>
                  <a:tcPr anchor="ctr"/>
                </a:tc>
              </a:tr>
              <a:tr h="370840">
                <a:tc>
                  <a:txBody>
                    <a:bodyPr/>
                    <a:lstStyle/>
                    <a:p>
                      <a:pPr algn="l"/>
                      <a:r>
                        <a:rPr lang="en-US" sz="1400" b="1" dirty="0" smtClean="0"/>
                        <a:t>ITARLOCKREC</a:t>
                      </a:r>
                      <a:endParaRPr lang="en-US" sz="1400" b="1" dirty="0"/>
                    </a:p>
                  </a:txBody>
                  <a:tcPr anchor="ctr"/>
                </a:tc>
                <a:tc>
                  <a:txBody>
                    <a:bodyPr/>
                    <a:lstStyle/>
                    <a:p>
                      <a:pPr algn="l"/>
                      <a:r>
                        <a:rPr lang="en-US" sz="1200" dirty="0" smtClean="0"/>
                        <a:t>Record Lockbox Transaction Payments for IT Bills</a:t>
                      </a:r>
                      <a:endParaRPr lang="en-US" sz="1200" dirty="0"/>
                    </a:p>
                  </a:txBody>
                  <a:tcPr anchor="ctr"/>
                </a:tc>
                <a:tc>
                  <a:txBody>
                    <a:bodyPr/>
                    <a:lstStyle/>
                    <a:p>
                      <a:pPr algn="ctr"/>
                      <a:r>
                        <a:rPr lang="en-US" sz="1200" dirty="0" smtClean="0"/>
                        <a:t>L6L</a:t>
                      </a:r>
                      <a:endParaRPr lang="en-US" sz="1200" dirty="0"/>
                    </a:p>
                  </a:txBody>
                  <a:tcPr anchor="ctr"/>
                </a:tc>
                <a:tc>
                  <a:txBody>
                    <a:bodyPr/>
                    <a:lstStyle/>
                    <a:p>
                      <a:pPr algn="ctr"/>
                      <a:r>
                        <a:rPr lang="en-US" sz="1200" dirty="0" smtClean="0"/>
                        <a:t>PROCESS</a:t>
                      </a:r>
                      <a:endParaRPr lang="en-US" sz="1200" dirty="0"/>
                    </a:p>
                  </a:txBody>
                  <a:tcPr anchor="ctr"/>
                </a:tc>
                <a:tc>
                  <a:txBody>
                    <a:bodyPr/>
                    <a:lstStyle/>
                    <a:p>
                      <a:pPr algn="l"/>
                      <a:endParaRPr lang="en-US" sz="1200" dirty="0"/>
                    </a:p>
                  </a:txBody>
                  <a:tcPr anchor="ctr"/>
                </a:tc>
              </a:tr>
            </a:tbl>
          </a:graphicData>
        </a:graphic>
      </p:graphicFrame>
      <p:sp>
        <p:nvSpPr>
          <p:cNvPr id="12" name="Content Placeholder 5"/>
          <p:cNvSpPr txBox="1">
            <a:spLocks/>
          </p:cNvSpPr>
          <p:nvPr/>
        </p:nvSpPr>
        <p:spPr bwMode="auto">
          <a:xfrm>
            <a:off x="476056" y="4702628"/>
            <a:ext cx="8335436" cy="13425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eaLnBrk="1" hangingPunct="1">
              <a:spcBef>
                <a:spcPts val="600"/>
              </a:spcBef>
              <a:spcAft>
                <a:spcPts val="600"/>
              </a:spcAft>
              <a:defRPr/>
            </a:pPr>
            <a:r>
              <a:rPr lang="en-US" sz="2000" i="1" kern="0" dirty="0" smtClean="0"/>
              <a:t>Note: </a:t>
            </a:r>
            <a:r>
              <a:rPr lang="en-US" sz="2000" kern="0" dirty="0" smtClean="0"/>
              <a:t>Region 6 Claims will </a:t>
            </a:r>
            <a:r>
              <a:rPr lang="en-US" sz="2000" u="sng" kern="0" dirty="0" smtClean="0"/>
              <a:t>manually</a:t>
            </a:r>
            <a:r>
              <a:rPr lang="en-US" sz="2000" kern="0" dirty="0" smtClean="0"/>
              <a:t> create Lockbox collections via </a:t>
            </a:r>
            <a:r>
              <a:rPr lang="en-US" sz="2000" u="sng" kern="0" dirty="0" smtClean="0"/>
              <a:t>copy forward from the Debt Account</a:t>
            </a:r>
            <a:endParaRPr lang="en-US" sz="1800" u="sng" kern="0" dirty="0" smtClean="0"/>
          </a:p>
          <a:p>
            <a:endParaRPr lang="en-US" kern="0" dirty="0"/>
          </a:p>
        </p:txBody>
      </p:sp>
    </p:spTree>
    <p:extLst>
      <p:ext uri="{BB962C8B-B14F-4D97-AF65-F5344CB8AC3E}">
        <p14:creationId xmlns:p14="http://schemas.microsoft.com/office/powerpoint/2010/main" val="278800397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31863" y="331788"/>
            <a:ext cx="7381875" cy="563562"/>
          </a:xfrm>
        </p:spPr>
        <p:txBody>
          <a:bodyPr/>
          <a:lstStyle/>
          <a:p>
            <a:pPr eaLnBrk="1" hangingPunct="1"/>
            <a:r>
              <a:rPr lang="en-US" dirty="0"/>
              <a:t>Collection Processing: Lockbox</a:t>
            </a:r>
            <a:endParaRPr lang="en-US" dirty="0" smtClean="0"/>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119</a:t>
            </a:fld>
            <a:endParaRPr lang="en-US" dirty="0"/>
          </a:p>
        </p:txBody>
      </p:sp>
      <p:sp>
        <p:nvSpPr>
          <p:cNvPr id="5" name="Footer Placeholder 4"/>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3" name="Content Placeholder 2"/>
          <p:cNvSpPr>
            <a:spLocks noGrp="1"/>
          </p:cNvSpPr>
          <p:nvPr>
            <p:ph idx="1"/>
          </p:nvPr>
        </p:nvSpPr>
        <p:spPr>
          <a:xfrm>
            <a:off x="371475" y="1258444"/>
            <a:ext cx="8772525" cy="5025397"/>
          </a:xfrm>
        </p:spPr>
        <p:txBody>
          <a:bodyPr/>
          <a:lstStyle/>
          <a:p>
            <a:pPr marL="0" lvl="0" indent="0">
              <a:buNone/>
              <a:defRPr/>
            </a:pPr>
            <a:r>
              <a:rPr lang="en-CA" sz="2400" b="1" dirty="0"/>
              <a:t>Lockbox CRs:</a:t>
            </a:r>
          </a:p>
          <a:p>
            <a:pPr lvl="0">
              <a:defRPr/>
            </a:pPr>
            <a:endParaRPr lang="en-CA" sz="600" b="1" dirty="0"/>
          </a:p>
          <a:p>
            <a:pPr lvl="0">
              <a:spcBef>
                <a:spcPts val="600"/>
              </a:spcBef>
              <a:spcAft>
                <a:spcPts val="600"/>
              </a:spcAft>
              <a:defRPr/>
            </a:pPr>
            <a:r>
              <a:rPr lang="en-US" sz="1800" dirty="0"/>
              <a:t>Pegasys creates </a:t>
            </a:r>
            <a:r>
              <a:rPr lang="en-US" sz="1800" dirty="0" smtClean="0"/>
              <a:t>Lockbox </a:t>
            </a:r>
            <a:r>
              <a:rPr lang="en-US" sz="1800" dirty="0"/>
              <a:t>CRs from the imported file following the </a:t>
            </a:r>
            <a:r>
              <a:rPr lang="en-US" sz="1800" dirty="0" smtClean="0"/>
              <a:t>logic below:</a:t>
            </a:r>
            <a:endParaRPr lang="en-US" sz="1800" dirty="0"/>
          </a:p>
          <a:p>
            <a:pPr marL="688975" lvl="1" indent="-231775">
              <a:spcBef>
                <a:spcPts val="600"/>
              </a:spcBef>
              <a:spcAft>
                <a:spcPts val="600"/>
              </a:spcAft>
              <a:defRPr/>
            </a:pPr>
            <a:r>
              <a:rPr lang="en-US" sz="1800" dirty="0"/>
              <a:t>Lockbox collections are </a:t>
            </a:r>
            <a:r>
              <a:rPr lang="en-US" sz="1800" b="1" u="sng" dirty="0"/>
              <a:t>matched</a:t>
            </a:r>
            <a:r>
              <a:rPr lang="en-US" sz="1800" dirty="0"/>
              <a:t> </a:t>
            </a:r>
            <a:r>
              <a:rPr lang="en-US" sz="1800" dirty="0" smtClean="0"/>
              <a:t>to a Billing Document using </a:t>
            </a:r>
            <a:r>
              <a:rPr lang="en-US" sz="1800" dirty="0"/>
              <a:t>the </a:t>
            </a:r>
            <a:r>
              <a:rPr lang="en-US" sz="1800" dirty="0" smtClean="0"/>
              <a:t>associated </a:t>
            </a:r>
            <a:r>
              <a:rPr lang="en-US" sz="1800" b="1" u="sng" dirty="0" smtClean="0"/>
              <a:t>Statement Number</a:t>
            </a:r>
          </a:p>
          <a:p>
            <a:pPr marL="688975" lvl="1" indent="-231775">
              <a:spcBef>
                <a:spcPts val="600"/>
              </a:spcBef>
              <a:spcAft>
                <a:spcPts val="600"/>
              </a:spcAft>
              <a:defRPr/>
            </a:pPr>
            <a:r>
              <a:rPr lang="en-US" sz="1800" dirty="0" smtClean="0"/>
              <a:t>Fields mapped from the Lockbox file:</a:t>
            </a:r>
          </a:p>
          <a:p>
            <a:pPr marL="1035050" lvl="2">
              <a:spcBef>
                <a:spcPts val="600"/>
              </a:spcBef>
              <a:spcAft>
                <a:spcPts val="600"/>
              </a:spcAft>
              <a:defRPr/>
            </a:pPr>
            <a:r>
              <a:rPr lang="en-US" sz="1800" dirty="0" smtClean="0"/>
              <a:t>Deposit Ticket Number</a:t>
            </a:r>
          </a:p>
          <a:p>
            <a:pPr marL="1035050" lvl="2">
              <a:spcBef>
                <a:spcPts val="600"/>
              </a:spcBef>
              <a:spcAft>
                <a:spcPts val="600"/>
              </a:spcAft>
              <a:defRPr/>
            </a:pPr>
            <a:r>
              <a:rPr lang="en-US" sz="1800" dirty="0" smtClean="0"/>
              <a:t>Check Number</a:t>
            </a:r>
          </a:p>
          <a:p>
            <a:pPr marL="1035050" lvl="2">
              <a:spcBef>
                <a:spcPts val="600"/>
              </a:spcBef>
              <a:spcAft>
                <a:spcPts val="600"/>
              </a:spcAft>
              <a:defRPr/>
            </a:pPr>
            <a:r>
              <a:rPr lang="en-US" sz="1800" dirty="0" smtClean="0"/>
              <a:t>Accomplished Date</a:t>
            </a:r>
          </a:p>
          <a:p>
            <a:pPr marL="1035050" lvl="2">
              <a:spcBef>
                <a:spcPts val="600"/>
              </a:spcBef>
              <a:spcAft>
                <a:spcPts val="600"/>
              </a:spcAft>
              <a:defRPr/>
            </a:pPr>
            <a:r>
              <a:rPr lang="en-US" sz="1800" dirty="0" smtClean="0"/>
              <a:t>Agreement Number (Region 7 ONLY)</a:t>
            </a:r>
            <a:endParaRPr lang="en-US" sz="1800" dirty="0"/>
          </a:p>
          <a:p>
            <a:r>
              <a:rPr lang="en-US" sz="1800" dirty="0" smtClean="0"/>
              <a:t>Note: Lockbox collection method logic for Region 7 Claims will be covered in the Debt Account Lifecycle course</a:t>
            </a:r>
            <a:endParaRPr lang="en-US" sz="1800" dirty="0"/>
          </a:p>
        </p:txBody>
      </p:sp>
    </p:spTree>
    <p:extLst>
      <p:ext uri="{BB962C8B-B14F-4D97-AF65-F5344CB8AC3E}">
        <p14:creationId xmlns:p14="http://schemas.microsoft.com/office/powerpoint/2010/main" val="133086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6"/>
          <p:cNvSpPr>
            <a:spLocks noGrp="1" noChangeArrowheads="1"/>
          </p:cNvSpPr>
          <p:nvPr>
            <p:ph type="title"/>
          </p:nvPr>
        </p:nvSpPr>
        <p:spPr/>
        <p:txBody>
          <a:bodyPr/>
          <a:lstStyle/>
          <a:p>
            <a:r>
              <a:rPr lang="en-US" sz="2800" dirty="0" smtClean="0">
                <a:solidFill>
                  <a:srgbClr val="FFFFFF"/>
                </a:solidFill>
              </a:rPr>
              <a:t>Phase 3 Collection Methods</a:t>
            </a:r>
            <a:endParaRPr lang="en-US" sz="2400" dirty="0" smtClean="0"/>
          </a:p>
        </p:txBody>
      </p:sp>
      <p:sp>
        <p:nvSpPr>
          <p:cNvPr id="15366"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sp>
        <p:nvSpPr>
          <p:cNvPr id="15367" name="Slide Number Placeholder 4"/>
          <p:cNvSpPr>
            <a:spLocks noGrp="1"/>
          </p:cNvSpPr>
          <p:nvPr>
            <p:ph type="sldNum" sz="quarter" idx="11"/>
          </p:nvPr>
        </p:nvSpPr>
        <p:spPr>
          <a:noFill/>
        </p:spPr>
        <p:txBody>
          <a:bodyPr/>
          <a:lstStyle/>
          <a:p>
            <a:fld id="{5AA2E6C7-B6AC-4B27-8EFA-48FB06FC8240}" type="slidenum">
              <a:rPr lang="en-US" smtClean="0">
                <a:latin typeface="Arial" pitchFamily="34" charset="0"/>
              </a:rPr>
              <a:pPr/>
              <a:t>12</a:t>
            </a:fld>
            <a:endParaRPr lang="en-US" dirty="0" smtClean="0">
              <a:latin typeface="Arial" pitchFamily="34" charset="0"/>
            </a:endParaRPr>
          </a:p>
        </p:txBody>
      </p:sp>
      <p:pic>
        <p:nvPicPr>
          <p:cNvPr id="1026"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45" y="1370610"/>
            <a:ext cx="7599960" cy="456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039693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31863" y="331788"/>
            <a:ext cx="7381875" cy="563562"/>
          </a:xfrm>
        </p:spPr>
        <p:txBody>
          <a:bodyPr/>
          <a:lstStyle/>
          <a:p>
            <a:pPr eaLnBrk="1" hangingPunct="1"/>
            <a:r>
              <a:rPr lang="en-US" dirty="0"/>
              <a:t>Collection Processing: Lockbox</a:t>
            </a:r>
            <a:endParaRPr lang="en-US" dirty="0" smtClean="0"/>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120</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
        <p:nvSpPr>
          <p:cNvPr id="3" name="Content Placeholder 2"/>
          <p:cNvSpPr>
            <a:spLocks noGrp="1"/>
          </p:cNvSpPr>
          <p:nvPr>
            <p:ph idx="1"/>
          </p:nvPr>
        </p:nvSpPr>
        <p:spPr>
          <a:xfrm>
            <a:off x="371475" y="1258444"/>
            <a:ext cx="8772525" cy="5025397"/>
          </a:xfrm>
        </p:spPr>
        <p:txBody>
          <a:bodyPr/>
          <a:lstStyle/>
          <a:p>
            <a:pPr marL="0" lvl="0" indent="0">
              <a:buNone/>
              <a:defRPr/>
            </a:pPr>
            <a:r>
              <a:rPr lang="en-CA" sz="2400" b="1" dirty="0"/>
              <a:t>Lockbox CRs:</a:t>
            </a:r>
          </a:p>
          <a:p>
            <a:pPr lvl="0">
              <a:defRPr/>
            </a:pPr>
            <a:endParaRPr lang="en-CA" sz="600" b="1" dirty="0"/>
          </a:p>
          <a:p>
            <a:pPr marL="352425">
              <a:spcBef>
                <a:spcPts val="600"/>
              </a:spcBef>
              <a:spcAft>
                <a:spcPts val="600"/>
              </a:spcAft>
              <a:defRPr/>
            </a:pPr>
            <a:r>
              <a:rPr lang="en-US" sz="1800" dirty="0" smtClean="0"/>
              <a:t>Lockbox </a:t>
            </a:r>
            <a:r>
              <a:rPr lang="en-US" sz="1800" dirty="0"/>
              <a:t>collections that cannot be successfully matched with a Billing </a:t>
            </a:r>
            <a:r>
              <a:rPr lang="en-US" sz="1800" dirty="0" smtClean="0"/>
              <a:t>Document </a:t>
            </a:r>
            <a:r>
              <a:rPr lang="en-US" sz="1800" dirty="0"/>
              <a:t>are </a:t>
            </a:r>
            <a:r>
              <a:rPr lang="en-US" sz="1800" dirty="0" smtClean="0"/>
              <a:t>created/saved </a:t>
            </a:r>
            <a:r>
              <a:rPr lang="en-US" sz="1800" dirty="0"/>
              <a:t>in </a:t>
            </a:r>
            <a:r>
              <a:rPr lang="en-US" sz="1800" b="1" dirty="0"/>
              <a:t>Rejected</a:t>
            </a:r>
            <a:r>
              <a:rPr lang="en-US" sz="1800" dirty="0"/>
              <a:t> status as </a:t>
            </a:r>
            <a:r>
              <a:rPr lang="en-US" sz="1800" b="1" u="sng" dirty="0"/>
              <a:t>Unapplied </a:t>
            </a:r>
            <a:r>
              <a:rPr lang="en-US" sz="1800" b="1" u="sng" dirty="0" smtClean="0"/>
              <a:t>Collections</a:t>
            </a:r>
            <a:endParaRPr lang="en-US" sz="1800" dirty="0"/>
          </a:p>
          <a:p>
            <a:pPr lvl="1">
              <a:spcBef>
                <a:spcPts val="600"/>
              </a:spcBef>
              <a:spcAft>
                <a:spcPts val="600"/>
              </a:spcAft>
              <a:defRPr/>
            </a:pPr>
            <a:r>
              <a:rPr lang="en-US" sz="1800" b="1" u="sng" dirty="0" smtClean="0"/>
              <a:t>Collections-Only Business Lines</a:t>
            </a:r>
            <a:r>
              <a:rPr lang="en-US" sz="1800" dirty="0"/>
              <a:t> </a:t>
            </a:r>
            <a:r>
              <a:rPr lang="en-US" sz="1800" dirty="0" smtClean="0"/>
              <a:t>– some GSA business lines do not generate Billing Documents to initiate collection from the customer</a:t>
            </a:r>
          </a:p>
          <a:p>
            <a:pPr lvl="2">
              <a:spcBef>
                <a:spcPts val="600"/>
              </a:spcBef>
              <a:spcAft>
                <a:spcPts val="600"/>
              </a:spcAft>
              <a:defRPr/>
            </a:pPr>
            <a:r>
              <a:rPr lang="en-US" sz="1800" dirty="0" smtClean="0"/>
              <a:t>Customer actively remits payment without a PDF statement</a:t>
            </a:r>
          </a:p>
          <a:p>
            <a:pPr lvl="2">
              <a:spcBef>
                <a:spcPts val="600"/>
              </a:spcBef>
              <a:spcAft>
                <a:spcPts val="600"/>
              </a:spcAft>
              <a:defRPr/>
            </a:pPr>
            <a:r>
              <a:rPr lang="en-US" sz="1800" dirty="0" smtClean="0"/>
              <a:t>Lockbox Cash Receipt is created in </a:t>
            </a:r>
            <a:r>
              <a:rPr lang="en-US" sz="1800" b="1" dirty="0" smtClean="0"/>
              <a:t>Rejected </a:t>
            </a:r>
            <a:r>
              <a:rPr lang="en-US" sz="1800" dirty="0" smtClean="0"/>
              <a:t>status</a:t>
            </a:r>
          </a:p>
          <a:p>
            <a:pPr lvl="1">
              <a:spcBef>
                <a:spcPts val="600"/>
              </a:spcBef>
              <a:spcAft>
                <a:spcPts val="600"/>
              </a:spcAft>
              <a:defRPr/>
            </a:pPr>
            <a:r>
              <a:rPr lang="en-US" sz="1800" dirty="0" smtClean="0"/>
              <a:t>Unapplied </a:t>
            </a:r>
            <a:r>
              <a:rPr lang="en-US" sz="1800" dirty="0"/>
              <a:t>Cash Receipts should be </a:t>
            </a:r>
            <a:r>
              <a:rPr lang="en-US" sz="1800" dirty="0" smtClean="0"/>
              <a:t>researched/corrected </a:t>
            </a:r>
            <a:r>
              <a:rPr lang="en-US" sz="1800" dirty="0"/>
              <a:t>via the Collections query  </a:t>
            </a:r>
          </a:p>
          <a:p>
            <a:endParaRPr lang="en-US" dirty="0"/>
          </a:p>
        </p:txBody>
      </p:sp>
    </p:spTree>
    <p:extLst>
      <p:ext uri="{BB962C8B-B14F-4D97-AF65-F5344CB8AC3E}">
        <p14:creationId xmlns:p14="http://schemas.microsoft.com/office/powerpoint/2010/main" val="1324196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31863" y="331788"/>
            <a:ext cx="7381875" cy="563562"/>
          </a:xfrm>
        </p:spPr>
        <p:txBody>
          <a:bodyPr/>
          <a:lstStyle/>
          <a:p>
            <a:pPr eaLnBrk="1" hangingPunct="1"/>
            <a:r>
              <a:rPr lang="en-US" dirty="0"/>
              <a:t>Collection Processing: Lockbox</a:t>
            </a:r>
            <a:endParaRPr lang="en-US" dirty="0" smtClean="0"/>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121</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
        <p:nvSpPr>
          <p:cNvPr id="3" name="Content Placeholder 2"/>
          <p:cNvSpPr>
            <a:spLocks noGrp="1"/>
          </p:cNvSpPr>
          <p:nvPr>
            <p:ph idx="1"/>
          </p:nvPr>
        </p:nvSpPr>
        <p:spPr>
          <a:xfrm>
            <a:off x="594058" y="1258445"/>
            <a:ext cx="8229600" cy="1676142"/>
          </a:xfrm>
        </p:spPr>
        <p:txBody>
          <a:bodyPr/>
          <a:lstStyle/>
          <a:p>
            <a:pPr marL="0" lvl="0" indent="0">
              <a:buNone/>
              <a:defRPr/>
            </a:pPr>
            <a:r>
              <a:rPr lang="en-CA" sz="2400" b="1" dirty="0"/>
              <a:t>Lockbox CRs:</a:t>
            </a:r>
          </a:p>
          <a:p>
            <a:pPr lvl="0">
              <a:defRPr/>
            </a:pPr>
            <a:endParaRPr lang="en-CA" sz="600" b="1" dirty="0"/>
          </a:p>
          <a:p>
            <a:pPr lvl="0">
              <a:spcBef>
                <a:spcPts val="600"/>
              </a:spcBef>
              <a:spcAft>
                <a:spcPts val="600"/>
              </a:spcAft>
              <a:defRPr/>
            </a:pPr>
            <a:r>
              <a:rPr lang="en-US" sz="2000" dirty="0" smtClean="0"/>
              <a:t>Automated/Manual Lockbox Document Types used in Phase 3:</a:t>
            </a:r>
          </a:p>
          <a:p>
            <a:pPr lvl="0">
              <a:spcBef>
                <a:spcPts val="600"/>
              </a:spcBef>
              <a:spcAft>
                <a:spcPts val="600"/>
              </a:spcAft>
              <a:defRPr/>
            </a:pPr>
            <a:endParaRPr lang="en-US" sz="2000" dirty="0"/>
          </a:p>
          <a:p>
            <a:pPr lvl="0">
              <a:spcBef>
                <a:spcPts val="600"/>
              </a:spcBef>
              <a:spcAft>
                <a:spcPts val="600"/>
              </a:spcAft>
              <a:defRPr/>
            </a:pPr>
            <a:endParaRPr lang="en-US" sz="2000" dirty="0" smtClean="0"/>
          </a:p>
          <a:p>
            <a:pPr lvl="0">
              <a:spcBef>
                <a:spcPts val="600"/>
              </a:spcBef>
              <a:spcAft>
                <a:spcPts val="600"/>
              </a:spcAft>
              <a:defRPr/>
            </a:pPr>
            <a:endParaRPr lang="en-US" sz="2000" dirty="0"/>
          </a:p>
          <a:p>
            <a:pPr lvl="0">
              <a:spcBef>
                <a:spcPts val="600"/>
              </a:spcBef>
              <a:spcAft>
                <a:spcPts val="600"/>
              </a:spcAft>
              <a:defRPr/>
            </a:pPr>
            <a:endParaRPr lang="en-US" sz="2000" dirty="0" smtClean="0"/>
          </a:p>
          <a:p>
            <a:pPr lvl="0">
              <a:spcBef>
                <a:spcPts val="600"/>
              </a:spcBef>
              <a:spcAft>
                <a:spcPts val="600"/>
              </a:spcAft>
              <a:defRPr/>
            </a:pPr>
            <a:endParaRPr lang="en-US" sz="2000" dirty="0"/>
          </a:p>
          <a:p>
            <a:pPr lvl="0">
              <a:spcBef>
                <a:spcPts val="600"/>
              </a:spcBef>
              <a:spcAft>
                <a:spcPts val="600"/>
              </a:spcAft>
              <a:defRPr/>
            </a:pPr>
            <a:endParaRPr lang="en-US" sz="2000" dirty="0" smtClean="0"/>
          </a:p>
          <a:p>
            <a:pPr lvl="0">
              <a:spcBef>
                <a:spcPts val="600"/>
              </a:spcBef>
              <a:spcAft>
                <a:spcPts val="600"/>
              </a:spcAft>
              <a:defRPr/>
            </a:pPr>
            <a:r>
              <a:rPr lang="en-US" sz="2000" dirty="0" smtClean="0"/>
              <a:t>GSA </a:t>
            </a:r>
            <a:r>
              <a:rPr lang="en-US" sz="2000" dirty="0"/>
              <a:t>will continue to use the existing Region 6 Manual Business Line Lockbox CR document types for the Phase 3 Manual Business Lines</a:t>
            </a: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962533797"/>
              </p:ext>
            </p:extLst>
          </p:nvPr>
        </p:nvGraphicFramePr>
        <p:xfrm>
          <a:off x="1255002" y="2368105"/>
          <a:ext cx="6847365" cy="2134310"/>
        </p:xfrm>
        <a:graphic>
          <a:graphicData uri="http://schemas.openxmlformats.org/drawingml/2006/table">
            <a:tbl>
              <a:tblPr firstRow="1" bandRow="1">
                <a:tableStyleId>{21E4AEA4-8DFA-4A89-87EB-49C32662AFE0}</a:tableStyleId>
              </a:tblPr>
              <a:tblGrid>
                <a:gridCol w="1403495"/>
                <a:gridCol w="967563"/>
                <a:gridCol w="2817628"/>
                <a:gridCol w="1658679"/>
              </a:tblGrid>
              <a:tr h="370840">
                <a:tc>
                  <a:txBody>
                    <a:bodyPr/>
                    <a:lstStyle/>
                    <a:p>
                      <a:pPr algn="ctr"/>
                      <a:r>
                        <a:rPr lang="en-US" dirty="0" smtClean="0"/>
                        <a:t>Document Type</a:t>
                      </a:r>
                      <a:endParaRPr lang="en-US" dirty="0"/>
                    </a:p>
                  </a:txBody>
                  <a:tcPr/>
                </a:tc>
                <a:tc>
                  <a:txBody>
                    <a:bodyPr/>
                    <a:lstStyle/>
                    <a:p>
                      <a:pPr algn="ctr"/>
                      <a:r>
                        <a:rPr lang="en-US" dirty="0" smtClean="0"/>
                        <a:t>Region</a:t>
                      </a:r>
                      <a:endParaRPr lang="en-US" dirty="0"/>
                    </a:p>
                  </a:txBody>
                  <a:tcPr/>
                </a:tc>
                <a:tc>
                  <a:txBody>
                    <a:bodyPr/>
                    <a:lstStyle/>
                    <a:p>
                      <a:pPr algn="ctr"/>
                      <a:r>
                        <a:rPr lang="en-US" dirty="0" smtClean="0"/>
                        <a:t>Name</a:t>
                      </a:r>
                      <a:endParaRPr lang="en-US" dirty="0"/>
                    </a:p>
                  </a:txBody>
                  <a:tcPr/>
                </a:tc>
                <a:tc>
                  <a:txBody>
                    <a:bodyPr/>
                    <a:lstStyle/>
                    <a:p>
                      <a:pPr algn="ctr"/>
                      <a:r>
                        <a:rPr lang="en-US" dirty="0" smtClean="0"/>
                        <a:t>Auto/Manual</a:t>
                      </a:r>
                      <a:endParaRPr lang="en-US" dirty="0"/>
                    </a:p>
                  </a:txBody>
                  <a:tcPr/>
                </a:tc>
              </a:tr>
              <a:tr h="370840">
                <a:tc>
                  <a:txBody>
                    <a:bodyPr/>
                    <a:lstStyle/>
                    <a:p>
                      <a:pPr algn="ctr"/>
                      <a:r>
                        <a:rPr lang="en-US" sz="1600" b="1" dirty="0" smtClean="0"/>
                        <a:t>L7M</a:t>
                      </a:r>
                      <a:endParaRPr lang="en-US" sz="1600" b="1" dirty="0"/>
                    </a:p>
                  </a:txBody>
                  <a:tcPr/>
                </a:tc>
                <a:tc>
                  <a:txBody>
                    <a:bodyPr/>
                    <a:lstStyle/>
                    <a:p>
                      <a:pPr algn="ctr"/>
                      <a:r>
                        <a:rPr lang="en-US" sz="1600" dirty="0" smtClean="0"/>
                        <a:t>7</a:t>
                      </a:r>
                      <a:endParaRPr lang="en-US" sz="1600" dirty="0"/>
                    </a:p>
                  </a:txBody>
                  <a:tcPr/>
                </a:tc>
                <a:tc>
                  <a:txBody>
                    <a:bodyPr/>
                    <a:lstStyle/>
                    <a:p>
                      <a:r>
                        <a:rPr lang="en-US" sz="1600" dirty="0" smtClean="0"/>
                        <a:t>R7 Miscellaneous Lockbox</a:t>
                      </a:r>
                      <a:endParaRPr lang="en-US" sz="1600" dirty="0"/>
                    </a:p>
                  </a:txBody>
                  <a:tcPr/>
                </a:tc>
                <a:tc>
                  <a:txBody>
                    <a:bodyPr/>
                    <a:lstStyle/>
                    <a:p>
                      <a:pPr algn="ctr"/>
                      <a:r>
                        <a:rPr lang="en-US" sz="1600" dirty="0" smtClean="0"/>
                        <a:t>Automated</a:t>
                      </a:r>
                      <a:endParaRPr lang="en-US" sz="1600" dirty="0"/>
                    </a:p>
                  </a:txBody>
                  <a:tcPr/>
                </a:tc>
              </a:tr>
              <a:tr h="370840">
                <a:tc>
                  <a:txBody>
                    <a:bodyPr/>
                    <a:lstStyle/>
                    <a:p>
                      <a:pPr algn="ctr"/>
                      <a:r>
                        <a:rPr lang="en-US" sz="1600" b="1" dirty="0" smtClean="0"/>
                        <a:t>L6L</a:t>
                      </a:r>
                      <a:endParaRPr lang="en-US" sz="1600" b="1" dirty="0"/>
                    </a:p>
                  </a:txBody>
                  <a:tcPr/>
                </a:tc>
                <a:tc>
                  <a:txBody>
                    <a:bodyPr/>
                    <a:lstStyle/>
                    <a:p>
                      <a:pPr algn="ctr"/>
                      <a:r>
                        <a:rPr lang="en-US" sz="1600" dirty="0" smtClean="0"/>
                        <a:t>6</a:t>
                      </a:r>
                    </a:p>
                  </a:txBody>
                  <a:tcPr/>
                </a:tc>
                <a:tc>
                  <a:txBody>
                    <a:bodyPr/>
                    <a:lstStyle/>
                    <a:p>
                      <a:r>
                        <a:rPr lang="en-US" sz="1600" dirty="0" smtClean="0"/>
                        <a:t>R6 AAS/ITS Lockbox CR</a:t>
                      </a:r>
                      <a:endParaRPr lang="en-US" sz="1600" dirty="0"/>
                    </a:p>
                  </a:txBody>
                  <a:tcPr/>
                </a:tc>
                <a:tc>
                  <a:txBody>
                    <a:bodyPr/>
                    <a:lstStyle/>
                    <a:p>
                      <a:pPr algn="ctr"/>
                      <a:r>
                        <a:rPr lang="en-US" sz="1600" dirty="0" smtClean="0"/>
                        <a:t>Automated</a:t>
                      </a:r>
                      <a:endParaRPr lang="en-US" sz="1600" dirty="0"/>
                    </a:p>
                  </a:txBody>
                  <a:tcPr/>
                </a:tc>
              </a:tr>
              <a:tr h="370840">
                <a:tc>
                  <a:txBody>
                    <a:bodyPr/>
                    <a:lstStyle/>
                    <a:p>
                      <a:pPr algn="ctr"/>
                      <a:r>
                        <a:rPr lang="en-US" sz="1600" b="1" dirty="0" smtClean="0"/>
                        <a:t>L6X</a:t>
                      </a:r>
                      <a:endParaRPr lang="en-US" sz="1600" b="1" dirty="0"/>
                    </a:p>
                  </a:txBody>
                  <a:tcPr/>
                </a:tc>
                <a:tc>
                  <a:txBody>
                    <a:bodyPr/>
                    <a:lstStyle/>
                    <a:p>
                      <a:pPr algn="ctr"/>
                      <a:r>
                        <a:rPr lang="en-US" sz="1600" dirty="0" smtClean="0"/>
                        <a:t>6</a:t>
                      </a:r>
                      <a:endParaRPr lang="en-US" sz="1600" dirty="0"/>
                    </a:p>
                  </a:txBody>
                  <a:tcPr/>
                </a:tc>
                <a:tc>
                  <a:txBody>
                    <a:bodyPr/>
                    <a:lstStyle/>
                    <a:p>
                      <a:r>
                        <a:rPr lang="en-US" sz="1600" dirty="0" smtClean="0"/>
                        <a:t>R6 Miscellaneous Lockbox</a:t>
                      </a:r>
                      <a:endParaRPr lang="en-US" sz="1600" dirty="0"/>
                    </a:p>
                  </a:txBody>
                  <a:tcPr/>
                </a:tc>
                <a:tc>
                  <a:txBody>
                    <a:bodyPr/>
                    <a:lstStyle/>
                    <a:p>
                      <a:pPr algn="ctr"/>
                      <a:r>
                        <a:rPr lang="en-US" sz="1600" dirty="0" smtClean="0"/>
                        <a:t>Manual</a:t>
                      </a:r>
                      <a:endParaRPr lang="en-US" sz="1600" dirty="0"/>
                    </a:p>
                  </a:txBody>
                  <a:tcPr/>
                </a:tc>
              </a:tr>
              <a:tr h="381710">
                <a:tc>
                  <a:txBody>
                    <a:bodyPr/>
                    <a:lstStyle/>
                    <a:p>
                      <a:pPr algn="ctr"/>
                      <a:r>
                        <a:rPr lang="en-US" sz="1600" b="1" dirty="0" smtClean="0"/>
                        <a:t>L6M</a:t>
                      </a:r>
                      <a:endParaRPr lang="en-US" sz="1600" b="1" dirty="0"/>
                    </a:p>
                  </a:txBody>
                  <a:tcPr/>
                </a:tc>
                <a:tc>
                  <a:txBody>
                    <a:bodyPr/>
                    <a:lstStyle/>
                    <a:p>
                      <a:pPr algn="ctr"/>
                      <a:r>
                        <a:rPr lang="en-US" sz="1600" dirty="0" smtClean="0"/>
                        <a:t>6</a:t>
                      </a:r>
                      <a:endParaRPr lang="en-US" sz="1600" dirty="0"/>
                    </a:p>
                  </a:txBody>
                  <a:tcPr/>
                </a:tc>
                <a:tc>
                  <a:txBody>
                    <a:bodyPr/>
                    <a:lstStyle/>
                    <a:p>
                      <a:r>
                        <a:rPr lang="en-US" sz="1600" dirty="0" smtClean="0"/>
                        <a:t>R6 Manual Lockbox</a:t>
                      </a:r>
                      <a:endParaRPr lang="en-US" sz="1600" dirty="0"/>
                    </a:p>
                  </a:txBody>
                  <a:tcPr/>
                </a:tc>
                <a:tc>
                  <a:txBody>
                    <a:bodyPr/>
                    <a:lstStyle/>
                    <a:p>
                      <a:pPr algn="ctr"/>
                      <a:r>
                        <a:rPr lang="en-US" sz="1600" dirty="0" smtClean="0"/>
                        <a:t>Manual</a:t>
                      </a:r>
                      <a:endParaRPr lang="en-US" sz="1600" dirty="0"/>
                    </a:p>
                  </a:txBody>
                  <a:tcPr/>
                </a:tc>
              </a:tr>
            </a:tbl>
          </a:graphicData>
        </a:graphic>
      </p:graphicFrame>
    </p:spTree>
    <p:extLst>
      <p:ext uri="{BB962C8B-B14F-4D97-AF65-F5344CB8AC3E}">
        <p14:creationId xmlns:p14="http://schemas.microsoft.com/office/powerpoint/2010/main" val="420351270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Pay.gov via CIR</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122</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87" y="343663"/>
            <a:ext cx="8688387" cy="563562"/>
          </a:xfrm>
        </p:spPr>
        <p:txBody>
          <a:bodyPr/>
          <a:lstStyle/>
          <a:p>
            <a:r>
              <a:rPr lang="en-US" dirty="0" smtClean="0"/>
              <a:t>Collections Processing: Pay.gov via CIR</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123</a:t>
            </a:fld>
            <a:endParaRPr lang="en-US" dirty="0"/>
          </a:p>
        </p:txBody>
      </p:sp>
      <p:sp>
        <p:nvSpPr>
          <p:cNvPr id="7" name="Content Placeholder 5"/>
          <p:cNvSpPr>
            <a:spLocks noGrp="1"/>
          </p:cNvSpPr>
          <p:nvPr>
            <p:ph idx="1"/>
          </p:nvPr>
        </p:nvSpPr>
        <p:spPr>
          <a:xfrm>
            <a:off x="398096" y="1084387"/>
            <a:ext cx="8540338" cy="5522025"/>
          </a:xfrm>
        </p:spPr>
        <p:txBody>
          <a:bodyPr/>
          <a:lstStyle/>
          <a:p>
            <a:pPr marL="0" indent="0">
              <a:spcBef>
                <a:spcPts val="300"/>
              </a:spcBef>
              <a:spcAft>
                <a:spcPts val="300"/>
              </a:spcAft>
              <a:buNone/>
            </a:pPr>
            <a:r>
              <a:rPr lang="en-US" sz="1800" b="1" dirty="0"/>
              <a:t>Pay.gov:</a:t>
            </a:r>
          </a:p>
          <a:p>
            <a:pPr>
              <a:spcBef>
                <a:spcPts val="300"/>
              </a:spcBef>
              <a:spcAft>
                <a:spcPts val="300"/>
              </a:spcAft>
            </a:pPr>
            <a:r>
              <a:rPr lang="en-US" sz="1800" dirty="0" smtClean="0"/>
              <a:t>Online </a:t>
            </a:r>
            <a:r>
              <a:rPr lang="en-US" sz="1800" dirty="0"/>
              <a:t>collection portal that allows Federal and Non-Federal customers to make credit card payments electronically to GSA </a:t>
            </a:r>
          </a:p>
          <a:p>
            <a:pPr marL="0" indent="0">
              <a:spcBef>
                <a:spcPts val="300"/>
              </a:spcBef>
              <a:spcAft>
                <a:spcPts val="300"/>
              </a:spcAft>
              <a:buNone/>
            </a:pPr>
            <a:r>
              <a:rPr lang="en-US" sz="1800" b="1" dirty="0" err="1" smtClean="0"/>
              <a:t>Vantiv</a:t>
            </a:r>
            <a:r>
              <a:rPr lang="en-US" sz="1800" b="1" dirty="0"/>
              <a:t>:</a:t>
            </a:r>
          </a:p>
          <a:p>
            <a:pPr marL="231775" lvl="1" indent="-231775">
              <a:spcBef>
                <a:spcPts val="300"/>
              </a:spcBef>
              <a:spcAft>
                <a:spcPts val="300"/>
              </a:spcAft>
            </a:pPr>
            <a:r>
              <a:rPr lang="en-US" sz="1800" dirty="0" smtClean="0"/>
              <a:t>Settlement </a:t>
            </a:r>
            <a:r>
              <a:rPr lang="en-US" sz="1800" dirty="0"/>
              <a:t>agent for GSA credit card transactions (ex. Pay.gov</a:t>
            </a:r>
            <a:r>
              <a:rPr lang="en-US" sz="1600" dirty="0"/>
              <a:t>)  </a:t>
            </a:r>
          </a:p>
          <a:p>
            <a:pPr>
              <a:spcBef>
                <a:spcPts val="300"/>
              </a:spcBef>
              <a:spcAft>
                <a:spcPts val="300"/>
              </a:spcAft>
              <a:buNone/>
            </a:pPr>
            <a:r>
              <a:rPr lang="en-US" sz="1800" b="1" dirty="0" smtClean="0"/>
              <a:t>Collections Information Repository (CIR):</a:t>
            </a:r>
            <a:endParaRPr lang="en-US" sz="1800" b="1" dirty="0"/>
          </a:p>
          <a:p>
            <a:pPr>
              <a:spcBef>
                <a:spcPts val="300"/>
              </a:spcBef>
              <a:spcAft>
                <a:spcPts val="300"/>
              </a:spcAft>
            </a:pPr>
            <a:r>
              <a:rPr lang="en-US" sz="1800" dirty="0" smtClean="0"/>
              <a:t>Treasury collections </a:t>
            </a:r>
            <a:r>
              <a:rPr lang="en-US" sz="1800" dirty="0"/>
              <a:t>reporting </a:t>
            </a:r>
            <a:r>
              <a:rPr lang="en-US" sz="1800" dirty="0" smtClean="0"/>
              <a:t>tool:</a:t>
            </a:r>
            <a:endParaRPr lang="en-US" sz="1800" dirty="0"/>
          </a:p>
          <a:p>
            <a:pPr lvl="1">
              <a:spcBef>
                <a:spcPts val="300"/>
              </a:spcBef>
              <a:spcAft>
                <a:spcPts val="300"/>
              </a:spcAft>
            </a:pPr>
            <a:r>
              <a:rPr lang="en-US" sz="1600" dirty="0"/>
              <a:t>Receives collection/deposit information from FMS collections systems/settlement </a:t>
            </a:r>
            <a:r>
              <a:rPr lang="en-US" sz="1600" dirty="0" smtClean="0"/>
              <a:t>mechanisms (ex. Pay.gov)</a:t>
            </a:r>
          </a:p>
          <a:p>
            <a:pPr lvl="1">
              <a:spcBef>
                <a:spcPts val="300"/>
              </a:spcBef>
              <a:spcAft>
                <a:spcPts val="300"/>
              </a:spcAft>
            </a:pPr>
            <a:r>
              <a:rPr lang="en-US" sz="1600" dirty="0" smtClean="0"/>
              <a:t>Sends </a:t>
            </a:r>
            <a:r>
              <a:rPr lang="en-US" sz="1600" b="1" u="sng" dirty="0" smtClean="0"/>
              <a:t>detailed</a:t>
            </a:r>
            <a:r>
              <a:rPr lang="en-US" sz="1600" dirty="0" smtClean="0"/>
              <a:t> </a:t>
            </a:r>
            <a:r>
              <a:rPr lang="en-US" sz="1600" dirty="0"/>
              <a:t>and </a:t>
            </a:r>
            <a:r>
              <a:rPr lang="en-US" sz="1600" b="1" u="sng" dirty="0"/>
              <a:t>summarized</a:t>
            </a:r>
            <a:r>
              <a:rPr lang="en-US" sz="1600" dirty="0"/>
              <a:t> records of revenue </a:t>
            </a:r>
            <a:r>
              <a:rPr lang="en-US" sz="1600" dirty="0" smtClean="0"/>
              <a:t>collections to GSA </a:t>
            </a:r>
            <a:endParaRPr lang="en-US" sz="1600" dirty="0"/>
          </a:p>
          <a:p>
            <a:pPr lvl="1">
              <a:spcBef>
                <a:spcPts val="300"/>
              </a:spcBef>
              <a:spcAft>
                <a:spcPts val="300"/>
              </a:spcAft>
            </a:pPr>
            <a:r>
              <a:rPr lang="en-US" sz="1600" b="1" u="sng" dirty="0" smtClean="0"/>
              <a:t>Does not include</a:t>
            </a:r>
            <a:r>
              <a:rPr lang="en-US" sz="1600" dirty="0" smtClean="0"/>
              <a:t> IPAC transactions</a:t>
            </a:r>
            <a:endParaRPr lang="en-US" sz="1600" dirty="0"/>
          </a:p>
          <a:p>
            <a:pPr lvl="1">
              <a:spcBef>
                <a:spcPts val="300"/>
              </a:spcBef>
              <a:spcAft>
                <a:spcPts val="300"/>
              </a:spcAft>
              <a:defRPr/>
            </a:pPr>
            <a:r>
              <a:rPr lang="en-US" sz="1600" dirty="0" smtClean="0"/>
              <a:t>Prior to January 2013, the Collections Information Repository (CIR) was referred to as the Transaction Reporting System (TRS)</a:t>
            </a:r>
          </a:p>
          <a:p>
            <a:pPr marL="231775" lvl="2">
              <a:spcBef>
                <a:spcPts val="300"/>
              </a:spcBef>
              <a:spcAft>
                <a:spcPts val="300"/>
              </a:spcAft>
              <a:defRPr/>
            </a:pPr>
            <a:r>
              <a:rPr lang="en-US" sz="1800" dirty="0" smtClean="0">
                <a:ea typeface="+mn-ea"/>
                <a:cs typeface="+mn-cs"/>
              </a:rPr>
              <a:t>CIR Collections Processing </a:t>
            </a:r>
            <a:r>
              <a:rPr lang="en-US" sz="1800" dirty="0">
                <a:ea typeface="+mn-ea"/>
                <a:cs typeface="+mn-cs"/>
              </a:rPr>
              <a:t>was </a:t>
            </a:r>
            <a:r>
              <a:rPr lang="en-US" sz="1800" dirty="0" smtClean="0">
                <a:ea typeface="+mn-ea"/>
                <a:cs typeface="+mn-cs"/>
              </a:rPr>
              <a:t>implemented </a:t>
            </a:r>
            <a:r>
              <a:rPr lang="en-US" sz="1800" dirty="0">
                <a:ea typeface="+mn-ea"/>
                <a:cs typeface="+mn-cs"/>
              </a:rPr>
              <a:t>with BAAR Phase </a:t>
            </a:r>
            <a:r>
              <a:rPr lang="en-US" sz="1800" dirty="0" smtClean="0">
                <a:ea typeface="+mn-ea"/>
                <a:cs typeface="+mn-cs"/>
              </a:rPr>
              <a:t>2</a:t>
            </a:r>
          </a:p>
          <a:p>
            <a:pPr marL="577850" lvl="3">
              <a:spcBef>
                <a:spcPts val="300"/>
              </a:spcBef>
              <a:spcAft>
                <a:spcPts val="300"/>
              </a:spcAft>
              <a:defRPr/>
            </a:pPr>
            <a:r>
              <a:rPr lang="en-US" sz="1600" dirty="0" smtClean="0">
                <a:ea typeface="+mn-ea"/>
                <a:cs typeface="+mn-cs"/>
              </a:rPr>
              <a:t>Today, GSA uses CIR to process:</a:t>
            </a:r>
          </a:p>
          <a:p>
            <a:pPr marL="857250" lvl="4">
              <a:spcBef>
                <a:spcPts val="300"/>
              </a:spcBef>
              <a:spcAft>
                <a:spcPts val="300"/>
              </a:spcAft>
              <a:defRPr/>
            </a:pPr>
            <a:r>
              <a:rPr lang="en-US" sz="1600" dirty="0" smtClean="0">
                <a:ea typeface="+mn-ea"/>
                <a:cs typeface="+mn-cs"/>
              </a:rPr>
              <a:t>Region 6/Region 7 </a:t>
            </a:r>
            <a:r>
              <a:rPr lang="en-US" sz="1600" b="1" u="sng" dirty="0" smtClean="0">
                <a:ea typeface="+mn-ea"/>
                <a:cs typeface="+mn-cs"/>
              </a:rPr>
              <a:t>Pay.gov</a:t>
            </a:r>
            <a:r>
              <a:rPr lang="en-US" sz="1600" dirty="0" smtClean="0">
                <a:ea typeface="+mn-ea"/>
                <a:cs typeface="+mn-cs"/>
              </a:rPr>
              <a:t> Collections</a:t>
            </a:r>
          </a:p>
          <a:p>
            <a:pPr marL="857250" lvl="4">
              <a:spcBef>
                <a:spcPts val="300"/>
              </a:spcBef>
              <a:spcAft>
                <a:spcPts val="300"/>
              </a:spcAft>
              <a:defRPr/>
            </a:pPr>
            <a:r>
              <a:rPr lang="en-US" sz="1600" dirty="0" smtClean="0">
                <a:ea typeface="+mn-ea"/>
                <a:cs typeface="+mn-cs"/>
              </a:rPr>
              <a:t>Region 6 </a:t>
            </a:r>
            <a:r>
              <a:rPr lang="en-US" sz="1600" b="1" u="sng" dirty="0" smtClean="0">
                <a:ea typeface="+mn-ea"/>
                <a:cs typeface="+mn-cs"/>
              </a:rPr>
              <a:t>Revenue Credit Card</a:t>
            </a:r>
            <a:r>
              <a:rPr lang="en-US" sz="1600" b="1" dirty="0" smtClean="0">
                <a:ea typeface="+mn-ea"/>
                <a:cs typeface="+mn-cs"/>
              </a:rPr>
              <a:t> </a:t>
            </a:r>
            <a:r>
              <a:rPr lang="en-US" sz="1600" dirty="0" smtClean="0">
                <a:ea typeface="+mn-ea"/>
                <a:cs typeface="+mn-cs"/>
              </a:rPr>
              <a:t>Settlement/Collections</a:t>
            </a:r>
            <a:endParaRPr lang="en-US" sz="1600" dirty="0">
              <a:ea typeface="+mn-ea"/>
              <a:cs typeface="+mn-cs"/>
            </a:endParaRPr>
          </a:p>
        </p:txBody>
      </p:sp>
      <p:sp>
        <p:nvSpPr>
          <p:cNvPr id="6"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55860681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124</a:t>
            </a:fld>
            <a:endParaRPr lang="en-US" dirty="0"/>
          </a:p>
        </p:txBody>
      </p:sp>
      <p:sp>
        <p:nvSpPr>
          <p:cNvPr id="3" name="Content Placeholder 2"/>
          <p:cNvSpPr>
            <a:spLocks noGrp="1"/>
          </p:cNvSpPr>
          <p:nvPr>
            <p:ph idx="1"/>
          </p:nvPr>
        </p:nvSpPr>
        <p:spPr>
          <a:xfrm>
            <a:off x="352425" y="1163778"/>
            <a:ext cx="8791575" cy="5290184"/>
          </a:xfrm>
        </p:spPr>
        <p:txBody>
          <a:bodyPr/>
          <a:lstStyle/>
          <a:p>
            <a:pPr>
              <a:spcBef>
                <a:spcPts val="600"/>
              </a:spcBef>
              <a:spcAft>
                <a:spcPts val="600"/>
              </a:spcAft>
            </a:pPr>
            <a:r>
              <a:rPr lang="en-US" sz="2000" dirty="0" smtClean="0"/>
              <a:t>CIR sends collection information to GSA using 3 XML file formats :</a:t>
            </a:r>
          </a:p>
          <a:p>
            <a:pPr lvl="1">
              <a:spcBef>
                <a:spcPts val="600"/>
              </a:spcBef>
              <a:spcAft>
                <a:spcPts val="600"/>
              </a:spcAft>
            </a:pPr>
            <a:r>
              <a:rPr lang="en-US" sz="1800" b="1" dirty="0"/>
              <a:t>Detail Only</a:t>
            </a:r>
            <a:r>
              <a:rPr lang="en-US" sz="1800" dirty="0"/>
              <a:t>:  Only individual collection transaction-level information is extracted</a:t>
            </a:r>
          </a:p>
          <a:p>
            <a:pPr lvl="2">
              <a:spcBef>
                <a:spcPts val="600"/>
              </a:spcBef>
              <a:spcAft>
                <a:spcPts val="600"/>
              </a:spcAft>
            </a:pPr>
            <a:r>
              <a:rPr lang="en-US" sz="1600" dirty="0"/>
              <a:t>This file is used to </a:t>
            </a:r>
            <a:r>
              <a:rPr lang="en-US" sz="1600" dirty="0" smtClean="0"/>
              <a:t>import/process CIR </a:t>
            </a:r>
            <a:r>
              <a:rPr lang="en-US" sz="1600" b="1" dirty="0"/>
              <a:t>credit card </a:t>
            </a:r>
            <a:r>
              <a:rPr lang="en-US" sz="1600" dirty="0" smtClean="0"/>
              <a:t>transactions from </a:t>
            </a:r>
            <a:r>
              <a:rPr lang="en-US" sz="1600" b="1" u="sng" dirty="0" smtClean="0"/>
              <a:t>Pay.gov</a:t>
            </a:r>
            <a:r>
              <a:rPr lang="en-US" sz="1600" dirty="0" smtClean="0"/>
              <a:t> in Pegasys via 2 batch jobs:</a:t>
            </a:r>
            <a:endParaRPr lang="en-US" sz="1600" dirty="0"/>
          </a:p>
          <a:p>
            <a:pPr marL="1257300" lvl="3" indent="-228600">
              <a:spcBef>
                <a:spcPts val="600"/>
              </a:spcBef>
              <a:spcAft>
                <a:spcPts val="600"/>
              </a:spcAft>
              <a:buFont typeface="+mj-lt"/>
              <a:buAutoNum type="arabicPeriod"/>
            </a:pPr>
            <a:r>
              <a:rPr lang="en-US" sz="1600" dirty="0" smtClean="0"/>
              <a:t>CIR Inbound – </a:t>
            </a:r>
            <a:r>
              <a:rPr lang="en-US" sz="1600" u="sng" dirty="0" smtClean="0"/>
              <a:t>loads CIR Pay.gov records</a:t>
            </a:r>
            <a:r>
              <a:rPr lang="en-US" sz="1600" dirty="0" smtClean="0"/>
              <a:t> to CIR Inbound Detail Table</a:t>
            </a:r>
            <a:endParaRPr lang="en-US" sz="1600" dirty="0"/>
          </a:p>
          <a:p>
            <a:pPr marL="1257300" lvl="3" indent="-228600">
              <a:spcBef>
                <a:spcPts val="600"/>
              </a:spcBef>
              <a:spcAft>
                <a:spcPts val="600"/>
              </a:spcAft>
              <a:buFont typeface="+mj-lt"/>
              <a:buAutoNum type="arabicPeriod"/>
            </a:pPr>
            <a:r>
              <a:rPr lang="en-US" sz="1600" dirty="0" smtClean="0"/>
              <a:t>CIR Detail – </a:t>
            </a:r>
            <a:r>
              <a:rPr lang="en-US" sz="1600" u="sng" dirty="0" smtClean="0"/>
              <a:t>creates CIR Pay.gov Cash Receipt</a:t>
            </a:r>
            <a:r>
              <a:rPr lang="en-US" sz="1600" dirty="0" smtClean="0"/>
              <a:t> </a:t>
            </a:r>
            <a:r>
              <a:rPr lang="en-US" sz="1600" dirty="0"/>
              <a:t>documents </a:t>
            </a:r>
            <a:r>
              <a:rPr lang="en-US" sz="1600" dirty="0" smtClean="0"/>
              <a:t>in Pegasys</a:t>
            </a:r>
            <a:endParaRPr lang="en-US" sz="1600" dirty="0"/>
          </a:p>
          <a:p>
            <a:pPr lvl="1">
              <a:spcBef>
                <a:spcPts val="600"/>
              </a:spcBef>
              <a:spcAft>
                <a:spcPts val="600"/>
              </a:spcAft>
            </a:pPr>
            <a:endParaRPr lang="en-US" sz="800" b="1" dirty="0" smtClean="0"/>
          </a:p>
          <a:p>
            <a:pPr lvl="1">
              <a:spcBef>
                <a:spcPts val="600"/>
              </a:spcBef>
              <a:spcAft>
                <a:spcPts val="600"/>
              </a:spcAft>
            </a:pPr>
            <a:r>
              <a:rPr lang="en-US" sz="1800" b="1" dirty="0" smtClean="0"/>
              <a:t>Summary Only</a:t>
            </a:r>
            <a:r>
              <a:rPr lang="en-US" sz="1800" dirty="0" smtClean="0"/>
              <a:t>:  Only voucher-level information is extracted </a:t>
            </a:r>
          </a:p>
          <a:p>
            <a:pPr lvl="2">
              <a:spcBef>
                <a:spcPts val="600"/>
              </a:spcBef>
              <a:spcAft>
                <a:spcPts val="600"/>
              </a:spcAft>
            </a:pPr>
            <a:r>
              <a:rPr lang="en-US" sz="1600" dirty="0"/>
              <a:t>The Summary file </a:t>
            </a:r>
            <a:r>
              <a:rPr lang="en-US" sz="1600" dirty="0" smtClean="0"/>
              <a:t>used </a:t>
            </a:r>
            <a:r>
              <a:rPr lang="en-US" sz="1600" dirty="0"/>
              <a:t>to perform the </a:t>
            </a:r>
            <a:r>
              <a:rPr lang="en-US" sz="1600" b="1" u="sng" dirty="0" smtClean="0"/>
              <a:t>CIR </a:t>
            </a:r>
            <a:r>
              <a:rPr lang="en-US" sz="1600" b="1" u="sng" dirty="0"/>
              <a:t>Collection to Pegasys CR </a:t>
            </a:r>
            <a:r>
              <a:rPr lang="en-US" sz="1600" b="1" u="sng" dirty="0" smtClean="0"/>
              <a:t>Reconciliation</a:t>
            </a:r>
            <a:r>
              <a:rPr lang="en-US" sz="1600" b="1" dirty="0" smtClean="0"/>
              <a:t> </a:t>
            </a:r>
            <a:r>
              <a:rPr lang="en-US" sz="1600" dirty="0" smtClean="0"/>
              <a:t>(Discussed in detail in: </a:t>
            </a:r>
            <a:r>
              <a:rPr lang="en-US" sz="1600" i="1" dirty="0" smtClean="0"/>
              <a:t>Segment </a:t>
            </a:r>
            <a:r>
              <a:rPr lang="en-US" sz="1600" i="1" dirty="0"/>
              <a:t>6</a:t>
            </a:r>
            <a:r>
              <a:rPr lang="en-US" sz="1600" i="1" dirty="0" smtClean="0"/>
              <a:t>: CIR Reconciliation</a:t>
            </a:r>
            <a:r>
              <a:rPr lang="en-US" sz="1600" dirty="0" smtClean="0"/>
              <a:t>)</a:t>
            </a:r>
          </a:p>
          <a:p>
            <a:pPr lvl="1">
              <a:spcBef>
                <a:spcPts val="600"/>
              </a:spcBef>
              <a:spcAft>
                <a:spcPts val="600"/>
              </a:spcAft>
            </a:pPr>
            <a:endParaRPr lang="en-US" sz="800" b="1" dirty="0" smtClean="0"/>
          </a:p>
          <a:p>
            <a:pPr lvl="1">
              <a:spcBef>
                <a:spcPts val="600"/>
              </a:spcBef>
              <a:spcAft>
                <a:spcPts val="600"/>
              </a:spcAft>
            </a:pPr>
            <a:r>
              <a:rPr lang="en-US" sz="1800" b="1" dirty="0" smtClean="0"/>
              <a:t>Summary and Detail: </a:t>
            </a:r>
            <a:r>
              <a:rPr lang="en-US" sz="1800" dirty="0" smtClean="0"/>
              <a:t>Contains both Detail and Summary information</a:t>
            </a:r>
          </a:p>
          <a:p>
            <a:pPr lvl="2">
              <a:spcBef>
                <a:spcPts val="600"/>
              </a:spcBef>
              <a:spcAft>
                <a:spcPts val="600"/>
              </a:spcAft>
            </a:pPr>
            <a:r>
              <a:rPr lang="en-US" sz="1600" kern="1200" dirty="0" smtClean="0">
                <a:latin typeface="Arial" charset="0"/>
              </a:rPr>
              <a:t>Only Region 6 uses </a:t>
            </a:r>
            <a:r>
              <a:rPr lang="en-US" sz="1600" kern="1200" dirty="0">
                <a:latin typeface="Arial" charset="0"/>
              </a:rPr>
              <a:t>the combined summary and detail file for </a:t>
            </a:r>
            <a:r>
              <a:rPr lang="en-US" sz="1600" kern="1200" dirty="0" smtClean="0">
                <a:latin typeface="Arial" charset="0"/>
              </a:rPr>
              <a:t>Revenue </a:t>
            </a:r>
            <a:r>
              <a:rPr lang="en-US" sz="1600" kern="1200" dirty="0">
                <a:latin typeface="Arial" charset="0"/>
              </a:rPr>
              <a:t>C</a:t>
            </a:r>
            <a:r>
              <a:rPr lang="en-US" sz="1600" kern="1200" dirty="0" smtClean="0">
                <a:latin typeface="Arial" charset="0"/>
              </a:rPr>
              <a:t>redit Card</a:t>
            </a:r>
          </a:p>
          <a:p>
            <a:pPr lvl="3">
              <a:spcBef>
                <a:spcPts val="600"/>
              </a:spcBef>
              <a:spcAft>
                <a:spcPts val="600"/>
              </a:spcAft>
            </a:pPr>
            <a:r>
              <a:rPr lang="en-US" sz="1200" i="1" kern="1200" dirty="0" smtClean="0">
                <a:latin typeface="Arial" charset="0"/>
              </a:rPr>
              <a:t>Note: CIR Collections for BAAR Revenue Credit Card are not covered in this session</a:t>
            </a:r>
            <a:endParaRPr lang="en-US" sz="1200" i="1" kern="1200" dirty="0">
              <a:latin typeface="Arial" charset="0"/>
            </a:endParaRPr>
          </a:p>
          <a:p>
            <a:pPr lvl="1"/>
            <a:endParaRPr lang="en-US" sz="500" dirty="0" smtClean="0"/>
          </a:p>
        </p:txBody>
      </p:sp>
      <p:sp>
        <p:nvSpPr>
          <p:cNvPr id="7" name="Title 1"/>
          <p:cNvSpPr>
            <a:spLocks noGrp="1"/>
          </p:cNvSpPr>
          <p:nvPr>
            <p:ph type="title"/>
          </p:nvPr>
        </p:nvSpPr>
        <p:spPr>
          <a:xfrm>
            <a:off x="455613" y="331788"/>
            <a:ext cx="8355878" cy="618238"/>
          </a:xfrm>
        </p:spPr>
        <p:txBody>
          <a:bodyPr/>
          <a:lstStyle/>
          <a:p>
            <a:r>
              <a:rPr lang="en-US" dirty="0">
                <a:solidFill>
                  <a:srgbClr val="FFFFFF"/>
                </a:solidFill>
              </a:rPr>
              <a:t>Collections Processing: Pay.gov via CIR</a:t>
            </a:r>
            <a:endParaRPr lang="en-US" sz="2400" dirty="0"/>
          </a:p>
        </p:txBody>
      </p:sp>
      <p:sp>
        <p:nvSpPr>
          <p:cNvPr id="8"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5460732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3" cstate="print"/>
          <a:srcRect l="801" t="15669" r="91186" b="78348"/>
          <a:stretch/>
        </p:blipFill>
        <p:spPr bwMode="auto">
          <a:xfrm>
            <a:off x="823260" y="3934943"/>
            <a:ext cx="952378" cy="376452"/>
          </a:xfrm>
          <a:prstGeom prst="rect">
            <a:avLst/>
          </a:prstGeom>
          <a:ln>
            <a:noFill/>
          </a:ln>
          <a:extLst>
            <a:ext uri="{53640926-AAD7-44D8-BBD7-CCE9431645EC}">
              <a14:shadowObscured xmlns:a14="http://schemas.microsoft.com/office/drawing/2010/main"/>
            </a:ext>
          </a:extLst>
        </p:spPr>
      </p:pic>
      <p:graphicFrame>
        <p:nvGraphicFramePr>
          <p:cNvPr id="12" name="Diagram 11"/>
          <p:cNvGraphicFramePr/>
          <p:nvPr>
            <p:extLst>
              <p:ext uri="{D42A27DB-BD31-4B8C-83A1-F6EECF244321}">
                <p14:modId xmlns:p14="http://schemas.microsoft.com/office/powerpoint/2010/main" val="2985509223"/>
              </p:ext>
            </p:extLst>
          </p:nvPr>
        </p:nvGraphicFramePr>
        <p:xfrm>
          <a:off x="4795643" y="3523511"/>
          <a:ext cx="4844903" cy="2558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218" name="Title 1"/>
          <p:cNvSpPr>
            <a:spLocks noGrp="1"/>
          </p:cNvSpPr>
          <p:nvPr>
            <p:ph type="title"/>
          </p:nvPr>
        </p:nvSpPr>
        <p:spPr>
          <a:xfrm>
            <a:off x="378700" y="331788"/>
            <a:ext cx="7381875" cy="563562"/>
          </a:xfrm>
        </p:spPr>
        <p:txBody>
          <a:bodyPr/>
          <a:lstStyle/>
          <a:p>
            <a:pPr eaLnBrk="1" hangingPunct="1"/>
            <a:r>
              <a:rPr lang="en-US" dirty="0" smtClean="0"/>
              <a:t>Collections </a:t>
            </a:r>
            <a:r>
              <a:rPr lang="en-US" dirty="0"/>
              <a:t>Processing: Pay.gov </a:t>
            </a:r>
            <a:r>
              <a:rPr lang="en-US" dirty="0" smtClean="0"/>
              <a:t>via CIR</a:t>
            </a:r>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125</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
        <p:nvSpPr>
          <p:cNvPr id="3" name="Content Placeholder 2"/>
          <p:cNvSpPr>
            <a:spLocks noGrp="1"/>
          </p:cNvSpPr>
          <p:nvPr>
            <p:ph idx="1"/>
          </p:nvPr>
        </p:nvSpPr>
        <p:spPr>
          <a:xfrm>
            <a:off x="604690" y="1247812"/>
            <a:ext cx="8229600" cy="2175872"/>
          </a:xfrm>
        </p:spPr>
        <p:txBody>
          <a:bodyPr/>
          <a:lstStyle/>
          <a:p>
            <a:pPr marL="0" indent="0">
              <a:spcBef>
                <a:spcPts val="600"/>
              </a:spcBef>
              <a:spcAft>
                <a:spcPts val="600"/>
              </a:spcAft>
              <a:buNone/>
            </a:pPr>
            <a:r>
              <a:rPr lang="en-US" sz="2400" b="1" dirty="0"/>
              <a:t>Pay.gov:</a:t>
            </a:r>
          </a:p>
          <a:p>
            <a:pPr>
              <a:spcBef>
                <a:spcPts val="600"/>
              </a:spcBef>
              <a:spcAft>
                <a:spcPts val="600"/>
              </a:spcAft>
            </a:pPr>
            <a:r>
              <a:rPr lang="en-US" sz="2000" dirty="0" smtClean="0"/>
              <a:t>Federal government </a:t>
            </a:r>
            <a:r>
              <a:rPr lang="en-US" sz="2000" u="sng" dirty="0" smtClean="0"/>
              <a:t>online </a:t>
            </a:r>
            <a:r>
              <a:rPr lang="en-US" sz="2000" u="sng" dirty="0"/>
              <a:t>collection portal </a:t>
            </a:r>
            <a:r>
              <a:rPr lang="en-US" sz="2000" dirty="0"/>
              <a:t>that allows Federal and Non-Federal customers to make </a:t>
            </a:r>
            <a:r>
              <a:rPr lang="en-US" sz="2000" u="sng" dirty="0"/>
              <a:t>payments electronically </a:t>
            </a:r>
            <a:r>
              <a:rPr lang="en-US" sz="2000" dirty="0"/>
              <a:t>to GSA </a:t>
            </a:r>
          </a:p>
          <a:p>
            <a:pPr>
              <a:spcBef>
                <a:spcPts val="600"/>
              </a:spcBef>
              <a:spcAft>
                <a:spcPts val="600"/>
              </a:spcAft>
            </a:pPr>
            <a:r>
              <a:rPr lang="en-US" sz="2000" dirty="0" smtClean="0"/>
              <a:t>Pay.gov </a:t>
            </a:r>
            <a:r>
              <a:rPr lang="en-US" sz="2000" dirty="0"/>
              <a:t>transactions are sent to CIR </a:t>
            </a:r>
          </a:p>
          <a:p>
            <a:pPr>
              <a:spcBef>
                <a:spcPts val="600"/>
              </a:spcBef>
              <a:spcAft>
                <a:spcPts val="600"/>
              </a:spcAft>
            </a:pPr>
            <a:r>
              <a:rPr lang="en-US" sz="2000" dirty="0" smtClean="0"/>
              <a:t>The </a:t>
            </a:r>
            <a:r>
              <a:rPr lang="en-US" sz="2000" dirty="0"/>
              <a:t>CIR transaction/settlement information is retrieved and loaded to Pegasys</a:t>
            </a:r>
          </a:p>
          <a:p>
            <a:endParaRPr lang="en-US" dirty="0"/>
          </a:p>
        </p:txBody>
      </p:sp>
      <p:graphicFrame>
        <p:nvGraphicFramePr>
          <p:cNvPr id="8" name="Diagram 7"/>
          <p:cNvGraphicFramePr/>
          <p:nvPr>
            <p:extLst>
              <p:ext uri="{D42A27DB-BD31-4B8C-83A1-F6EECF244321}">
                <p14:modId xmlns:p14="http://schemas.microsoft.com/office/powerpoint/2010/main" val="1712133509"/>
              </p:ext>
            </p:extLst>
          </p:nvPr>
        </p:nvGraphicFramePr>
        <p:xfrm>
          <a:off x="554026" y="3784158"/>
          <a:ext cx="4754244" cy="20585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 name="Picture 9" descr="http://www.androidmag.com/sites/default/files/styles/large/public/field/image/Vantiv%20Logo.jpg"/>
          <p:cNvPicPr>
            <a:picLocks noChangeAspect="1"/>
          </p:cNvPicPr>
          <p:nvPr/>
        </p:nvPicPr>
        <p:blipFill rotWithShape="1">
          <a:blip r:embed="rId14" cstate="print">
            <a:extLst>
              <a:ext uri="{28A0092B-C50C-407E-A947-70E740481C1C}">
                <a14:useLocalDpi xmlns:a14="http://schemas.microsoft.com/office/drawing/2010/main" val="0"/>
              </a:ext>
            </a:extLst>
          </a:blip>
          <a:srcRect l="6689" t="13382" r="5016" b="14925"/>
          <a:stretch/>
        </p:blipFill>
        <p:spPr bwMode="auto">
          <a:xfrm>
            <a:off x="2301380" y="3925075"/>
            <a:ext cx="1102622" cy="323041"/>
          </a:xfrm>
          <a:prstGeom prst="rect">
            <a:avLst/>
          </a:prstGeom>
          <a:noFill/>
          <a:ln>
            <a:noFill/>
          </a:ln>
          <a:extLst>
            <a:ext uri="{53640926-AAD7-44D8-BBD7-CCE9431645EC}">
              <a14:shadowObscured xmlns:a14="http://schemas.microsoft.com/office/drawing/2010/main"/>
            </a:ext>
          </a:extLst>
        </p:spPr>
      </p:pic>
      <p:sp>
        <p:nvSpPr>
          <p:cNvPr id="11" name="Rectangle 10"/>
          <p:cNvSpPr/>
          <p:nvPr/>
        </p:nvSpPr>
        <p:spPr bwMode="auto">
          <a:xfrm>
            <a:off x="4157330" y="3994625"/>
            <a:ext cx="820105" cy="316770"/>
          </a:xfrm>
          <a:prstGeom prst="rect">
            <a:avLst/>
          </a:prstGeom>
          <a:solidFill>
            <a:srgbClr val="4C658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Black" pitchFamily="34" charset="0"/>
              </a:rPr>
              <a:t>CIR</a:t>
            </a:r>
          </a:p>
        </p:txBody>
      </p:sp>
      <p:pic>
        <p:nvPicPr>
          <p:cNvPr id="13" name="Picture 12" descr="cid:image001.png@01CDF28C.30F888F0"/>
          <p:cNvPicPr>
            <a:picLocks noChangeAspect="1"/>
          </p:cNvPicPr>
          <p:nvPr/>
        </p:nvPicPr>
        <p:blipFill rotWithShape="1">
          <a:blip r:embed="rId15" r:link="rId16" cstate="print">
            <a:extLst>
              <a:ext uri="{28A0092B-C50C-407E-A947-70E740481C1C}">
                <a14:useLocalDpi xmlns:a14="http://schemas.microsoft.com/office/drawing/2010/main" val="0"/>
              </a:ext>
            </a:extLst>
          </a:blip>
          <a:srcRect l="2697" t="1548" r="80586" b="82970"/>
          <a:stretch/>
        </p:blipFill>
        <p:spPr bwMode="auto">
          <a:xfrm rot="16200000">
            <a:off x="4400229" y="4557785"/>
            <a:ext cx="2536744" cy="5113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524094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31863" y="331788"/>
            <a:ext cx="8254937" cy="563562"/>
          </a:xfrm>
        </p:spPr>
        <p:txBody>
          <a:bodyPr/>
          <a:lstStyle/>
          <a:p>
            <a:pPr eaLnBrk="1" hangingPunct="1"/>
            <a:r>
              <a:rPr lang="en-US" dirty="0" smtClean="0"/>
              <a:t>Collections Processing: Pay.gov via CIR - ARCIRIN</a:t>
            </a:r>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126</a:t>
            </a:fld>
            <a:endParaRPr lang="en-US" dirty="0"/>
          </a:p>
        </p:txBody>
      </p:sp>
      <p:sp>
        <p:nvSpPr>
          <p:cNvPr id="5" name="Footer Placeholder 4"/>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3" name="Content Placeholder 2"/>
          <p:cNvSpPr>
            <a:spLocks noGrp="1"/>
          </p:cNvSpPr>
          <p:nvPr>
            <p:ph idx="1"/>
          </p:nvPr>
        </p:nvSpPr>
        <p:spPr/>
        <p:txBody>
          <a:bodyPr/>
          <a:lstStyle/>
          <a:p>
            <a:pPr>
              <a:spcAft>
                <a:spcPts val="1200"/>
              </a:spcAft>
              <a:buNone/>
            </a:pPr>
            <a:r>
              <a:rPr lang="en-US" sz="2400" b="1" dirty="0"/>
              <a:t>CIR Inbound </a:t>
            </a:r>
            <a:r>
              <a:rPr lang="en-US" sz="2400" b="1" dirty="0" smtClean="0"/>
              <a:t>Batch </a:t>
            </a:r>
            <a:r>
              <a:rPr lang="en-US" sz="2400" b="1" dirty="0"/>
              <a:t>P</a:t>
            </a:r>
            <a:r>
              <a:rPr lang="en-US" sz="2400" b="1" dirty="0" smtClean="0"/>
              <a:t>rocess </a:t>
            </a:r>
            <a:r>
              <a:rPr lang="en-US" sz="2400" b="1" dirty="0"/>
              <a:t>(ARCIRIN) </a:t>
            </a:r>
          </a:p>
          <a:p>
            <a:pPr>
              <a:spcBef>
                <a:spcPts val="600"/>
              </a:spcBef>
              <a:spcAft>
                <a:spcPts val="600"/>
              </a:spcAft>
            </a:pPr>
            <a:r>
              <a:rPr lang="en-US" sz="2000" dirty="0" smtClean="0"/>
              <a:t>Reads </a:t>
            </a:r>
            <a:r>
              <a:rPr lang="en-US" sz="2000" dirty="0"/>
              <a:t>the </a:t>
            </a:r>
            <a:r>
              <a:rPr lang="en-US" sz="2000" b="1" dirty="0"/>
              <a:t>CIR Detail file </a:t>
            </a:r>
            <a:r>
              <a:rPr lang="en-US" sz="2000" dirty="0"/>
              <a:t>and </a:t>
            </a:r>
            <a:r>
              <a:rPr lang="en-US" sz="2000" b="1" u="sng" dirty="0"/>
              <a:t>imports </a:t>
            </a:r>
            <a:r>
              <a:rPr lang="en-US" sz="2000" b="1" u="sng" dirty="0" smtClean="0"/>
              <a:t>records</a:t>
            </a:r>
            <a:r>
              <a:rPr lang="en-US" sz="2000" dirty="0" smtClean="0"/>
              <a:t> into </a:t>
            </a:r>
            <a:r>
              <a:rPr lang="en-US" sz="2000" dirty="0"/>
              <a:t>Pegasys</a:t>
            </a:r>
          </a:p>
          <a:p>
            <a:pPr lvl="1">
              <a:spcBef>
                <a:spcPts val="600"/>
              </a:spcBef>
              <a:spcAft>
                <a:spcPts val="600"/>
              </a:spcAft>
            </a:pPr>
            <a:r>
              <a:rPr lang="en-US" sz="2000" dirty="0"/>
              <a:t>Contains the Pay.gov transaction and settlement information</a:t>
            </a:r>
          </a:p>
          <a:p>
            <a:pPr lvl="1">
              <a:spcBef>
                <a:spcPts val="600"/>
              </a:spcBef>
              <a:spcAft>
                <a:spcPts val="600"/>
              </a:spcAft>
            </a:pPr>
            <a:r>
              <a:rPr lang="en-US" sz="2000" dirty="0"/>
              <a:t>Applies </a:t>
            </a:r>
            <a:r>
              <a:rPr lang="en-US" sz="2000" b="1" u="sng" dirty="0"/>
              <a:t>CIR Inbound Crosswalk rules</a:t>
            </a:r>
            <a:r>
              <a:rPr lang="en-US" sz="2000" b="1" dirty="0"/>
              <a:t> </a:t>
            </a:r>
            <a:r>
              <a:rPr lang="en-US" sz="2000" dirty="0"/>
              <a:t>to the details in the file</a:t>
            </a:r>
          </a:p>
          <a:p>
            <a:pPr lvl="1">
              <a:spcBef>
                <a:spcPts val="600"/>
              </a:spcBef>
              <a:spcAft>
                <a:spcPts val="600"/>
              </a:spcAft>
            </a:pPr>
            <a:r>
              <a:rPr lang="en-US" sz="2000" dirty="0"/>
              <a:t>Populates the CIR Inbound Detail Staging table</a:t>
            </a:r>
          </a:p>
          <a:p>
            <a:pPr lvl="2">
              <a:spcBef>
                <a:spcPts val="600"/>
              </a:spcBef>
              <a:spcAft>
                <a:spcPts val="600"/>
              </a:spcAft>
            </a:pPr>
            <a:r>
              <a:rPr lang="en-US" sz="2000" dirty="0"/>
              <a:t>Searchable via the </a:t>
            </a:r>
            <a:r>
              <a:rPr lang="en-US" sz="2000" b="1" i="1" u="sng" dirty="0"/>
              <a:t>CIR Inbound Detail Staging Query</a:t>
            </a:r>
          </a:p>
          <a:p>
            <a:pPr>
              <a:spcBef>
                <a:spcPts val="600"/>
              </a:spcBef>
              <a:spcAft>
                <a:spcPts val="600"/>
              </a:spcAft>
            </a:pPr>
            <a:r>
              <a:rPr lang="en-US" sz="2000" dirty="0" smtClean="0"/>
              <a:t>Reads </a:t>
            </a:r>
            <a:r>
              <a:rPr lang="en-US" sz="2000" dirty="0"/>
              <a:t>the </a:t>
            </a:r>
            <a:r>
              <a:rPr lang="en-US" sz="2000" b="1" dirty="0"/>
              <a:t>CIR Summary files </a:t>
            </a:r>
            <a:r>
              <a:rPr lang="en-US" sz="2000" dirty="0"/>
              <a:t>and imports into </a:t>
            </a:r>
            <a:r>
              <a:rPr lang="en-US" sz="2000" dirty="0" smtClean="0"/>
              <a:t>Pegasys</a:t>
            </a:r>
            <a:endParaRPr lang="en-US" sz="2000" dirty="0"/>
          </a:p>
        </p:txBody>
      </p:sp>
    </p:spTree>
    <p:extLst>
      <p:ext uri="{BB962C8B-B14F-4D97-AF65-F5344CB8AC3E}">
        <p14:creationId xmlns:p14="http://schemas.microsoft.com/office/powerpoint/2010/main" val="65263085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31863" y="331788"/>
            <a:ext cx="8254937" cy="563562"/>
          </a:xfrm>
        </p:spPr>
        <p:txBody>
          <a:bodyPr/>
          <a:lstStyle/>
          <a:p>
            <a:pPr eaLnBrk="1" hangingPunct="1"/>
            <a:r>
              <a:rPr lang="en-US" dirty="0" smtClean="0"/>
              <a:t>Collections Processing: Pay.gov via CIR</a:t>
            </a:r>
            <a:br>
              <a:rPr lang="en-US" dirty="0" smtClean="0"/>
            </a:br>
            <a:r>
              <a:rPr lang="en-US" sz="1600" dirty="0" err="1" smtClean="0"/>
              <a:t>CIR</a:t>
            </a:r>
            <a:r>
              <a:rPr lang="en-US" sz="1600" dirty="0" smtClean="0"/>
              <a:t> Inbound Detail Staging Query</a:t>
            </a:r>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127</a:t>
            </a:fld>
            <a:endParaRPr lang="en-US" dirty="0"/>
          </a:p>
        </p:txBody>
      </p:sp>
      <p:sp>
        <p:nvSpPr>
          <p:cNvPr id="5" name="Footer Placeholder 4"/>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3" name="Content Placeholder 2"/>
          <p:cNvSpPr>
            <a:spLocks noGrp="1"/>
          </p:cNvSpPr>
          <p:nvPr>
            <p:ph idx="1"/>
          </p:nvPr>
        </p:nvSpPr>
        <p:spPr>
          <a:xfrm>
            <a:off x="604690" y="1130854"/>
            <a:ext cx="8386910" cy="4919071"/>
          </a:xfrm>
        </p:spPr>
        <p:txBody>
          <a:bodyPr/>
          <a:lstStyle/>
          <a:p>
            <a:pPr>
              <a:spcAft>
                <a:spcPts val="1200"/>
              </a:spcAft>
              <a:buNone/>
            </a:pPr>
            <a:r>
              <a:rPr lang="en-US" sz="2400" b="1" dirty="0"/>
              <a:t>CIR </a:t>
            </a:r>
            <a:r>
              <a:rPr lang="en-US" sz="2400" b="1" dirty="0" smtClean="0"/>
              <a:t>Inbound Detail Staging Query</a:t>
            </a:r>
            <a:endParaRPr lang="en-US" sz="2400" b="1" dirty="0"/>
          </a:p>
          <a:p>
            <a:pPr>
              <a:spcBef>
                <a:spcPts val="600"/>
              </a:spcBef>
              <a:spcAft>
                <a:spcPts val="600"/>
              </a:spcAft>
            </a:pPr>
            <a:r>
              <a:rPr lang="en-US" sz="2000" dirty="0" smtClean="0"/>
              <a:t>Allows GSA to query CIR records that have been imported to Pegasys</a:t>
            </a:r>
            <a:endParaRPr lang="en-US" sz="2000" dirty="0"/>
          </a:p>
          <a:p>
            <a:pPr>
              <a:spcBef>
                <a:spcPts val="600"/>
              </a:spcBef>
              <a:spcAft>
                <a:spcPts val="600"/>
              </a:spcAft>
            </a:pPr>
            <a:r>
              <a:rPr lang="en-US" sz="2000" dirty="0" smtClean="0"/>
              <a:t>Useful when:</a:t>
            </a:r>
            <a:endParaRPr lang="en-US" sz="2000" dirty="0"/>
          </a:p>
          <a:p>
            <a:pPr lvl="1">
              <a:spcBef>
                <a:spcPts val="600"/>
              </a:spcBef>
              <a:spcAft>
                <a:spcPts val="600"/>
              </a:spcAft>
            </a:pPr>
            <a:r>
              <a:rPr lang="en-US" sz="2000" dirty="0" smtClean="0"/>
              <a:t>Searching for imported Pay.gov values, e.g. Deposit Number, Referenced Statement Number, Agency Tracking ID, etc.</a:t>
            </a:r>
          </a:p>
          <a:p>
            <a:pPr lvl="1">
              <a:spcBef>
                <a:spcPts val="600"/>
              </a:spcBef>
              <a:spcAft>
                <a:spcPts val="600"/>
              </a:spcAft>
            </a:pPr>
            <a:r>
              <a:rPr lang="en-US" sz="2000" dirty="0" smtClean="0"/>
              <a:t>Querying rejected/pending Pay.gov transactions</a:t>
            </a:r>
            <a:endParaRPr lang="en-US" sz="2000" dirty="0"/>
          </a:p>
          <a:p>
            <a:pPr>
              <a:spcBef>
                <a:spcPts val="600"/>
              </a:spcBef>
              <a:spcAft>
                <a:spcPts val="600"/>
              </a:spcAft>
            </a:pPr>
            <a:r>
              <a:rPr lang="en-US" sz="2000" dirty="0" smtClean="0"/>
              <a:t>Helpful search criteria include:</a:t>
            </a:r>
          </a:p>
          <a:p>
            <a:pPr lvl="1">
              <a:spcBef>
                <a:spcPts val="200"/>
              </a:spcBef>
              <a:spcAft>
                <a:spcPts val="200"/>
              </a:spcAft>
            </a:pPr>
            <a:r>
              <a:rPr lang="en-US" sz="1600" dirty="0" smtClean="0"/>
              <a:t>Run Number (associated to ARCIRIN batch execution)</a:t>
            </a:r>
          </a:p>
          <a:p>
            <a:pPr lvl="1">
              <a:spcBef>
                <a:spcPts val="200"/>
              </a:spcBef>
              <a:spcAft>
                <a:spcPts val="200"/>
              </a:spcAft>
            </a:pPr>
            <a:r>
              <a:rPr lang="en-US" sz="1600" dirty="0" smtClean="0"/>
              <a:t>Run Date To/From</a:t>
            </a:r>
          </a:p>
          <a:p>
            <a:pPr lvl="1">
              <a:spcBef>
                <a:spcPts val="200"/>
              </a:spcBef>
              <a:spcAft>
                <a:spcPts val="200"/>
              </a:spcAft>
            </a:pPr>
            <a:r>
              <a:rPr lang="en-US" sz="1600" dirty="0" smtClean="0"/>
              <a:t>Parent/Reference Document Number</a:t>
            </a:r>
          </a:p>
          <a:p>
            <a:pPr lvl="1">
              <a:spcBef>
                <a:spcPts val="200"/>
              </a:spcBef>
              <a:spcAft>
                <a:spcPts val="200"/>
              </a:spcAft>
            </a:pPr>
            <a:r>
              <a:rPr lang="en-US" sz="1600" dirty="0" smtClean="0"/>
              <a:t>Record Status</a:t>
            </a:r>
          </a:p>
          <a:p>
            <a:pPr lvl="1">
              <a:spcBef>
                <a:spcPts val="200"/>
              </a:spcBef>
              <a:spcAft>
                <a:spcPts val="200"/>
              </a:spcAft>
            </a:pPr>
            <a:r>
              <a:rPr lang="en-US" sz="1600" dirty="0" smtClean="0"/>
              <a:t>Referenced Statement Number</a:t>
            </a:r>
          </a:p>
          <a:p>
            <a:pPr lvl="1">
              <a:spcBef>
                <a:spcPts val="200"/>
              </a:spcBef>
              <a:spcAft>
                <a:spcPts val="200"/>
              </a:spcAft>
            </a:pPr>
            <a:r>
              <a:rPr lang="en-US" sz="1600" dirty="0" smtClean="0"/>
              <a:t>Agency Tracking ID</a:t>
            </a:r>
          </a:p>
          <a:p>
            <a:pPr lvl="1">
              <a:spcBef>
                <a:spcPts val="600"/>
              </a:spcBef>
              <a:spcAft>
                <a:spcPts val="600"/>
              </a:spcAft>
            </a:pPr>
            <a:endParaRPr lang="en-US" sz="1800" dirty="0"/>
          </a:p>
        </p:txBody>
      </p:sp>
    </p:spTree>
    <p:extLst>
      <p:ext uri="{BB962C8B-B14F-4D97-AF65-F5344CB8AC3E}">
        <p14:creationId xmlns:p14="http://schemas.microsoft.com/office/powerpoint/2010/main" val="247327634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218" name="Title 1"/>
          <p:cNvSpPr>
            <a:spLocks noGrp="1"/>
          </p:cNvSpPr>
          <p:nvPr>
            <p:ph type="title"/>
          </p:nvPr>
        </p:nvSpPr>
        <p:spPr>
          <a:xfrm>
            <a:off x="431863" y="331788"/>
            <a:ext cx="8254937" cy="563562"/>
          </a:xfrm>
        </p:spPr>
        <p:txBody>
          <a:bodyPr/>
          <a:lstStyle/>
          <a:p>
            <a:pPr eaLnBrk="1" hangingPunct="1"/>
            <a:r>
              <a:rPr lang="en-US" dirty="0" smtClean="0"/>
              <a:t>Collections Processing: Pay.gov via CIR</a:t>
            </a:r>
            <a:br>
              <a:rPr lang="en-US" dirty="0" smtClean="0"/>
            </a:br>
            <a:r>
              <a:rPr lang="en-US" sz="1600" dirty="0" err="1" smtClean="0"/>
              <a:t>CIR</a:t>
            </a:r>
            <a:r>
              <a:rPr lang="en-US" sz="1600" dirty="0" smtClean="0"/>
              <a:t> Inbound Detail Staging Query</a:t>
            </a:r>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128</a:t>
            </a:fld>
            <a:endParaRPr lang="en-US" dirty="0"/>
          </a:p>
        </p:txBody>
      </p:sp>
      <p:sp>
        <p:nvSpPr>
          <p:cNvPr id="11" name="Rectangle 10"/>
          <p:cNvSpPr/>
          <p:nvPr/>
        </p:nvSpPr>
        <p:spPr>
          <a:xfrm>
            <a:off x="552202" y="1051341"/>
            <a:ext cx="8354287" cy="584775"/>
          </a:xfrm>
          <a:prstGeom prst="rect">
            <a:avLst/>
          </a:prstGeom>
        </p:spPr>
        <p:txBody>
          <a:bodyPr wrap="square">
            <a:spAutoFit/>
          </a:bodyPr>
          <a:lstStyle/>
          <a:p>
            <a:pPr marL="285750" lvl="2" indent="-285750">
              <a:buClr>
                <a:srgbClr val="C00000"/>
              </a:buClr>
              <a:buSzPct val="75000"/>
              <a:buFont typeface="Wingdings" pitchFamily="2" charset="2"/>
              <a:buChar char="w"/>
            </a:pPr>
            <a:r>
              <a:rPr lang="en-US" sz="1600" dirty="0"/>
              <a:t>Queries &gt; Accounts Receivable &gt; Centralized Collection Services &gt; </a:t>
            </a:r>
            <a:r>
              <a:rPr lang="en-US" sz="1600" dirty="0" smtClean="0"/>
              <a:t>CIR </a:t>
            </a:r>
            <a:r>
              <a:rPr lang="en-US" sz="1600" dirty="0"/>
              <a:t>Inbound Detail Staging Query</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738" y="1636116"/>
            <a:ext cx="6307214" cy="368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1800305457"/>
              </p:ext>
            </p:extLst>
          </p:nvPr>
        </p:nvGraphicFramePr>
        <p:xfrm>
          <a:off x="466722" y="5425429"/>
          <a:ext cx="8540644" cy="1322212"/>
        </p:xfrm>
        <a:graphic>
          <a:graphicData uri="http://schemas.openxmlformats.org/drawingml/2006/table">
            <a:tbl>
              <a:tblPr firstRow="1" bandRow="1">
                <a:tableStyleId>{21E4AEA4-8DFA-4A89-87EB-49C32662AFE0}</a:tableStyleId>
              </a:tblPr>
              <a:tblGrid>
                <a:gridCol w="1179654"/>
                <a:gridCol w="3090668"/>
                <a:gridCol w="1397054"/>
                <a:gridCol w="2873268"/>
              </a:tblGrid>
              <a:tr h="272005">
                <a:tc>
                  <a:txBody>
                    <a:bodyPr/>
                    <a:lstStyle/>
                    <a:p>
                      <a:r>
                        <a:rPr lang="en-US" sz="1200" dirty="0" smtClean="0"/>
                        <a:t>Field</a:t>
                      </a:r>
                      <a:endParaRPr lang="en-US" sz="1200" dirty="0"/>
                    </a:p>
                  </a:txBody>
                  <a:tcPr/>
                </a:tc>
                <a:tc>
                  <a:txBody>
                    <a:bodyPr/>
                    <a:lstStyle/>
                    <a:p>
                      <a:r>
                        <a:rPr lang="en-US" sz="1200" dirty="0" smtClean="0"/>
                        <a:t>Description</a:t>
                      </a:r>
                      <a:endParaRPr lang="en-US" sz="1200" dirty="0"/>
                    </a:p>
                  </a:txBody>
                  <a:tcPr/>
                </a:tc>
                <a:tc>
                  <a:txBody>
                    <a:bodyPr/>
                    <a:lstStyle/>
                    <a:p>
                      <a:r>
                        <a:rPr lang="en-US" sz="1200" dirty="0" smtClean="0"/>
                        <a:t>Field</a:t>
                      </a:r>
                      <a:endParaRPr lang="en-US" sz="1200" dirty="0"/>
                    </a:p>
                  </a:txBody>
                  <a:tcPr/>
                </a:tc>
                <a:tc>
                  <a:txBody>
                    <a:bodyPr/>
                    <a:lstStyle/>
                    <a:p>
                      <a:r>
                        <a:rPr lang="en-US" sz="1200" dirty="0" smtClean="0"/>
                        <a:t>Description</a:t>
                      </a:r>
                      <a:endParaRPr lang="en-US" sz="1200" dirty="0"/>
                    </a:p>
                  </a:txBody>
                  <a:tcPr/>
                </a:tc>
              </a:tr>
              <a:tr h="255412">
                <a:tc>
                  <a:txBody>
                    <a:bodyPr/>
                    <a:lstStyle/>
                    <a:p>
                      <a:r>
                        <a:rPr lang="en-US" sz="1000" b="1" dirty="0" smtClean="0"/>
                        <a:t>Run Number</a:t>
                      </a:r>
                      <a:endParaRPr lang="en-US" sz="1000" b="1" dirty="0"/>
                    </a:p>
                  </a:txBody>
                  <a:tcPr/>
                </a:tc>
                <a:tc>
                  <a:txBody>
                    <a:bodyPr/>
                    <a:lstStyle/>
                    <a:p>
                      <a:r>
                        <a:rPr lang="en-US" sz="1000" dirty="0" smtClean="0"/>
                        <a:t>Associated to the CIR Inbound run number</a:t>
                      </a:r>
                      <a:endParaRPr lang="en-US" sz="1000" dirty="0"/>
                    </a:p>
                  </a:txBody>
                  <a:tcPr/>
                </a:tc>
                <a:tc>
                  <a:txBody>
                    <a:bodyPr/>
                    <a:lstStyle/>
                    <a:p>
                      <a:r>
                        <a:rPr lang="en-US" sz="1000" b="1" dirty="0" smtClean="0"/>
                        <a:t>Parent Info</a:t>
                      </a:r>
                      <a:endParaRPr lang="en-US" sz="1000" b="1" dirty="0"/>
                    </a:p>
                  </a:txBody>
                  <a:tcPr/>
                </a:tc>
                <a:tc>
                  <a:txBody>
                    <a:bodyPr/>
                    <a:lstStyle/>
                    <a:p>
                      <a:r>
                        <a:rPr lang="en-US" sz="1000" dirty="0" smtClean="0"/>
                        <a:t>Search fields</a:t>
                      </a:r>
                      <a:r>
                        <a:rPr lang="en-US" sz="1000" baseline="0" dirty="0" smtClean="0"/>
                        <a:t> included for the parent information</a:t>
                      </a:r>
                      <a:endParaRPr lang="en-US" sz="1000" dirty="0"/>
                    </a:p>
                  </a:txBody>
                  <a:tcPr/>
                </a:tc>
              </a:tr>
              <a:tr h="352425">
                <a:tc>
                  <a:txBody>
                    <a:bodyPr/>
                    <a:lstStyle/>
                    <a:p>
                      <a:r>
                        <a:rPr lang="en-US" sz="1000" b="1" dirty="0" smtClean="0"/>
                        <a:t>Run Date</a:t>
                      </a:r>
                      <a:endParaRPr lang="en-US" sz="1000" b="1" dirty="0"/>
                    </a:p>
                  </a:txBody>
                  <a:tcPr/>
                </a:tc>
                <a:tc>
                  <a:txBody>
                    <a:bodyPr/>
                    <a:lstStyle/>
                    <a:p>
                      <a:r>
                        <a:rPr lang="en-US" sz="1000" dirty="0" smtClean="0"/>
                        <a:t>Corresponds to the date CIR Inbound imported the record(s)</a:t>
                      </a:r>
                      <a:endParaRPr lang="en-US" sz="1000" dirty="0"/>
                    </a:p>
                  </a:txBody>
                  <a:tcPr/>
                </a:tc>
                <a:tc>
                  <a:txBody>
                    <a:bodyPr/>
                    <a:lstStyle/>
                    <a:p>
                      <a:r>
                        <a:rPr lang="en-US" sz="1000" b="1" dirty="0" smtClean="0"/>
                        <a:t>Reference Info</a:t>
                      </a:r>
                      <a:endParaRPr lang="en-US" sz="1000" b="1" dirty="0"/>
                    </a:p>
                  </a:txBody>
                  <a:tcPr/>
                </a:tc>
                <a:tc>
                  <a:txBody>
                    <a:bodyPr/>
                    <a:lstStyle/>
                    <a:p>
                      <a:r>
                        <a:rPr lang="en-US" sz="1000" dirty="0" smtClean="0"/>
                        <a:t>Search fields included for the reference document information</a:t>
                      </a:r>
                      <a:endParaRPr lang="en-US" sz="1000" dirty="0"/>
                    </a:p>
                  </a:txBody>
                  <a:tcPr/>
                </a:tc>
              </a:tr>
              <a:tr h="375285">
                <a:tc>
                  <a:txBody>
                    <a:bodyPr/>
                    <a:lstStyle/>
                    <a:p>
                      <a:r>
                        <a:rPr lang="en-US" sz="1000" b="1" dirty="0" smtClean="0"/>
                        <a:t>Record Status</a:t>
                      </a:r>
                      <a:endParaRPr lang="en-US" sz="1000" b="1" dirty="0"/>
                    </a:p>
                  </a:txBody>
                  <a:tcPr/>
                </a:tc>
                <a:tc>
                  <a:txBody>
                    <a:bodyPr/>
                    <a:lstStyle/>
                    <a:p>
                      <a:r>
                        <a:rPr lang="en-US" sz="1000" dirty="0" smtClean="0"/>
                        <a:t>Allows users to search for particular</a:t>
                      </a:r>
                      <a:r>
                        <a:rPr lang="en-US" sz="1000" baseline="0" dirty="0" smtClean="0"/>
                        <a:t> transactions, e.g. Pending, Transaction, Duplicate</a:t>
                      </a:r>
                      <a:endParaRPr lang="en-US" sz="1000" dirty="0"/>
                    </a:p>
                  </a:txBody>
                  <a:tcPr/>
                </a:tc>
                <a:tc>
                  <a:txBody>
                    <a:bodyPr/>
                    <a:lstStyle/>
                    <a:p>
                      <a:r>
                        <a:rPr lang="en-US" sz="1000" b="1" dirty="0" smtClean="0"/>
                        <a:t>Momentum General Elements</a:t>
                      </a:r>
                      <a:endParaRPr lang="en-US" sz="1000" b="1" dirty="0"/>
                    </a:p>
                  </a:txBody>
                  <a:tcPr/>
                </a:tc>
                <a:tc>
                  <a:txBody>
                    <a:bodyPr/>
                    <a:lstStyle/>
                    <a:p>
                      <a:r>
                        <a:rPr lang="en-US" sz="1000" dirty="0" smtClean="0"/>
                        <a:t>Additional search criteria,</a:t>
                      </a:r>
                      <a:r>
                        <a:rPr lang="en-US" sz="1000" baseline="0" dirty="0" smtClean="0"/>
                        <a:t> including Agency Tracking ID, Transaction Type, etc. </a:t>
                      </a:r>
                      <a:endParaRPr lang="en-US" sz="1000" dirty="0"/>
                    </a:p>
                  </a:txBody>
                  <a:tcPr/>
                </a:tc>
              </a:tr>
            </a:tbl>
          </a:graphicData>
        </a:graphic>
      </p:graphicFrame>
    </p:spTree>
    <p:extLst>
      <p:ext uri="{BB962C8B-B14F-4D97-AF65-F5344CB8AC3E}">
        <p14:creationId xmlns:p14="http://schemas.microsoft.com/office/powerpoint/2010/main" val="67332505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40242" y="331788"/>
            <a:ext cx="8644269" cy="563562"/>
          </a:xfrm>
        </p:spPr>
        <p:txBody>
          <a:bodyPr/>
          <a:lstStyle/>
          <a:p>
            <a:pPr eaLnBrk="1" hangingPunct="1"/>
            <a:r>
              <a:rPr lang="en-US" dirty="0"/>
              <a:t>Collections Processing: Pay.gov via </a:t>
            </a:r>
            <a:r>
              <a:rPr lang="en-US" dirty="0" smtClean="0"/>
              <a:t>CIR - CIRDETAIL</a:t>
            </a:r>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129</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
        <p:nvSpPr>
          <p:cNvPr id="3" name="Content Placeholder 2"/>
          <p:cNvSpPr>
            <a:spLocks noGrp="1"/>
          </p:cNvSpPr>
          <p:nvPr>
            <p:ph idx="1"/>
          </p:nvPr>
        </p:nvSpPr>
        <p:spPr>
          <a:xfrm>
            <a:off x="361950" y="1092877"/>
            <a:ext cx="8801100" cy="5184885"/>
          </a:xfrm>
        </p:spPr>
        <p:txBody>
          <a:bodyPr/>
          <a:lstStyle/>
          <a:p>
            <a:pPr marL="9525" indent="0">
              <a:spcAft>
                <a:spcPts val="1200"/>
              </a:spcAft>
              <a:buNone/>
            </a:pPr>
            <a:r>
              <a:rPr lang="en-US" sz="2400" b="1" dirty="0"/>
              <a:t>CIR Detail </a:t>
            </a:r>
            <a:r>
              <a:rPr lang="en-US" sz="2400" b="1" dirty="0" smtClean="0"/>
              <a:t>Batch Process (CIRDETAIL)</a:t>
            </a:r>
            <a:endParaRPr lang="en-US" sz="2400" dirty="0"/>
          </a:p>
          <a:p>
            <a:pPr marL="352425" indent="-342900">
              <a:spcBef>
                <a:spcPts val="600"/>
              </a:spcBef>
              <a:spcAft>
                <a:spcPts val="600"/>
              </a:spcAft>
            </a:pPr>
            <a:r>
              <a:rPr lang="en-US" sz="1800" dirty="0"/>
              <a:t>Reads the CIR Inbound Detail Staging records (created by </a:t>
            </a:r>
            <a:r>
              <a:rPr lang="en-US" sz="1800" dirty="0" smtClean="0"/>
              <a:t>CIR </a:t>
            </a:r>
            <a:r>
              <a:rPr lang="en-US" sz="1800" dirty="0"/>
              <a:t>Inbound Process)</a:t>
            </a:r>
          </a:p>
          <a:p>
            <a:pPr marL="352425" indent="-342900">
              <a:spcBef>
                <a:spcPts val="600"/>
              </a:spcBef>
              <a:spcAft>
                <a:spcPts val="600"/>
              </a:spcAft>
            </a:pPr>
            <a:r>
              <a:rPr lang="en-US" sz="1800" b="1" u="sng" dirty="0"/>
              <a:t>Creates new CR transactions</a:t>
            </a:r>
            <a:r>
              <a:rPr lang="en-US" sz="1800" b="1" dirty="0"/>
              <a:t> </a:t>
            </a:r>
            <a:r>
              <a:rPr lang="en-US" sz="1800" dirty="0"/>
              <a:t>in Pegasys for the Pay.gov </a:t>
            </a:r>
            <a:r>
              <a:rPr lang="en-US" sz="1800" dirty="0" smtClean="0"/>
              <a:t>transaction/settlement </a:t>
            </a:r>
            <a:r>
              <a:rPr lang="en-US" sz="1800" dirty="0"/>
              <a:t>information </a:t>
            </a:r>
          </a:p>
          <a:p>
            <a:pPr marL="688975" lvl="1" indent="-342900">
              <a:spcBef>
                <a:spcPts val="600"/>
              </a:spcBef>
              <a:spcAft>
                <a:spcPts val="600"/>
              </a:spcAft>
            </a:pPr>
            <a:r>
              <a:rPr lang="en-US" sz="1800" dirty="0"/>
              <a:t>Document Types: </a:t>
            </a:r>
            <a:r>
              <a:rPr lang="en-US" sz="1800" b="1" dirty="0"/>
              <a:t>PC6, PS6, PC7</a:t>
            </a:r>
          </a:p>
          <a:p>
            <a:pPr marL="688975" lvl="1" indent="-342900">
              <a:spcBef>
                <a:spcPts val="600"/>
              </a:spcBef>
              <a:spcAft>
                <a:spcPts val="600"/>
              </a:spcAft>
            </a:pPr>
            <a:r>
              <a:rPr lang="en-US" sz="1800" b="1" u="sng" dirty="0"/>
              <a:t>Copies forward</a:t>
            </a:r>
            <a:r>
              <a:rPr lang="en-US" sz="1800" b="1" dirty="0"/>
              <a:t> </a:t>
            </a:r>
            <a:r>
              <a:rPr lang="en-US" sz="1800" dirty="0"/>
              <a:t>from the referenced Statement or Claim</a:t>
            </a:r>
          </a:p>
          <a:p>
            <a:pPr marL="1035050" lvl="2" indent="-342900">
              <a:spcBef>
                <a:spcPts val="600"/>
              </a:spcBef>
              <a:spcAft>
                <a:spcPts val="600"/>
              </a:spcAft>
            </a:pPr>
            <a:r>
              <a:rPr lang="en-US" sz="1800" b="1" u="sng" dirty="0" smtClean="0"/>
              <a:t>Collections-Only</a:t>
            </a:r>
            <a:r>
              <a:rPr lang="en-US" sz="1800" dirty="0" smtClean="0"/>
              <a:t>: </a:t>
            </a:r>
            <a:r>
              <a:rPr lang="en-US" sz="1800" b="1" dirty="0" smtClean="0"/>
              <a:t>Smart </a:t>
            </a:r>
            <a:r>
              <a:rPr lang="en-US" sz="1800" b="1" dirty="0"/>
              <a:t>Buy Transactions (PS6</a:t>
            </a:r>
            <a:r>
              <a:rPr lang="en-US" sz="1800" dirty="0"/>
              <a:t>) and </a:t>
            </a:r>
            <a:r>
              <a:rPr lang="en-US" sz="1800" b="1" dirty="0" smtClean="0"/>
              <a:t>R6 Travel Training</a:t>
            </a:r>
          </a:p>
          <a:p>
            <a:pPr marL="1381125" lvl="3" indent="-342900">
              <a:spcBef>
                <a:spcPts val="600"/>
              </a:spcBef>
              <a:spcAft>
                <a:spcPts val="600"/>
              </a:spcAft>
            </a:pPr>
            <a:r>
              <a:rPr lang="en-US" sz="1800" dirty="0" smtClean="0"/>
              <a:t>Transactions (without a valid statement reference) will </a:t>
            </a:r>
            <a:r>
              <a:rPr lang="en-US" sz="1800" b="1" u="sng" dirty="0" smtClean="0"/>
              <a:t>process</a:t>
            </a:r>
            <a:r>
              <a:rPr lang="en-US" sz="1800" b="1" dirty="0" smtClean="0"/>
              <a:t> </a:t>
            </a:r>
            <a:r>
              <a:rPr lang="en-US" sz="1800" dirty="0" smtClean="0"/>
              <a:t>based on the crosswalk rules configured for Collections-Only transactions</a:t>
            </a:r>
          </a:p>
          <a:p>
            <a:pPr marL="688975" lvl="1" indent="-342900">
              <a:spcBef>
                <a:spcPts val="600"/>
              </a:spcBef>
              <a:spcAft>
                <a:spcPts val="600"/>
              </a:spcAft>
            </a:pPr>
            <a:r>
              <a:rPr lang="en-US" sz="1800" dirty="0" smtClean="0"/>
              <a:t>Populates </a:t>
            </a:r>
            <a:r>
              <a:rPr lang="en-US" sz="1800" b="1" u="sng" dirty="0"/>
              <a:t>CIR settlement information</a:t>
            </a:r>
            <a:r>
              <a:rPr lang="en-US" sz="1800" b="1" dirty="0"/>
              <a:t> </a:t>
            </a:r>
            <a:r>
              <a:rPr lang="en-US" sz="1800" dirty="0"/>
              <a:t>such as Deposit Number and Date</a:t>
            </a:r>
          </a:p>
          <a:p>
            <a:pPr marL="688975" lvl="1" indent="-342900">
              <a:spcBef>
                <a:spcPts val="600"/>
              </a:spcBef>
              <a:spcAft>
                <a:spcPts val="600"/>
              </a:spcAft>
            </a:pPr>
            <a:r>
              <a:rPr lang="en-US" sz="1800" dirty="0"/>
              <a:t>Combines accounting lines with the same Deposit Number/Debit Voucher </a:t>
            </a:r>
            <a:r>
              <a:rPr lang="en-US" sz="1800" dirty="0" smtClean="0"/>
              <a:t>onto </a:t>
            </a:r>
            <a:r>
              <a:rPr lang="en-US" sz="1800" dirty="0"/>
              <a:t>the same CR</a:t>
            </a:r>
          </a:p>
          <a:p>
            <a:pPr marL="688975" lvl="1" indent="-342900">
              <a:spcBef>
                <a:spcPts val="600"/>
              </a:spcBef>
              <a:spcAft>
                <a:spcPts val="600"/>
              </a:spcAft>
            </a:pPr>
            <a:r>
              <a:rPr lang="en-US" sz="1800" b="1" u="sng" dirty="0"/>
              <a:t>Posts </a:t>
            </a:r>
            <a:r>
              <a:rPr lang="en-US" sz="1800" b="1" u="sng" dirty="0" smtClean="0"/>
              <a:t>to </a:t>
            </a:r>
            <a:r>
              <a:rPr lang="en-US" sz="1800" b="1" u="sng" dirty="0"/>
              <a:t>cash</a:t>
            </a:r>
            <a:r>
              <a:rPr lang="en-US" sz="1800" b="1" dirty="0"/>
              <a:t> </a:t>
            </a:r>
            <a:r>
              <a:rPr lang="en-US" sz="1800" dirty="0"/>
              <a:t>in the General Ledger </a:t>
            </a:r>
          </a:p>
          <a:p>
            <a:endParaRPr lang="en-US" dirty="0"/>
          </a:p>
        </p:txBody>
      </p:sp>
    </p:spTree>
    <p:extLst>
      <p:ext uri="{BB962C8B-B14F-4D97-AF65-F5344CB8AC3E}">
        <p14:creationId xmlns:p14="http://schemas.microsoft.com/office/powerpoint/2010/main" val="1987763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31863" y="331788"/>
            <a:ext cx="7381875" cy="563562"/>
          </a:xfrm>
        </p:spPr>
        <p:txBody>
          <a:bodyPr/>
          <a:lstStyle/>
          <a:p>
            <a:pPr eaLnBrk="1" hangingPunct="1"/>
            <a:r>
              <a:rPr lang="en-US" sz="2800" dirty="0" smtClean="0">
                <a:solidFill>
                  <a:srgbClr val="FFFFFF"/>
                </a:solidFill>
              </a:rPr>
              <a:t>Phase 3 Collection Methods (cont.)</a:t>
            </a:r>
            <a:endParaRPr lang="en-US" dirty="0" smtClean="0"/>
          </a:p>
        </p:txBody>
      </p:sp>
      <p:sp>
        <p:nvSpPr>
          <p:cNvPr id="9219" name="Content Placeholder 5"/>
          <p:cNvSpPr>
            <a:spLocks noGrp="1"/>
          </p:cNvSpPr>
          <p:nvPr>
            <p:ph idx="1"/>
          </p:nvPr>
        </p:nvSpPr>
        <p:spPr>
          <a:xfrm>
            <a:off x="457200" y="1246909"/>
            <a:ext cx="8601740" cy="4791213"/>
          </a:xfrm>
        </p:spPr>
        <p:txBody>
          <a:bodyPr/>
          <a:lstStyle/>
          <a:p>
            <a:pPr eaLnBrk="1" hangingPunct="1"/>
            <a:r>
              <a:rPr lang="en-US" sz="2000" dirty="0" smtClean="0">
                <a:cs typeface="Calibri" pitchFamily="34" charset="0"/>
              </a:rPr>
              <a:t>Pegasys Cash Receipts (CR) documents recording Collections are created via the following methods in Phase 3:</a:t>
            </a:r>
          </a:p>
          <a:p>
            <a:pPr lvl="1" eaLnBrk="1" hangingPunct="1"/>
            <a:endParaRPr lang="en-US" sz="600" dirty="0" smtClean="0">
              <a:cs typeface="Calibri" pitchFamily="34" charset="0"/>
            </a:endParaRPr>
          </a:p>
          <a:p>
            <a:pPr lvl="1" eaLnBrk="1" hangingPunct="1"/>
            <a:r>
              <a:rPr lang="en-US" sz="2000" u="sng" dirty="0" smtClean="0">
                <a:cs typeface="Calibri" pitchFamily="34" charset="0"/>
              </a:rPr>
              <a:t>Automatically</a:t>
            </a:r>
            <a:r>
              <a:rPr lang="en-US" sz="2000" dirty="0" smtClean="0">
                <a:cs typeface="Calibri" pitchFamily="34" charset="0"/>
              </a:rPr>
              <a:t> via interfaces and Pegasys batch processing:</a:t>
            </a:r>
          </a:p>
          <a:p>
            <a:pPr lvl="2" eaLnBrk="1" hangingPunct="1"/>
            <a:endParaRPr lang="en-US" sz="2200" dirty="0" smtClean="0">
              <a:cs typeface="Calibri" pitchFamily="34" charset="0"/>
            </a:endParaRPr>
          </a:p>
          <a:p>
            <a:pPr marL="682625" lvl="2" indent="0" eaLnBrk="1" hangingPunct="1">
              <a:buNone/>
            </a:pPr>
            <a:endParaRPr lang="en-US" sz="2200" dirty="0">
              <a:cs typeface="Calibri" pitchFamily="34" charset="0"/>
            </a:endParaRPr>
          </a:p>
          <a:p>
            <a:pPr lvl="2" eaLnBrk="1" hangingPunct="1"/>
            <a:endParaRPr lang="en-US" sz="2200" dirty="0" smtClean="0">
              <a:cs typeface="Calibri" pitchFamily="34" charset="0"/>
            </a:endParaRPr>
          </a:p>
          <a:p>
            <a:pPr marL="682625" lvl="2" indent="0" eaLnBrk="1" hangingPunct="1">
              <a:buNone/>
            </a:pPr>
            <a:endParaRPr lang="en-US" sz="2200" dirty="0">
              <a:cs typeface="Calibri" pitchFamily="34" charset="0"/>
            </a:endParaRPr>
          </a:p>
          <a:p>
            <a:pPr marL="682625" lvl="2" indent="0" eaLnBrk="1" hangingPunct="1">
              <a:buNone/>
            </a:pPr>
            <a:endParaRPr lang="en-US" sz="600" dirty="0" smtClean="0">
              <a:cs typeface="Calibri" pitchFamily="34" charset="0"/>
            </a:endParaRPr>
          </a:p>
          <a:p>
            <a:pPr lvl="2" eaLnBrk="1" hangingPunct="1"/>
            <a:endParaRPr lang="en-US" sz="600" dirty="0">
              <a:cs typeface="Calibri" pitchFamily="34" charset="0"/>
            </a:endParaRPr>
          </a:p>
          <a:p>
            <a:pPr marL="682625" lvl="2" indent="0" eaLnBrk="1" hangingPunct="1">
              <a:buNone/>
            </a:pPr>
            <a:endParaRPr lang="en-US" sz="600" dirty="0" smtClean="0">
              <a:cs typeface="Calibri" pitchFamily="34" charset="0"/>
            </a:endParaRPr>
          </a:p>
          <a:p>
            <a:pPr lvl="1" eaLnBrk="1" hangingPunct="1"/>
            <a:r>
              <a:rPr lang="en-US" sz="2000" u="sng" dirty="0" smtClean="0">
                <a:cs typeface="Calibri" pitchFamily="34" charset="0"/>
              </a:rPr>
              <a:t>Manually</a:t>
            </a:r>
            <a:r>
              <a:rPr lang="en-US" sz="2000" dirty="0" smtClean="0">
                <a:cs typeface="Calibri" pitchFamily="34" charset="0"/>
              </a:rPr>
              <a:t> entered, either stand alone or by copying forward from a Billing Document (BD)</a:t>
            </a:r>
          </a:p>
          <a:p>
            <a:pPr eaLnBrk="1" hangingPunct="1">
              <a:buNone/>
            </a:pPr>
            <a:endParaRPr lang="en-US" dirty="0" smtClean="0"/>
          </a:p>
        </p:txBody>
      </p:sp>
      <p:sp>
        <p:nvSpPr>
          <p:cNvPr id="9221" name="Slide Number Placeholder 3"/>
          <p:cNvSpPr>
            <a:spLocks noGrp="1"/>
          </p:cNvSpPr>
          <p:nvPr>
            <p:ph type="sldNum" sz="quarter" idx="11"/>
          </p:nvPr>
        </p:nvSpPr>
        <p:spPr>
          <a:noFill/>
        </p:spPr>
        <p:txBody>
          <a:bodyPr/>
          <a:lstStyle/>
          <a:p>
            <a:fld id="{60457641-5639-4B68-990E-4058C1249C2C}" type="slidenum">
              <a:rPr lang="en-US" smtClean="0">
                <a:solidFill>
                  <a:srgbClr val="000000"/>
                </a:solidFill>
              </a:rPr>
              <a:pPr/>
              <a:t>13</a:t>
            </a:fld>
            <a:endParaRPr lang="en-US" dirty="0" smtClean="0">
              <a:solidFill>
                <a:srgbClr val="000000"/>
              </a:solidFill>
            </a:endParaRPr>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graphicFrame>
        <p:nvGraphicFramePr>
          <p:cNvPr id="3" name="Diagram 2"/>
          <p:cNvGraphicFramePr/>
          <p:nvPr>
            <p:extLst>
              <p:ext uri="{D42A27DB-BD31-4B8C-83A1-F6EECF244321}">
                <p14:modId xmlns:p14="http://schemas.microsoft.com/office/powerpoint/2010/main" val="2615276272"/>
              </p:ext>
            </p:extLst>
          </p:nvPr>
        </p:nvGraphicFramePr>
        <p:xfrm>
          <a:off x="1463837" y="2533516"/>
          <a:ext cx="2743734" cy="1783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graphicFrame>
        <p:nvGraphicFramePr>
          <p:cNvPr id="14" name="Diagram 13"/>
          <p:cNvGraphicFramePr/>
          <p:nvPr>
            <p:extLst>
              <p:ext uri="{D42A27DB-BD31-4B8C-83A1-F6EECF244321}">
                <p14:modId xmlns:p14="http://schemas.microsoft.com/office/powerpoint/2010/main" val="1759197963"/>
              </p:ext>
            </p:extLst>
          </p:nvPr>
        </p:nvGraphicFramePr>
        <p:xfrm>
          <a:off x="1114138" y="5295016"/>
          <a:ext cx="3285534" cy="4280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ight Brace 16"/>
          <p:cNvSpPr/>
          <p:nvPr/>
        </p:nvSpPr>
        <p:spPr bwMode="auto">
          <a:xfrm>
            <a:off x="4207571" y="5341026"/>
            <a:ext cx="157996" cy="358026"/>
          </a:xfrm>
          <a:prstGeom prst="rightBrace">
            <a:avLst>
              <a:gd name="adj1" fmla="val 48099"/>
              <a:gd name="adj2" fmla="val 49266"/>
            </a:avLst>
          </a:prstGeom>
          <a:solidFill>
            <a:schemeClr val="bg1"/>
          </a:solidFill>
          <a:ln w="1905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 name="TextBox 17"/>
          <p:cNvSpPr txBox="1"/>
          <p:nvPr/>
        </p:nvSpPr>
        <p:spPr>
          <a:xfrm>
            <a:off x="4561724" y="5153240"/>
            <a:ext cx="3912425" cy="584775"/>
          </a:xfrm>
          <a:prstGeom prst="rect">
            <a:avLst/>
          </a:prstGeom>
          <a:noFill/>
        </p:spPr>
        <p:txBody>
          <a:bodyPr wrap="square" rtlCol="0">
            <a:spAutoFit/>
          </a:bodyPr>
          <a:lstStyle/>
          <a:p>
            <a:r>
              <a:rPr lang="en-US" sz="1600" i="1" dirty="0" smtClean="0"/>
              <a:t>Check, Cash, EFT </a:t>
            </a:r>
            <a:r>
              <a:rPr lang="en-US" sz="1400" i="1" dirty="0" smtClean="0"/>
              <a:t>(ACH REX and Wires), </a:t>
            </a:r>
            <a:r>
              <a:rPr lang="en-US" sz="1600" i="1" dirty="0" smtClean="0"/>
              <a:t>Lockbox, Pay.gov Donation</a:t>
            </a:r>
            <a:endParaRPr lang="en-US" sz="1400" dirty="0"/>
          </a:p>
        </p:txBody>
      </p:sp>
      <p:sp>
        <p:nvSpPr>
          <p:cNvPr id="19" name="Right Brace 18"/>
          <p:cNvSpPr/>
          <p:nvPr/>
        </p:nvSpPr>
        <p:spPr bwMode="auto">
          <a:xfrm>
            <a:off x="4012237" y="2817628"/>
            <a:ext cx="157996" cy="723014"/>
          </a:xfrm>
          <a:prstGeom prst="rightBrace">
            <a:avLst>
              <a:gd name="adj1" fmla="val 48099"/>
              <a:gd name="adj2" fmla="val 49266"/>
            </a:avLst>
          </a:prstGeom>
          <a:solidFill>
            <a:schemeClr val="bg1"/>
          </a:solidFill>
          <a:ln w="1905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0" name="Right Brace 19"/>
          <p:cNvSpPr/>
          <p:nvPr/>
        </p:nvSpPr>
        <p:spPr bwMode="auto">
          <a:xfrm>
            <a:off x="4026414" y="3644257"/>
            <a:ext cx="129642" cy="478465"/>
          </a:xfrm>
          <a:prstGeom prst="rightBrace">
            <a:avLst>
              <a:gd name="adj1" fmla="val 48099"/>
              <a:gd name="adj2" fmla="val 49266"/>
            </a:avLst>
          </a:prstGeom>
          <a:solidFill>
            <a:schemeClr val="bg1"/>
          </a:solidFill>
          <a:ln w="1905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TextBox 20"/>
          <p:cNvSpPr txBox="1"/>
          <p:nvPr/>
        </p:nvSpPr>
        <p:spPr>
          <a:xfrm>
            <a:off x="4286569" y="3009858"/>
            <a:ext cx="3912425" cy="338554"/>
          </a:xfrm>
          <a:prstGeom prst="rect">
            <a:avLst/>
          </a:prstGeom>
          <a:noFill/>
        </p:spPr>
        <p:txBody>
          <a:bodyPr wrap="square" rtlCol="0">
            <a:spAutoFit/>
          </a:bodyPr>
          <a:lstStyle/>
          <a:p>
            <a:r>
              <a:rPr lang="en-US" sz="1600" i="1" dirty="0" smtClean="0"/>
              <a:t>Non-IPAC</a:t>
            </a:r>
            <a:endParaRPr lang="en-US" sz="1400" dirty="0"/>
          </a:p>
        </p:txBody>
      </p:sp>
      <p:sp>
        <p:nvSpPr>
          <p:cNvPr id="22" name="TextBox 21"/>
          <p:cNvSpPr txBox="1"/>
          <p:nvPr/>
        </p:nvSpPr>
        <p:spPr>
          <a:xfrm>
            <a:off x="4286569" y="3700341"/>
            <a:ext cx="3912425" cy="338554"/>
          </a:xfrm>
          <a:prstGeom prst="rect">
            <a:avLst/>
          </a:prstGeom>
          <a:noFill/>
        </p:spPr>
        <p:txBody>
          <a:bodyPr wrap="square" rtlCol="0">
            <a:spAutoFit/>
          </a:bodyPr>
          <a:lstStyle/>
          <a:p>
            <a:r>
              <a:rPr lang="en-US" sz="1600" i="1" dirty="0" smtClean="0"/>
              <a:t>IPAC</a:t>
            </a:r>
            <a:endParaRPr lang="en-US" sz="1400" dirty="0"/>
          </a:p>
        </p:txBody>
      </p:sp>
    </p:spTree>
    <p:extLst>
      <p:ext uri="{BB962C8B-B14F-4D97-AF65-F5344CB8AC3E}">
        <p14:creationId xmlns:p14="http://schemas.microsoft.com/office/powerpoint/2010/main" val="214818657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a:spLocks noGrp="1"/>
          </p:cNvSpPr>
          <p:nvPr>
            <p:ph idx="1"/>
          </p:nvPr>
        </p:nvSpPr>
        <p:spPr>
          <a:xfrm>
            <a:off x="599150" y="1279462"/>
            <a:ext cx="8373400" cy="2172464"/>
          </a:xfrm>
        </p:spPr>
        <p:txBody>
          <a:bodyPr/>
          <a:lstStyle/>
          <a:p>
            <a:pPr>
              <a:buNone/>
              <a:defRPr/>
            </a:pPr>
            <a:r>
              <a:rPr lang="en-CA" sz="2000" b="1" dirty="0" smtClean="0"/>
              <a:t>Pay.gov Chargebacks:</a:t>
            </a:r>
            <a:endParaRPr lang="en-CA" sz="2000" dirty="0" smtClean="0"/>
          </a:p>
          <a:p>
            <a:pPr>
              <a:defRPr/>
            </a:pPr>
            <a:r>
              <a:rPr lang="en-CA" sz="1800" dirty="0" smtClean="0"/>
              <a:t>Customers can </a:t>
            </a:r>
            <a:r>
              <a:rPr lang="en-CA" sz="1800" b="1" u="sng" dirty="0" smtClean="0"/>
              <a:t>chargeback</a:t>
            </a:r>
            <a:r>
              <a:rPr lang="en-CA" sz="1800" dirty="0" smtClean="0"/>
              <a:t> (dispute) previously submitted Pay.gov collections</a:t>
            </a:r>
          </a:p>
          <a:p>
            <a:pPr lvl="1">
              <a:defRPr/>
            </a:pPr>
            <a:r>
              <a:rPr lang="en-CA" sz="1800" dirty="0" smtClean="0"/>
              <a:t>Initiated by the customer via their </a:t>
            </a:r>
            <a:r>
              <a:rPr lang="en-CA" sz="1800" u="sng" dirty="0" smtClean="0"/>
              <a:t>credit card bank</a:t>
            </a:r>
            <a:r>
              <a:rPr lang="en-CA" sz="1800" dirty="0" smtClean="0"/>
              <a:t> (not GSA or Pay.gov)</a:t>
            </a:r>
            <a:endParaRPr lang="en-CA" sz="1800" u="sng" dirty="0" smtClean="0"/>
          </a:p>
          <a:p>
            <a:pPr lvl="1">
              <a:defRPr/>
            </a:pPr>
            <a:r>
              <a:rPr lang="en-CA" sz="1800" dirty="0" smtClean="0"/>
              <a:t>Chargeback settled via </a:t>
            </a:r>
            <a:r>
              <a:rPr lang="en-CA" sz="1800" u="sng" dirty="0" smtClean="0"/>
              <a:t>Vantiv</a:t>
            </a:r>
            <a:r>
              <a:rPr lang="en-CA" sz="1800" dirty="0" smtClean="0"/>
              <a:t> (settlement agent)</a:t>
            </a:r>
          </a:p>
          <a:p>
            <a:pPr lvl="2">
              <a:defRPr/>
            </a:pPr>
            <a:r>
              <a:rPr lang="en-CA" sz="1800" dirty="0" smtClean="0"/>
              <a:t>Notification of settlement sent from Vantiv to CIR</a:t>
            </a:r>
          </a:p>
          <a:p>
            <a:pPr lvl="2">
              <a:defRPr/>
            </a:pPr>
            <a:r>
              <a:rPr lang="en-CA" sz="1800" dirty="0" smtClean="0"/>
              <a:t>GSA receives settlement notification via </a:t>
            </a:r>
            <a:r>
              <a:rPr lang="en-CA" sz="1800" b="1" u="sng" dirty="0" smtClean="0"/>
              <a:t>CIR</a:t>
            </a:r>
            <a:r>
              <a:rPr lang="en-CA" sz="1800" dirty="0" smtClean="0"/>
              <a:t>, not from </a:t>
            </a:r>
            <a:r>
              <a:rPr lang="en-CA" sz="1800" b="1" u="sng" dirty="0" smtClean="0"/>
              <a:t>Pay.gov</a:t>
            </a:r>
            <a:endParaRPr lang="en-CA" sz="1800" dirty="0" smtClean="0"/>
          </a:p>
          <a:p>
            <a:pPr>
              <a:defRPr/>
            </a:pPr>
            <a:endParaRPr lang="en-CA" sz="1000" dirty="0" smtClean="0"/>
          </a:p>
          <a:p>
            <a:pPr>
              <a:defRPr/>
            </a:pPr>
            <a:endParaRPr lang="en-CA" sz="1800" dirty="0" smtClean="0"/>
          </a:p>
          <a:p>
            <a:pPr marL="679450" lvl="1" indent="-342900">
              <a:buFont typeface="+mj-lt"/>
              <a:buAutoNum type="arabicPeriod"/>
              <a:defRPr/>
            </a:pPr>
            <a:endParaRPr lang="en-CA" sz="1800" dirty="0" smtClean="0">
              <a:ea typeface="+mn-ea"/>
              <a:cs typeface="+mn-cs"/>
            </a:endParaRPr>
          </a:p>
          <a:p>
            <a:pPr marL="679450" lvl="1" indent="-342900">
              <a:buFont typeface="+mj-lt"/>
              <a:buAutoNum type="arabicPeriod"/>
              <a:defRPr/>
            </a:pPr>
            <a:endParaRPr lang="en-CA" sz="1800" dirty="0" smtClean="0">
              <a:ea typeface="+mn-ea"/>
              <a:cs typeface="+mn-cs"/>
            </a:endParaRPr>
          </a:p>
          <a:p>
            <a:pPr marL="679450" lvl="1" indent="-342900">
              <a:buFont typeface="+mj-lt"/>
              <a:buAutoNum type="arabicPeriod"/>
              <a:defRPr/>
            </a:pPr>
            <a:endParaRPr lang="en-CA" sz="1800" dirty="0" smtClean="0">
              <a:ea typeface="+mn-ea"/>
              <a:cs typeface="+mn-cs"/>
            </a:endParaRPr>
          </a:p>
          <a:p>
            <a:pPr marL="679450" lvl="1" indent="-342900">
              <a:buFont typeface="+mj-lt"/>
              <a:buAutoNum type="arabicPeriod"/>
              <a:defRPr/>
            </a:pPr>
            <a:endParaRPr lang="en-CA" sz="1800" dirty="0" smtClean="0">
              <a:ea typeface="+mn-ea"/>
              <a:cs typeface="+mn-cs"/>
            </a:endParaRPr>
          </a:p>
          <a:p>
            <a:pPr marL="679450" lvl="1" indent="-342900">
              <a:buFont typeface="+mj-lt"/>
              <a:buAutoNum type="arabicPeriod"/>
              <a:defRPr/>
            </a:pPr>
            <a:endParaRPr lang="en-CA" sz="500" dirty="0" smtClean="0">
              <a:ea typeface="+mn-ea"/>
              <a:cs typeface="+mn-cs"/>
            </a:endParaRPr>
          </a:p>
          <a:p>
            <a:pPr marL="1035050" lvl="2" indent="-342900">
              <a:defRPr/>
            </a:pPr>
            <a:endParaRPr lang="en-CA" sz="1800" dirty="0" smtClean="0">
              <a:ea typeface="+mn-ea"/>
              <a:cs typeface="+mn-cs"/>
            </a:endParaRPr>
          </a:p>
          <a:p>
            <a:pPr marL="1035050" lvl="2" indent="-342900">
              <a:defRPr/>
            </a:pPr>
            <a:endParaRPr lang="en-CA" sz="1800" dirty="0" smtClean="0">
              <a:ea typeface="+mn-ea"/>
              <a:cs typeface="+mn-cs"/>
            </a:endParaRPr>
          </a:p>
          <a:p>
            <a:pPr marL="1381125" lvl="3" indent="-342900">
              <a:defRPr/>
            </a:pPr>
            <a:endParaRPr lang="en-CA" sz="1400" dirty="0" smtClean="0">
              <a:ea typeface="+mn-ea"/>
              <a:cs typeface="+mn-cs"/>
            </a:endParaRPr>
          </a:p>
          <a:p>
            <a:pPr lvl="1">
              <a:defRPr/>
            </a:pPr>
            <a:endParaRPr lang="en-CA" sz="1800" dirty="0" smtClean="0">
              <a:ea typeface="+mn-ea"/>
              <a:cs typeface="+mn-cs"/>
            </a:endParaRPr>
          </a:p>
          <a:p>
            <a:pPr>
              <a:defRPr/>
            </a:pPr>
            <a:endParaRPr lang="en-US" sz="2000" dirty="0" smtClean="0"/>
          </a:p>
          <a:p>
            <a:pPr>
              <a:defRPr/>
            </a:pPr>
            <a:endParaRPr lang="en-US" sz="2000" dirty="0" smtClean="0"/>
          </a:p>
          <a:p>
            <a:pPr>
              <a:defRPr/>
            </a:pPr>
            <a:endParaRPr lang="en-US" sz="2000" dirty="0" smtClean="0"/>
          </a:p>
        </p:txBody>
      </p:sp>
      <p:sp>
        <p:nvSpPr>
          <p:cNvPr id="2" name="Title 1"/>
          <p:cNvSpPr>
            <a:spLocks noGrp="1"/>
          </p:cNvSpPr>
          <p:nvPr>
            <p:ph type="title"/>
          </p:nvPr>
        </p:nvSpPr>
        <p:spPr>
          <a:xfrm>
            <a:off x="455613" y="166255"/>
            <a:ext cx="8217192" cy="760020"/>
          </a:xfrm>
        </p:spPr>
        <p:txBody>
          <a:bodyPr/>
          <a:lstStyle/>
          <a:p>
            <a:r>
              <a:rPr lang="en-US" dirty="0" smtClean="0"/>
              <a:t>Collections Processing: Pay.gov </a:t>
            </a:r>
            <a:r>
              <a:rPr lang="en-US" dirty="0"/>
              <a:t>via </a:t>
            </a:r>
            <a:r>
              <a:rPr lang="en-US" dirty="0" smtClean="0"/>
              <a:t>CIR</a:t>
            </a:r>
            <a:br>
              <a:rPr lang="en-US" dirty="0" smtClean="0"/>
            </a:br>
            <a:r>
              <a:rPr lang="en-US" sz="1800" dirty="0" smtClean="0"/>
              <a:t>Chargeback Processing</a:t>
            </a:r>
            <a:endParaRPr lang="en-US" sz="1800" dirty="0"/>
          </a:p>
        </p:txBody>
      </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130</a:t>
            </a:fld>
            <a:endParaRPr lang="en-US" dirty="0"/>
          </a:p>
        </p:txBody>
      </p:sp>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graphicFrame>
        <p:nvGraphicFramePr>
          <p:cNvPr id="5" name="Diagram 4"/>
          <p:cNvGraphicFramePr/>
          <p:nvPr>
            <p:extLst>
              <p:ext uri="{D42A27DB-BD31-4B8C-83A1-F6EECF244321}">
                <p14:modId xmlns:p14="http://schemas.microsoft.com/office/powerpoint/2010/main" val="1769842793"/>
              </p:ext>
            </p:extLst>
          </p:nvPr>
        </p:nvGraphicFramePr>
        <p:xfrm>
          <a:off x="648585" y="4001978"/>
          <a:ext cx="8346559" cy="2058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483694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275551226"/>
              </p:ext>
            </p:extLst>
          </p:nvPr>
        </p:nvGraphicFramePr>
        <p:xfrm>
          <a:off x="427336" y="3377854"/>
          <a:ext cx="8654903" cy="2479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5"/>
          <p:cNvSpPr>
            <a:spLocks noGrp="1"/>
          </p:cNvSpPr>
          <p:nvPr>
            <p:ph idx="1"/>
          </p:nvPr>
        </p:nvSpPr>
        <p:spPr>
          <a:xfrm>
            <a:off x="400050" y="1199408"/>
            <a:ext cx="8743949" cy="2422566"/>
          </a:xfrm>
        </p:spPr>
        <p:txBody>
          <a:bodyPr/>
          <a:lstStyle/>
          <a:p>
            <a:pPr>
              <a:defRPr/>
            </a:pPr>
            <a:r>
              <a:rPr lang="en-CA" sz="2000" dirty="0" smtClean="0"/>
              <a:t>Pay.gov credit card chargebacks result in the creation of a new Cash Receipt with a </a:t>
            </a:r>
            <a:r>
              <a:rPr lang="en-CA" sz="2000" b="1" dirty="0" smtClean="0"/>
              <a:t>Debit Voucher </a:t>
            </a:r>
            <a:r>
              <a:rPr lang="en-CA" sz="2000" dirty="0" smtClean="0"/>
              <a:t>line type</a:t>
            </a:r>
          </a:p>
          <a:p>
            <a:pPr lvl="1">
              <a:defRPr/>
            </a:pPr>
            <a:r>
              <a:rPr lang="en-CA" sz="1800" dirty="0" smtClean="0"/>
              <a:t>Document Types:  PV6, PV7</a:t>
            </a:r>
          </a:p>
          <a:p>
            <a:pPr>
              <a:defRPr/>
            </a:pPr>
            <a:endParaRPr lang="en-CA" sz="500" dirty="0" smtClean="0"/>
          </a:p>
          <a:p>
            <a:pPr>
              <a:defRPr/>
            </a:pPr>
            <a:r>
              <a:rPr lang="en-CA" sz="2000" dirty="0" smtClean="0"/>
              <a:t>The Debit Voucher CR:</a:t>
            </a:r>
          </a:p>
          <a:p>
            <a:pPr>
              <a:defRPr/>
            </a:pPr>
            <a:endParaRPr lang="en-CA" sz="500" dirty="0" smtClean="0"/>
          </a:p>
          <a:p>
            <a:pPr marL="688975" lvl="1" indent="-342900">
              <a:buFont typeface="+mj-lt"/>
              <a:buAutoNum type="arabicPeriod"/>
              <a:defRPr/>
            </a:pPr>
            <a:r>
              <a:rPr lang="en-CA" sz="1800" dirty="0"/>
              <a:t>R</a:t>
            </a:r>
            <a:r>
              <a:rPr lang="en-CA" sz="1800" dirty="0" smtClean="0"/>
              <a:t>eferences the </a:t>
            </a:r>
            <a:r>
              <a:rPr lang="en-CA" sz="1800" b="1" u="sng" dirty="0" smtClean="0"/>
              <a:t>original</a:t>
            </a:r>
            <a:r>
              <a:rPr lang="en-CA" sz="1800" dirty="0" smtClean="0"/>
              <a:t> collection CR</a:t>
            </a:r>
          </a:p>
          <a:p>
            <a:pPr marL="679450" lvl="1" indent="-342900">
              <a:buFont typeface="+mj-lt"/>
              <a:buAutoNum type="arabicPeriod"/>
              <a:defRPr/>
            </a:pPr>
            <a:endParaRPr lang="en-CA" sz="500" b="1" u="sng" dirty="0" smtClean="0"/>
          </a:p>
          <a:p>
            <a:pPr marL="679450" lvl="1" indent="-342900">
              <a:buFont typeface="+mj-lt"/>
              <a:buAutoNum type="arabicPeriod"/>
              <a:defRPr/>
            </a:pPr>
            <a:r>
              <a:rPr lang="en-CA" sz="1800" b="1" u="sng" dirty="0" smtClean="0"/>
              <a:t>Reduces</a:t>
            </a:r>
            <a:r>
              <a:rPr lang="en-CA" sz="1800" dirty="0" smtClean="0"/>
              <a:t> the collection balance by the chargeback amount</a:t>
            </a:r>
          </a:p>
          <a:p>
            <a:pPr marL="679450" lvl="1" indent="-342900">
              <a:buFont typeface="+mj-lt"/>
              <a:buAutoNum type="arabicPeriod"/>
              <a:defRPr/>
            </a:pPr>
            <a:endParaRPr lang="en-CA" sz="500" b="1" u="sng" dirty="0" smtClean="0"/>
          </a:p>
          <a:p>
            <a:pPr marL="679450" lvl="1" indent="-342900">
              <a:buFont typeface="+mj-lt"/>
              <a:buAutoNum type="arabicPeriod"/>
              <a:defRPr/>
            </a:pPr>
            <a:r>
              <a:rPr lang="en-CA" sz="1800" b="1" u="sng" dirty="0" smtClean="0"/>
              <a:t>Re-opens</a:t>
            </a:r>
            <a:r>
              <a:rPr lang="en-CA" sz="1800" dirty="0" smtClean="0"/>
              <a:t> the Billing Document originally collected upon</a:t>
            </a:r>
            <a:endParaRPr lang="en-CA" sz="1800" dirty="0" smtClean="0">
              <a:ea typeface="+mn-ea"/>
              <a:cs typeface="+mn-cs"/>
            </a:endParaRPr>
          </a:p>
        </p:txBody>
      </p:sp>
      <p:sp>
        <p:nvSpPr>
          <p:cNvPr id="33" name="TextBox 32"/>
          <p:cNvSpPr txBox="1"/>
          <p:nvPr/>
        </p:nvSpPr>
        <p:spPr>
          <a:xfrm>
            <a:off x="1405107" y="5642715"/>
            <a:ext cx="6333785" cy="646331"/>
          </a:xfrm>
          <a:prstGeom prst="rect">
            <a:avLst/>
          </a:prstGeom>
          <a:noFill/>
        </p:spPr>
        <p:txBody>
          <a:bodyPr wrap="none" rtlCol="0">
            <a:spAutoFit/>
          </a:bodyPr>
          <a:lstStyle/>
          <a:p>
            <a:pPr marL="344488" lvl="1" indent="-7938" algn="ctr">
              <a:buNone/>
              <a:defRPr/>
            </a:pPr>
            <a:r>
              <a:rPr lang="en-CA" sz="1800" dirty="0"/>
              <a:t>Note: Reopening the bill does not impact the original CR </a:t>
            </a:r>
          </a:p>
          <a:p>
            <a:pPr marL="344488" lvl="1" indent="-7938" algn="ctr">
              <a:buNone/>
              <a:defRPr/>
            </a:pPr>
            <a:r>
              <a:rPr lang="en-CA" sz="1800" dirty="0"/>
              <a:t>or the CR Debit Voucher used to record the </a:t>
            </a:r>
            <a:r>
              <a:rPr lang="en-CA" sz="1800" dirty="0" smtClean="0"/>
              <a:t>chargeback</a:t>
            </a:r>
            <a:endParaRPr lang="en-CA" sz="1800" dirty="0"/>
          </a:p>
        </p:txBody>
      </p:sp>
      <p:sp>
        <p:nvSpPr>
          <p:cNvPr id="34" name="TextBox 33"/>
          <p:cNvSpPr txBox="1"/>
          <p:nvPr/>
        </p:nvSpPr>
        <p:spPr>
          <a:xfrm>
            <a:off x="2489980" y="4110829"/>
            <a:ext cx="1241006" cy="523220"/>
          </a:xfrm>
          <a:prstGeom prst="rect">
            <a:avLst/>
          </a:prstGeom>
          <a:noFill/>
        </p:spPr>
        <p:txBody>
          <a:bodyPr wrap="square" rtlCol="0">
            <a:spAutoFit/>
          </a:bodyPr>
          <a:lstStyle/>
          <a:p>
            <a:pPr algn="ctr"/>
            <a:r>
              <a:rPr lang="en-US" sz="1400" dirty="0" smtClean="0">
                <a:solidFill>
                  <a:schemeClr val="accent5">
                    <a:lumMod val="25000"/>
                  </a:schemeClr>
                </a:solidFill>
                <a:latin typeface="Calibri" pitchFamily="34" charset="0"/>
                <a:cs typeface="Calibri" pitchFamily="34" charset="0"/>
              </a:rPr>
              <a:t>Submitted to Customer </a:t>
            </a:r>
            <a:endParaRPr lang="en-US" sz="1400" dirty="0">
              <a:solidFill>
                <a:schemeClr val="accent5">
                  <a:lumMod val="25000"/>
                </a:schemeClr>
              </a:solidFill>
              <a:latin typeface="Calibri" pitchFamily="34" charset="0"/>
              <a:cs typeface="Calibri" pitchFamily="34" charset="0"/>
            </a:endParaRPr>
          </a:p>
        </p:txBody>
      </p:sp>
      <p:sp>
        <p:nvSpPr>
          <p:cNvPr id="35" name="TextBox 34"/>
          <p:cNvSpPr txBox="1"/>
          <p:nvPr/>
        </p:nvSpPr>
        <p:spPr>
          <a:xfrm>
            <a:off x="5669188" y="4110829"/>
            <a:ext cx="1404265" cy="523220"/>
          </a:xfrm>
          <a:prstGeom prst="rect">
            <a:avLst/>
          </a:prstGeom>
          <a:noFill/>
        </p:spPr>
        <p:txBody>
          <a:bodyPr wrap="square" rtlCol="0">
            <a:spAutoFit/>
          </a:bodyPr>
          <a:lstStyle/>
          <a:p>
            <a:pPr algn="ctr"/>
            <a:r>
              <a:rPr lang="en-US" sz="1400" dirty="0" smtClean="0">
                <a:solidFill>
                  <a:schemeClr val="accent5">
                    <a:lumMod val="25000"/>
                  </a:schemeClr>
                </a:solidFill>
                <a:latin typeface="Calibri" pitchFamily="34" charset="0"/>
                <a:cs typeface="Calibri" pitchFamily="34" charset="0"/>
              </a:rPr>
              <a:t>Chargeback Received via CIR</a:t>
            </a:r>
            <a:endParaRPr lang="en-US" sz="1400" dirty="0">
              <a:solidFill>
                <a:schemeClr val="accent5">
                  <a:lumMod val="25000"/>
                </a:schemeClr>
              </a:solidFill>
              <a:latin typeface="Calibri" pitchFamily="34" charset="0"/>
              <a:cs typeface="Calibri" pitchFamily="34" charset="0"/>
            </a:endParaRPr>
          </a:p>
        </p:txBody>
      </p:sp>
      <p:cxnSp>
        <p:nvCxnSpPr>
          <p:cNvPr id="40" name="Curved Connector 39"/>
          <p:cNvCxnSpPr/>
          <p:nvPr/>
        </p:nvCxnSpPr>
        <p:spPr bwMode="auto">
          <a:xfrm rot="5400000">
            <a:off x="4649454" y="2184054"/>
            <a:ext cx="23751" cy="5948909"/>
          </a:xfrm>
          <a:prstGeom prst="curvedConnector3">
            <a:avLst>
              <a:gd name="adj1" fmla="val 1062486"/>
            </a:avLst>
          </a:prstGeom>
          <a:solidFill>
            <a:srgbClr val="ED171F"/>
          </a:solidFill>
          <a:ln w="69850" cap="rnd" cmpd="sng" algn="ctr">
            <a:solidFill>
              <a:schemeClr val="accent5">
                <a:lumMod val="25000"/>
              </a:schemeClr>
            </a:solidFill>
            <a:prstDash val="sysDash"/>
            <a:round/>
            <a:headEnd type="none" w="med" len="med"/>
            <a:tailEnd type="triangle"/>
          </a:ln>
          <a:effectLst/>
        </p:spPr>
      </p:cxnSp>
      <p:sp>
        <p:nvSpPr>
          <p:cNvPr id="41" name="TextBox 40"/>
          <p:cNvSpPr txBox="1"/>
          <p:nvPr/>
        </p:nvSpPr>
        <p:spPr>
          <a:xfrm>
            <a:off x="3433418" y="5206406"/>
            <a:ext cx="2320830" cy="323165"/>
          </a:xfrm>
          <a:prstGeom prst="rect">
            <a:avLst/>
          </a:prstGeom>
          <a:solidFill>
            <a:schemeClr val="bg1"/>
          </a:solidFill>
        </p:spPr>
        <p:txBody>
          <a:bodyPr wrap="square" rtlCol="0">
            <a:spAutoFit/>
          </a:bodyPr>
          <a:lstStyle/>
          <a:p>
            <a:pPr algn="ctr"/>
            <a:r>
              <a:rPr lang="en-US" sz="1500" b="1" dirty="0" smtClean="0">
                <a:solidFill>
                  <a:schemeClr val="accent5">
                    <a:lumMod val="25000"/>
                  </a:schemeClr>
                </a:solidFill>
                <a:latin typeface="Calibri" pitchFamily="34" charset="0"/>
                <a:cs typeface="Calibri" pitchFamily="34" charset="0"/>
              </a:rPr>
              <a:t>Reopens Billing Document</a:t>
            </a:r>
            <a:endParaRPr lang="en-US" sz="1500" b="1" dirty="0">
              <a:solidFill>
                <a:schemeClr val="accent5">
                  <a:lumMod val="25000"/>
                </a:schemeClr>
              </a:solidFill>
              <a:latin typeface="Calibri" pitchFamily="34" charset="0"/>
              <a:cs typeface="Calibri" pitchFamily="34" charset="0"/>
            </a:endParaRPr>
          </a:p>
        </p:txBody>
      </p:sp>
      <p:sp>
        <p:nvSpPr>
          <p:cNvPr id="18" name="Title 1"/>
          <p:cNvSpPr>
            <a:spLocks noGrp="1"/>
          </p:cNvSpPr>
          <p:nvPr>
            <p:ph type="title"/>
          </p:nvPr>
        </p:nvSpPr>
        <p:spPr>
          <a:xfrm>
            <a:off x="455613" y="166255"/>
            <a:ext cx="8217192" cy="760020"/>
          </a:xfrm>
        </p:spPr>
        <p:txBody>
          <a:bodyPr/>
          <a:lstStyle/>
          <a:p>
            <a:r>
              <a:rPr lang="en-US" dirty="0"/>
              <a:t>Collections Processing: Pay.gov via CIR</a:t>
            </a:r>
            <a:br>
              <a:rPr lang="en-US" dirty="0"/>
            </a:br>
            <a:r>
              <a:rPr lang="en-US" sz="1800" dirty="0"/>
              <a:t>Chargeback Processing</a:t>
            </a:r>
            <a:endParaRPr lang="en-US" dirty="0"/>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131</a:t>
            </a:fld>
            <a:endParaRPr lang="en-US" dirty="0"/>
          </a:p>
        </p:txBody>
      </p:sp>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25877075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a:spLocks noGrp="1"/>
          </p:cNvSpPr>
          <p:nvPr>
            <p:ph idx="1"/>
          </p:nvPr>
        </p:nvSpPr>
        <p:spPr>
          <a:xfrm>
            <a:off x="486893" y="1234251"/>
            <a:ext cx="8499946" cy="4489527"/>
          </a:xfrm>
        </p:spPr>
        <p:txBody>
          <a:bodyPr/>
          <a:lstStyle/>
          <a:p>
            <a:pPr>
              <a:defRPr/>
            </a:pPr>
            <a:r>
              <a:rPr lang="en-CA" sz="2000" dirty="0"/>
              <a:t>T</a:t>
            </a:r>
            <a:r>
              <a:rPr lang="en-CA" sz="2000" dirty="0" smtClean="0"/>
              <a:t>wo options on how GSA can handle a Pay.gov Chargeback:</a:t>
            </a:r>
          </a:p>
          <a:p>
            <a:pPr>
              <a:buNone/>
              <a:defRPr/>
            </a:pPr>
            <a:endParaRPr lang="en-CA" sz="1100" dirty="0" smtClean="0"/>
          </a:p>
          <a:p>
            <a:pPr marL="342900" indent="-342900">
              <a:buFont typeface="+mj-lt"/>
              <a:buAutoNum type="arabicPeriod"/>
              <a:defRPr/>
            </a:pPr>
            <a:r>
              <a:rPr lang="en-CA" sz="2000" dirty="0" smtClean="0"/>
              <a:t>Outstanding Receivable </a:t>
            </a:r>
            <a:r>
              <a:rPr lang="en-CA" sz="2000" b="1" dirty="0" smtClean="0"/>
              <a:t>remains Open:</a:t>
            </a:r>
          </a:p>
          <a:p>
            <a:pPr marL="342900" indent="-342900">
              <a:buFont typeface="+mj-lt"/>
              <a:buAutoNum type="arabicPeriod"/>
              <a:defRPr/>
            </a:pPr>
            <a:endParaRPr lang="en-CA" sz="600" b="1" dirty="0" smtClean="0"/>
          </a:p>
          <a:p>
            <a:pPr lvl="1">
              <a:defRPr/>
            </a:pPr>
            <a:r>
              <a:rPr lang="en-CA" sz="2000" dirty="0" smtClean="0">
                <a:ea typeface="+mn-ea"/>
                <a:cs typeface="+mn-cs"/>
              </a:rPr>
              <a:t>If GSA determines the original bill was </a:t>
            </a:r>
            <a:r>
              <a:rPr lang="en-CA" sz="2000" u="sng" dirty="0" smtClean="0">
                <a:ea typeface="+mn-ea"/>
                <a:cs typeface="+mn-cs"/>
              </a:rPr>
              <a:t>valid</a:t>
            </a:r>
            <a:r>
              <a:rPr lang="en-CA" sz="2000" dirty="0" smtClean="0">
                <a:ea typeface="+mn-ea"/>
                <a:cs typeface="+mn-cs"/>
              </a:rPr>
              <a:t>:</a:t>
            </a:r>
          </a:p>
          <a:p>
            <a:pPr marL="688975" lvl="1" indent="-342900">
              <a:buFont typeface="+mj-lt"/>
              <a:buAutoNum type="arabicPeriod"/>
              <a:defRPr/>
            </a:pPr>
            <a:endParaRPr lang="en-CA" sz="600" dirty="0" smtClean="0">
              <a:ea typeface="+mn-ea"/>
              <a:cs typeface="+mn-cs"/>
            </a:endParaRPr>
          </a:p>
          <a:p>
            <a:pPr marL="1035050" lvl="2" indent="-342900">
              <a:defRPr/>
            </a:pPr>
            <a:r>
              <a:rPr lang="en-CA" sz="1800" dirty="0" smtClean="0">
                <a:ea typeface="+mn-ea"/>
                <a:cs typeface="+mn-cs"/>
              </a:rPr>
              <a:t>GSA Finance updates any applicable fields on the BD based on the chargeback</a:t>
            </a:r>
          </a:p>
          <a:p>
            <a:pPr marL="1035050" lvl="2" indent="-342900">
              <a:defRPr/>
            </a:pPr>
            <a:endParaRPr lang="en-CA" sz="500" dirty="0" smtClean="0">
              <a:ea typeface="+mn-ea"/>
              <a:cs typeface="+mn-cs"/>
            </a:endParaRPr>
          </a:p>
          <a:p>
            <a:pPr marL="1035050" lvl="2" indent="-342900">
              <a:defRPr/>
            </a:pPr>
            <a:r>
              <a:rPr lang="en-CA" sz="1800" dirty="0" smtClean="0">
                <a:ea typeface="+mn-ea"/>
                <a:cs typeface="+mn-cs"/>
              </a:rPr>
              <a:t>The BD remains uncollected and Delinquency and Dunning processes are applied</a:t>
            </a:r>
          </a:p>
          <a:p>
            <a:pPr marL="0" lvl="1" indent="0">
              <a:buNone/>
              <a:defRPr/>
            </a:pPr>
            <a:endParaRPr lang="en-CA" sz="1800" b="1" u="sng" dirty="0" smtClean="0"/>
          </a:p>
          <a:p>
            <a:pPr marL="342900" lvl="1" indent="-342900">
              <a:buFont typeface="+mj-lt"/>
              <a:buAutoNum type="arabicPeriod" startAt="2"/>
              <a:defRPr/>
            </a:pPr>
            <a:r>
              <a:rPr lang="en-CA" sz="2000" b="1" dirty="0" smtClean="0"/>
              <a:t>Write off </a:t>
            </a:r>
            <a:r>
              <a:rPr lang="en-CA" sz="2000" dirty="0" smtClean="0"/>
              <a:t>the charged back amount:</a:t>
            </a:r>
          </a:p>
          <a:p>
            <a:pPr marL="342900" lvl="1" indent="-342900">
              <a:buFont typeface="+mj-lt"/>
              <a:buAutoNum type="arabicPeriod" startAt="2"/>
              <a:defRPr/>
            </a:pPr>
            <a:endParaRPr lang="en-CA" sz="600" dirty="0" smtClean="0"/>
          </a:p>
          <a:p>
            <a:pPr marL="346075" lvl="2" indent="225425">
              <a:defRPr/>
            </a:pPr>
            <a:r>
              <a:rPr lang="en-CA" sz="2000" dirty="0" smtClean="0"/>
              <a:t>If GSA determines the original bill is </a:t>
            </a:r>
            <a:r>
              <a:rPr lang="en-CA" sz="2000" u="sng" dirty="0" smtClean="0"/>
              <a:t>uncollectable</a:t>
            </a:r>
            <a:r>
              <a:rPr lang="en-CA" sz="2000" dirty="0" smtClean="0"/>
              <a:t>:</a:t>
            </a:r>
          </a:p>
          <a:p>
            <a:pPr marL="688975" lvl="2" indent="-344488">
              <a:buFont typeface="+mj-lt"/>
              <a:buAutoNum type="arabicPeriod"/>
              <a:defRPr/>
            </a:pPr>
            <a:endParaRPr lang="en-CA" sz="500" dirty="0" smtClean="0"/>
          </a:p>
          <a:p>
            <a:pPr marL="1035050" lvl="3" indent="-344488">
              <a:defRPr/>
            </a:pPr>
            <a:r>
              <a:rPr lang="en-CA" sz="1800" dirty="0" smtClean="0"/>
              <a:t>GSA Finance creates a write-off CR referencing the BD to write off the receivable/revenue</a:t>
            </a:r>
            <a:endParaRPr lang="en-CA" sz="1800" dirty="0" smtClean="0">
              <a:ea typeface="+mn-ea"/>
              <a:cs typeface="+mn-cs"/>
            </a:endParaRPr>
          </a:p>
        </p:txBody>
      </p:sp>
      <p:sp>
        <p:nvSpPr>
          <p:cNvPr id="8" name="Title 1"/>
          <p:cNvSpPr>
            <a:spLocks noGrp="1"/>
          </p:cNvSpPr>
          <p:nvPr>
            <p:ph type="title"/>
          </p:nvPr>
        </p:nvSpPr>
        <p:spPr>
          <a:xfrm>
            <a:off x="455613" y="166255"/>
            <a:ext cx="8531226" cy="760020"/>
          </a:xfrm>
        </p:spPr>
        <p:txBody>
          <a:bodyPr/>
          <a:lstStyle/>
          <a:p>
            <a:r>
              <a:rPr lang="en-US" dirty="0"/>
              <a:t>Collections Processing: Pay.gov via CIR</a:t>
            </a:r>
            <a:br>
              <a:rPr lang="en-US" dirty="0"/>
            </a:br>
            <a:r>
              <a:rPr lang="en-US" sz="1800" dirty="0"/>
              <a:t>Chargeback Processing</a:t>
            </a:r>
            <a:endParaRPr lang="en-US" dirty="0"/>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132</a:t>
            </a:fld>
            <a:endParaRPr lang="en-US" dirty="0"/>
          </a:p>
        </p:txBody>
      </p:sp>
      <p:sp>
        <p:nvSpPr>
          <p:cNvPr id="3" name="Footer Placeholder 2"/>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426284952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a:spLocks noGrp="1"/>
          </p:cNvSpPr>
          <p:nvPr>
            <p:ph idx="1"/>
          </p:nvPr>
        </p:nvSpPr>
        <p:spPr>
          <a:xfrm>
            <a:off x="400050" y="1088324"/>
            <a:ext cx="8667750" cy="4691062"/>
          </a:xfrm>
        </p:spPr>
        <p:txBody>
          <a:bodyPr/>
          <a:lstStyle/>
          <a:p>
            <a:pPr marL="0" indent="0">
              <a:spcBef>
                <a:spcPts val="100"/>
              </a:spcBef>
              <a:spcAft>
                <a:spcPts val="100"/>
              </a:spcAft>
              <a:buNone/>
              <a:defRPr/>
            </a:pPr>
            <a:r>
              <a:rPr lang="en-CA" sz="2000" b="1" dirty="0" smtClean="0"/>
              <a:t>Pay.gov Refunds</a:t>
            </a:r>
            <a:endParaRPr lang="en-CA" sz="500" dirty="0" smtClean="0"/>
          </a:p>
          <a:p>
            <a:pPr marL="352425" indent="-342900">
              <a:spcBef>
                <a:spcPts val="600"/>
              </a:spcBef>
              <a:spcAft>
                <a:spcPts val="600"/>
              </a:spcAft>
              <a:defRPr/>
            </a:pPr>
            <a:r>
              <a:rPr lang="en-CA" sz="1800" dirty="0" smtClean="0"/>
              <a:t>Pay.gov refunds are only generated as a result of a customer submitting an </a:t>
            </a:r>
            <a:r>
              <a:rPr lang="en-CA" sz="1800" b="1" u="sng" dirty="0" smtClean="0"/>
              <a:t>overpayment</a:t>
            </a:r>
            <a:r>
              <a:rPr lang="en-CA" sz="1800" dirty="0" smtClean="0"/>
              <a:t> via Pay.gov</a:t>
            </a:r>
          </a:p>
          <a:p>
            <a:pPr marL="352425" indent="-342900">
              <a:spcBef>
                <a:spcPts val="600"/>
              </a:spcBef>
              <a:spcAft>
                <a:spcPts val="600"/>
              </a:spcAft>
              <a:defRPr/>
            </a:pPr>
            <a:r>
              <a:rPr lang="en-CA" sz="1800" dirty="0" smtClean="0"/>
              <a:t>The overpayment Cash Receipt is submitted for processing but </a:t>
            </a:r>
            <a:r>
              <a:rPr lang="en-CA" sz="1800" b="1" dirty="0" smtClean="0"/>
              <a:t>rejects</a:t>
            </a:r>
            <a:r>
              <a:rPr lang="en-CA" sz="1800" dirty="0" smtClean="0"/>
              <a:t> because it is </a:t>
            </a:r>
            <a:r>
              <a:rPr lang="en-CA" sz="1800" b="1" u="sng" dirty="0" smtClean="0"/>
              <a:t>greater than the referenced Billing Document line amount</a:t>
            </a:r>
            <a:endParaRPr lang="en-CA" sz="1800" dirty="0" smtClean="0"/>
          </a:p>
          <a:p>
            <a:pPr marL="352425" indent="-342900">
              <a:spcBef>
                <a:spcPts val="600"/>
              </a:spcBef>
              <a:spcAft>
                <a:spcPts val="600"/>
              </a:spcAft>
              <a:defRPr/>
            </a:pPr>
            <a:r>
              <a:rPr lang="en-CA" sz="1800" dirty="0" smtClean="0"/>
              <a:t>The overpayment Cash Receipt line (automatically generated) must be corrected/processed (unapplied overpayment accounting line without a Billing Document reference)</a:t>
            </a:r>
            <a:endParaRPr lang="en-CA" sz="1800" i="1" dirty="0" smtClean="0"/>
          </a:p>
          <a:p>
            <a:pPr marL="352425" indent="-342900">
              <a:spcBef>
                <a:spcPts val="600"/>
              </a:spcBef>
              <a:spcAft>
                <a:spcPts val="600"/>
              </a:spcAft>
              <a:defRPr/>
            </a:pPr>
            <a:r>
              <a:rPr lang="en-CA" sz="1800" dirty="0"/>
              <a:t>GSA then initiates a refund for the overpayment amount using the </a:t>
            </a:r>
            <a:r>
              <a:rPr lang="en-CA" sz="1800" b="1" u="sng" dirty="0"/>
              <a:t>Pay.gov online </a:t>
            </a:r>
            <a:r>
              <a:rPr lang="en-CA" sz="1800" b="1" u="sng" dirty="0" smtClean="0"/>
              <a:t>form</a:t>
            </a:r>
            <a:endParaRPr lang="en-CA" sz="1800" b="1" dirty="0" smtClean="0"/>
          </a:p>
          <a:p>
            <a:pPr marL="352425" indent="-342900">
              <a:spcBef>
                <a:spcPts val="600"/>
              </a:spcBef>
              <a:spcAft>
                <a:spcPts val="600"/>
              </a:spcAft>
              <a:defRPr/>
            </a:pPr>
            <a:r>
              <a:rPr lang="en-CA" sz="1800" dirty="0" smtClean="0"/>
              <a:t>The refund transaction gets processed in Pegasys as a </a:t>
            </a:r>
            <a:r>
              <a:rPr lang="en-CA" sz="1800" b="1" u="sng" dirty="0" smtClean="0"/>
              <a:t>Debit Voucher</a:t>
            </a:r>
            <a:r>
              <a:rPr lang="en-CA" sz="1800" b="1" dirty="0" smtClean="0"/>
              <a:t> </a:t>
            </a:r>
            <a:r>
              <a:rPr lang="en-CA" sz="1800" dirty="0" smtClean="0"/>
              <a:t>Cash Receipt</a:t>
            </a:r>
          </a:p>
          <a:p>
            <a:pPr marL="688975" lvl="1" indent="-342900">
              <a:spcBef>
                <a:spcPts val="600"/>
              </a:spcBef>
              <a:spcAft>
                <a:spcPts val="600"/>
              </a:spcAft>
              <a:defRPr/>
            </a:pPr>
            <a:r>
              <a:rPr lang="en-CA" sz="1800" dirty="0" smtClean="0"/>
              <a:t>The Debit Voucher CR references the overpayment CR, offsetting the original unapplied posting</a:t>
            </a:r>
            <a:endParaRPr lang="en-US" sz="1800" dirty="0" smtClean="0"/>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133</a:t>
            </a:fld>
            <a:endParaRPr lang="en-US" dirty="0"/>
          </a:p>
        </p:txBody>
      </p:sp>
      <p:sp>
        <p:nvSpPr>
          <p:cNvPr id="8" name="Title 1"/>
          <p:cNvSpPr>
            <a:spLocks noGrp="1"/>
          </p:cNvSpPr>
          <p:nvPr>
            <p:ph type="title"/>
          </p:nvPr>
        </p:nvSpPr>
        <p:spPr/>
        <p:txBody>
          <a:bodyPr/>
          <a:lstStyle/>
          <a:p>
            <a:r>
              <a:rPr lang="en-US" dirty="0"/>
              <a:t>Collections Processing: Pay.gov via CIR</a:t>
            </a:r>
            <a:br>
              <a:rPr lang="en-US" dirty="0"/>
            </a:br>
            <a:r>
              <a:rPr lang="en-US" sz="1800" dirty="0"/>
              <a:t>Refund Process</a:t>
            </a:r>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01141340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5613" y="166255"/>
            <a:ext cx="8217192" cy="760020"/>
          </a:xfrm>
        </p:spPr>
        <p:txBody>
          <a:bodyPr/>
          <a:lstStyle/>
          <a:p>
            <a:r>
              <a:rPr lang="en-US" dirty="0" smtClean="0"/>
              <a:t>Collections Processing: Pay.gov </a:t>
            </a:r>
            <a:r>
              <a:rPr lang="en-US" dirty="0"/>
              <a:t>via </a:t>
            </a:r>
            <a:r>
              <a:rPr lang="en-US" dirty="0" smtClean="0"/>
              <a:t>CIR</a:t>
            </a:r>
            <a:br>
              <a:rPr lang="en-US" dirty="0" smtClean="0"/>
            </a:br>
            <a:r>
              <a:rPr lang="en-US" sz="1800" dirty="0" smtClean="0"/>
              <a:t>Refund Process</a:t>
            </a:r>
            <a:endParaRPr lang="en-US" sz="1800" dirty="0"/>
          </a:p>
        </p:txBody>
      </p:sp>
      <p:grpSp>
        <p:nvGrpSpPr>
          <p:cNvPr id="5" name="Group 4"/>
          <p:cNvGrpSpPr/>
          <p:nvPr/>
        </p:nvGrpSpPr>
        <p:grpSpPr>
          <a:xfrm>
            <a:off x="1312880" y="1152261"/>
            <a:ext cx="6502658" cy="5400903"/>
            <a:chOff x="1304911" y="1235388"/>
            <a:chExt cx="6502658" cy="5400903"/>
          </a:xfrm>
        </p:grpSpPr>
        <p:sp>
          <p:nvSpPr>
            <p:cNvPr id="3" name="Rounded Rectangle 2"/>
            <p:cNvSpPr/>
            <p:nvPr/>
          </p:nvSpPr>
          <p:spPr bwMode="auto">
            <a:xfrm>
              <a:off x="1757517" y="1238688"/>
              <a:ext cx="2588821" cy="124691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500" dirty="0">
                <a:solidFill>
                  <a:schemeClr val="tx1"/>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Non-IPAC BD</a:t>
              </a:r>
            </a:p>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solidFill>
                    <a:schemeClr val="tx1"/>
                  </a:solidFill>
                  <a:latin typeface="Arial" charset="0"/>
                </a:rPr>
                <a:t>Billing Status = </a:t>
              </a:r>
              <a:r>
                <a:rPr lang="en-US" sz="1400" b="1" dirty="0" smtClean="0">
                  <a:solidFill>
                    <a:schemeClr val="tx1"/>
                  </a:solidFill>
                  <a:latin typeface="Arial" charset="0"/>
                </a:rPr>
                <a:t>Unbilled</a:t>
              </a:r>
              <a:endParaRPr kumimoji="0" lang="en-US" sz="1400" b="1" i="0" u="none" strike="noStrike" cap="none" normalizeH="0" baseline="0" dirty="0" smtClean="0">
                <a:ln>
                  <a:noFill/>
                </a:ln>
                <a:solidFill>
                  <a:schemeClr val="tx1"/>
                </a:solidFill>
                <a:effectLst/>
                <a:latin typeface="Arial" charset="0"/>
              </a:endParaRPr>
            </a:p>
          </p:txBody>
        </p:sp>
        <p:sp>
          <p:nvSpPr>
            <p:cNvPr id="13" name="Rounded Rectangle 12"/>
            <p:cNvSpPr/>
            <p:nvPr/>
          </p:nvSpPr>
          <p:spPr bwMode="auto">
            <a:xfrm>
              <a:off x="5130110" y="1238688"/>
              <a:ext cx="2563090" cy="124691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5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Non-IPAC BD</a:t>
              </a:r>
            </a:p>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solidFill>
                    <a:schemeClr val="tx1"/>
                  </a:solidFill>
                  <a:latin typeface="Arial" charset="0"/>
                </a:rPr>
                <a:t>Billing Status = </a:t>
              </a:r>
              <a:r>
                <a:rPr lang="en-US" sz="1400" b="1" dirty="0" smtClean="0">
                  <a:solidFill>
                    <a:schemeClr val="tx1"/>
                  </a:solidFill>
                  <a:latin typeface="Arial" charset="0"/>
                </a:rPr>
                <a:t>Billed</a:t>
              </a:r>
              <a:endParaRPr kumimoji="0" lang="en-US" sz="1400" b="1" i="0" u="none" strike="noStrike" cap="none" normalizeH="0" baseline="0" dirty="0" smtClean="0">
                <a:ln>
                  <a:noFill/>
                </a:ln>
                <a:solidFill>
                  <a:schemeClr val="tx1"/>
                </a:solidFill>
                <a:effectLst/>
                <a:latin typeface="Arial" charset="0"/>
              </a:endParaRPr>
            </a:p>
          </p:txBody>
        </p:sp>
        <p:cxnSp>
          <p:nvCxnSpPr>
            <p:cNvPr id="16" name="Straight Arrow Connector 15"/>
            <p:cNvCxnSpPr>
              <a:stCxn id="3" idx="3"/>
              <a:endCxn id="13" idx="1"/>
            </p:cNvCxnSpPr>
            <p:nvPr/>
          </p:nvCxnSpPr>
          <p:spPr bwMode="auto">
            <a:xfrm>
              <a:off x="4346338" y="1862143"/>
              <a:ext cx="783772" cy="0"/>
            </a:xfrm>
            <a:prstGeom prst="straightConnector1">
              <a:avLst/>
            </a:prstGeom>
            <a:solidFill>
              <a:srgbClr val="ED171F"/>
            </a:solidFill>
            <a:ln w="79375" cap="flat" cmpd="sng" algn="ctr">
              <a:solidFill>
                <a:schemeClr val="accent5">
                  <a:lumMod val="25000"/>
                </a:schemeClr>
              </a:solidFill>
              <a:prstDash val="solid"/>
              <a:round/>
              <a:headEnd type="none" w="med" len="med"/>
              <a:tailEnd type="triangle"/>
            </a:ln>
            <a:effectLst/>
          </p:spPr>
        </p:cxnSp>
        <p:cxnSp>
          <p:nvCxnSpPr>
            <p:cNvPr id="20" name="Elbow Connector 19"/>
            <p:cNvCxnSpPr>
              <a:stCxn id="13" idx="2"/>
              <a:endCxn id="40" idx="0"/>
            </p:cNvCxnSpPr>
            <p:nvPr/>
          </p:nvCxnSpPr>
          <p:spPr bwMode="auto">
            <a:xfrm rot="5400000">
              <a:off x="4475517" y="1049142"/>
              <a:ext cx="499683" cy="3372594"/>
            </a:xfrm>
            <a:prstGeom prst="bentConnector3">
              <a:avLst>
                <a:gd name="adj1" fmla="val 29890"/>
              </a:avLst>
            </a:prstGeom>
            <a:solidFill>
              <a:srgbClr val="ED171F"/>
            </a:solidFill>
            <a:ln w="79375" cap="flat" cmpd="sng" algn="ctr">
              <a:solidFill>
                <a:schemeClr val="accent5">
                  <a:lumMod val="25000"/>
                </a:schemeClr>
              </a:solidFill>
              <a:prstDash val="solid"/>
              <a:round/>
              <a:headEnd type="none" w="med" len="med"/>
              <a:tailEnd type="triangle"/>
            </a:ln>
            <a:effectLst/>
          </p:spPr>
        </p:cxnSp>
        <p:cxnSp>
          <p:nvCxnSpPr>
            <p:cNvPr id="27" name="Straight Arrow Connector 26"/>
            <p:cNvCxnSpPr/>
            <p:nvPr/>
          </p:nvCxnSpPr>
          <p:spPr bwMode="auto">
            <a:xfrm>
              <a:off x="4320606" y="3789149"/>
              <a:ext cx="809502" cy="1382"/>
            </a:xfrm>
            <a:prstGeom prst="straightConnector1">
              <a:avLst/>
            </a:prstGeom>
            <a:solidFill>
              <a:srgbClr val="ED171F"/>
            </a:solidFill>
            <a:ln w="79375" cap="flat" cmpd="sng" algn="ctr">
              <a:solidFill>
                <a:schemeClr val="accent5">
                  <a:lumMod val="25000"/>
                </a:schemeClr>
              </a:solidFill>
              <a:prstDash val="solid"/>
              <a:round/>
              <a:headEnd type="none" w="med" len="med"/>
              <a:tailEnd type="triangle"/>
            </a:ln>
            <a:effectLst/>
          </p:spPr>
        </p:cxnSp>
        <p:sp>
          <p:nvSpPr>
            <p:cNvPr id="22" name="Rectangle 21"/>
            <p:cNvSpPr/>
            <p:nvPr/>
          </p:nvSpPr>
          <p:spPr bwMode="auto">
            <a:xfrm>
              <a:off x="5130110" y="1369317"/>
              <a:ext cx="2563089" cy="356259"/>
            </a:xfrm>
            <a:prstGeom prst="rect">
              <a:avLst/>
            </a:prstGeom>
            <a:solidFill>
              <a:schemeClr val="accent5">
                <a:lumMod val="2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charset="0"/>
                </a:rPr>
                <a:t>Bill Generation</a:t>
              </a:r>
              <a:r>
                <a:rPr kumimoji="0" lang="en-US" sz="1500" b="0" i="0" u="none" strike="noStrike" cap="none" normalizeH="0" dirty="0" smtClean="0">
                  <a:ln>
                    <a:noFill/>
                  </a:ln>
                  <a:solidFill>
                    <a:schemeClr val="bg1"/>
                  </a:solidFill>
                  <a:effectLst/>
                  <a:latin typeface="Arial" charset="0"/>
                </a:rPr>
                <a:t> </a:t>
              </a:r>
              <a:r>
                <a:rPr kumimoji="0" lang="en-US" sz="1500" b="0" i="0" u="none" strike="noStrike" cap="none" normalizeH="0" baseline="0" dirty="0" smtClean="0">
                  <a:ln>
                    <a:noFill/>
                  </a:ln>
                  <a:solidFill>
                    <a:schemeClr val="bg1"/>
                  </a:solidFill>
                  <a:effectLst/>
                  <a:latin typeface="Arial" charset="0"/>
                </a:rPr>
                <a:t>Job Executed</a:t>
              </a:r>
            </a:p>
          </p:txBody>
        </p:sp>
        <p:sp>
          <p:nvSpPr>
            <p:cNvPr id="38" name="Rectangle 37"/>
            <p:cNvSpPr/>
            <p:nvPr/>
          </p:nvSpPr>
          <p:spPr bwMode="auto">
            <a:xfrm>
              <a:off x="1757516" y="1369317"/>
              <a:ext cx="2588822" cy="356259"/>
            </a:xfrm>
            <a:prstGeom prst="rect">
              <a:avLst/>
            </a:prstGeom>
            <a:solidFill>
              <a:schemeClr val="accent5">
                <a:lumMod val="2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charset="0"/>
                </a:rPr>
                <a:t>Billing</a:t>
              </a:r>
              <a:r>
                <a:rPr kumimoji="0" lang="en-US" sz="1500" b="0" i="0" u="none" strike="noStrike" cap="none" normalizeH="0" dirty="0" smtClean="0">
                  <a:ln>
                    <a:noFill/>
                  </a:ln>
                  <a:solidFill>
                    <a:schemeClr val="bg1"/>
                  </a:solidFill>
                  <a:effectLst/>
                  <a:latin typeface="Arial" charset="0"/>
                </a:rPr>
                <a:t> Document Created</a:t>
              </a:r>
              <a:endParaRPr kumimoji="0" lang="en-US" sz="1500" b="0" i="0" u="none" strike="noStrike" cap="none" normalizeH="0" baseline="0" dirty="0" smtClean="0">
                <a:ln>
                  <a:noFill/>
                </a:ln>
                <a:solidFill>
                  <a:schemeClr val="bg1"/>
                </a:solidFill>
                <a:effectLst/>
                <a:latin typeface="Arial" charset="0"/>
              </a:endParaRPr>
            </a:p>
          </p:txBody>
        </p:sp>
        <p:sp>
          <p:nvSpPr>
            <p:cNvPr id="40" name="Rounded Rectangle 39"/>
            <p:cNvSpPr/>
            <p:nvPr/>
          </p:nvSpPr>
          <p:spPr bwMode="auto">
            <a:xfrm>
              <a:off x="1757516" y="2985281"/>
              <a:ext cx="2563090" cy="156754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5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5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Non-IPAC CR</a:t>
              </a:r>
            </a:p>
            <a:p>
              <a:pPr algn="ctr"/>
              <a:r>
                <a:rPr lang="en-US" sz="1400" dirty="0">
                  <a:solidFill>
                    <a:schemeClr val="tx1"/>
                  </a:solidFill>
                  <a:latin typeface="Arial" charset="0"/>
                </a:rPr>
                <a:t>Line 1: Fully liquidates BD</a:t>
              </a:r>
            </a:p>
            <a:p>
              <a:pPr algn="ctr"/>
              <a:r>
                <a:rPr lang="en-US" sz="1400" dirty="0">
                  <a:solidFill>
                    <a:schemeClr val="tx1"/>
                  </a:solidFill>
                  <a:latin typeface="Arial" charset="0"/>
                </a:rPr>
                <a:t>Line 2: Overpayment Amt</a:t>
              </a:r>
            </a:p>
            <a:p>
              <a:pPr algn="ctr"/>
              <a:r>
                <a:rPr lang="en-US" sz="1400" dirty="0">
                  <a:solidFill>
                    <a:schemeClr val="tx1"/>
                  </a:solidFill>
                  <a:latin typeface="Arial" charset="0"/>
                </a:rPr>
                <a:t>Status = </a:t>
              </a:r>
              <a:r>
                <a:rPr lang="en-US" sz="1400" b="1" dirty="0">
                  <a:solidFill>
                    <a:schemeClr val="tx1"/>
                  </a:solidFill>
                  <a:latin typeface="Arial" charset="0"/>
                </a:rPr>
                <a:t>Rejected</a:t>
              </a:r>
            </a:p>
          </p:txBody>
        </p:sp>
        <p:sp>
          <p:nvSpPr>
            <p:cNvPr id="41" name="Rectangle 40"/>
            <p:cNvSpPr/>
            <p:nvPr/>
          </p:nvSpPr>
          <p:spPr bwMode="auto">
            <a:xfrm>
              <a:off x="1757516" y="3115910"/>
              <a:ext cx="2563089" cy="356259"/>
            </a:xfrm>
            <a:prstGeom prst="rect">
              <a:avLst/>
            </a:prstGeom>
            <a:solidFill>
              <a:schemeClr val="accent5">
                <a:lumMod val="2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charset="0"/>
                </a:rPr>
                <a:t>   CIR Detail</a:t>
              </a:r>
              <a:r>
                <a:rPr kumimoji="0" lang="en-US" sz="1500" b="0" i="0" u="none" strike="noStrike" cap="none" normalizeH="0" dirty="0" smtClean="0">
                  <a:ln>
                    <a:noFill/>
                  </a:ln>
                  <a:solidFill>
                    <a:schemeClr val="bg1"/>
                  </a:solidFill>
                  <a:effectLst/>
                  <a:latin typeface="Arial" charset="0"/>
                </a:rPr>
                <a:t> Batch Process</a:t>
              </a:r>
              <a:endParaRPr kumimoji="0" lang="en-US" sz="1500" b="0" i="0" u="none" strike="noStrike" cap="none" normalizeH="0" baseline="0" dirty="0" smtClean="0">
                <a:ln>
                  <a:noFill/>
                </a:ln>
                <a:solidFill>
                  <a:schemeClr val="bg1"/>
                </a:solidFill>
                <a:effectLst/>
                <a:latin typeface="Arial" charset="0"/>
              </a:endParaRPr>
            </a:p>
          </p:txBody>
        </p:sp>
        <p:sp>
          <p:nvSpPr>
            <p:cNvPr id="47" name="Oval 46"/>
            <p:cNvSpPr/>
            <p:nvPr/>
          </p:nvSpPr>
          <p:spPr bwMode="auto">
            <a:xfrm>
              <a:off x="1304911" y="1235389"/>
              <a:ext cx="396661" cy="381789"/>
            </a:xfrm>
            <a:prstGeom prst="ellipse">
              <a:avLst/>
            </a:prstGeom>
            <a:solidFill>
              <a:srgbClr val="FFF18B"/>
            </a:solidFill>
            <a:ln w="28575" cap="flat" cmpd="sng" algn="ctr">
              <a:solidFill>
                <a:srgbClr val="F9A50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accent5">
                      <a:lumMod val="25000"/>
                    </a:schemeClr>
                  </a:solidFill>
                  <a:effectLst/>
                  <a:latin typeface="Arial" charset="0"/>
                </a:rPr>
                <a:t>1</a:t>
              </a:r>
            </a:p>
          </p:txBody>
        </p:sp>
        <p:sp>
          <p:nvSpPr>
            <p:cNvPr id="49" name="Oval 48"/>
            <p:cNvSpPr/>
            <p:nvPr/>
          </p:nvSpPr>
          <p:spPr bwMode="auto">
            <a:xfrm>
              <a:off x="1360854" y="2988322"/>
              <a:ext cx="396661" cy="381789"/>
            </a:xfrm>
            <a:prstGeom prst="ellipse">
              <a:avLst/>
            </a:prstGeom>
            <a:solidFill>
              <a:srgbClr val="FFF18B"/>
            </a:solidFill>
            <a:ln w="28575" cap="flat" cmpd="sng" algn="ctr">
              <a:solidFill>
                <a:srgbClr val="F9A50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accent5">
                      <a:lumMod val="25000"/>
                    </a:schemeClr>
                  </a:solidFill>
                  <a:effectLst/>
                  <a:latin typeface="Arial" charset="0"/>
                </a:rPr>
                <a:t>3</a:t>
              </a:r>
            </a:p>
          </p:txBody>
        </p:sp>
        <p:sp>
          <p:nvSpPr>
            <p:cNvPr id="50" name="Oval 49"/>
            <p:cNvSpPr/>
            <p:nvPr/>
          </p:nvSpPr>
          <p:spPr bwMode="auto">
            <a:xfrm>
              <a:off x="4733447" y="1235388"/>
              <a:ext cx="396661" cy="381789"/>
            </a:xfrm>
            <a:prstGeom prst="ellipse">
              <a:avLst/>
            </a:prstGeom>
            <a:solidFill>
              <a:srgbClr val="FFF18B"/>
            </a:solidFill>
            <a:ln w="28575" cap="flat" cmpd="sng" algn="ctr">
              <a:solidFill>
                <a:srgbClr val="F9A50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accent5">
                      <a:lumMod val="25000"/>
                    </a:schemeClr>
                  </a:solidFill>
                  <a:effectLst/>
                  <a:latin typeface="Arial" charset="0"/>
                </a:rPr>
                <a:t>2</a:t>
              </a:r>
            </a:p>
          </p:txBody>
        </p:sp>
        <p:sp>
          <p:nvSpPr>
            <p:cNvPr id="51" name="Rounded Rectangle 50"/>
            <p:cNvSpPr/>
            <p:nvPr/>
          </p:nvSpPr>
          <p:spPr bwMode="auto">
            <a:xfrm>
              <a:off x="5130108" y="2985285"/>
              <a:ext cx="2563090" cy="156754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5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5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Non-IPAC CR</a:t>
              </a:r>
            </a:p>
            <a:p>
              <a:pPr algn="ctr"/>
              <a:r>
                <a:rPr lang="en-US" sz="1400" dirty="0">
                  <a:solidFill>
                    <a:schemeClr val="tx1"/>
                  </a:solidFill>
                  <a:latin typeface="Arial" charset="0"/>
                </a:rPr>
                <a:t>Line 1: Fully liquidates BD</a:t>
              </a:r>
            </a:p>
            <a:p>
              <a:pPr algn="ctr"/>
              <a:r>
                <a:rPr lang="en-US" sz="1400" dirty="0">
                  <a:solidFill>
                    <a:schemeClr val="tx1"/>
                  </a:solidFill>
                  <a:latin typeface="Arial" charset="0"/>
                </a:rPr>
                <a:t>Line 2: Overpayment Amt</a:t>
              </a:r>
            </a:p>
            <a:p>
              <a:pPr algn="ctr"/>
              <a:r>
                <a:rPr lang="en-US" sz="1400" dirty="0">
                  <a:solidFill>
                    <a:schemeClr val="tx1"/>
                  </a:solidFill>
                  <a:latin typeface="Arial" charset="0"/>
                </a:rPr>
                <a:t>Status = </a:t>
              </a:r>
              <a:r>
                <a:rPr lang="en-US" sz="1400" b="1" dirty="0" smtClean="0">
                  <a:solidFill>
                    <a:schemeClr val="tx1"/>
                  </a:solidFill>
                  <a:latin typeface="Arial" charset="0"/>
                </a:rPr>
                <a:t>Processed</a:t>
              </a:r>
              <a:endParaRPr lang="en-US" sz="1400" b="1" dirty="0">
                <a:solidFill>
                  <a:schemeClr val="tx1"/>
                </a:solidFill>
                <a:latin typeface="Arial" charset="0"/>
              </a:endParaRPr>
            </a:p>
          </p:txBody>
        </p:sp>
        <p:sp>
          <p:nvSpPr>
            <p:cNvPr id="52" name="Rectangle 51"/>
            <p:cNvSpPr/>
            <p:nvPr/>
          </p:nvSpPr>
          <p:spPr bwMode="auto">
            <a:xfrm>
              <a:off x="5130108" y="3115914"/>
              <a:ext cx="2563089" cy="356259"/>
            </a:xfrm>
            <a:prstGeom prst="rect">
              <a:avLst/>
            </a:prstGeom>
            <a:solidFill>
              <a:schemeClr val="accent5">
                <a:lumMod val="2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charset="0"/>
                </a:rPr>
                <a:t> GSA Corrects</a:t>
              </a:r>
              <a:r>
                <a:rPr kumimoji="0" lang="en-US" sz="1500" b="0" i="0" u="none" strike="noStrike" cap="none" normalizeH="0" dirty="0" smtClean="0">
                  <a:ln>
                    <a:noFill/>
                  </a:ln>
                  <a:solidFill>
                    <a:schemeClr val="bg1"/>
                  </a:solidFill>
                  <a:effectLst/>
                  <a:latin typeface="Arial" charset="0"/>
                </a:rPr>
                <a:t> Overpayment</a:t>
              </a:r>
              <a:endParaRPr kumimoji="0" lang="en-US" sz="1500" b="0" i="0" u="none" strike="noStrike" cap="none" normalizeH="0" baseline="0" dirty="0" smtClean="0">
                <a:ln>
                  <a:noFill/>
                </a:ln>
                <a:solidFill>
                  <a:schemeClr val="bg1"/>
                </a:solidFill>
                <a:effectLst/>
                <a:latin typeface="Arial" charset="0"/>
              </a:endParaRPr>
            </a:p>
          </p:txBody>
        </p:sp>
        <p:sp>
          <p:nvSpPr>
            <p:cNvPr id="48" name="Oval 47"/>
            <p:cNvSpPr/>
            <p:nvPr/>
          </p:nvSpPr>
          <p:spPr bwMode="auto">
            <a:xfrm>
              <a:off x="4702749" y="3045840"/>
              <a:ext cx="396661" cy="381789"/>
            </a:xfrm>
            <a:prstGeom prst="ellipse">
              <a:avLst/>
            </a:prstGeom>
            <a:solidFill>
              <a:srgbClr val="FFF18B"/>
            </a:solidFill>
            <a:ln w="28575" cap="flat" cmpd="sng" algn="ctr">
              <a:solidFill>
                <a:srgbClr val="F9A50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accent5">
                      <a:lumMod val="25000"/>
                    </a:schemeClr>
                  </a:solidFill>
                  <a:effectLst/>
                  <a:latin typeface="Arial" charset="0"/>
                </a:rPr>
                <a:t>4</a:t>
              </a:r>
            </a:p>
          </p:txBody>
        </p:sp>
        <p:cxnSp>
          <p:nvCxnSpPr>
            <p:cNvPr id="54" name="Straight Arrow Connector 53"/>
            <p:cNvCxnSpPr/>
            <p:nvPr/>
          </p:nvCxnSpPr>
          <p:spPr bwMode="auto">
            <a:xfrm>
              <a:off x="4320605" y="5953446"/>
              <a:ext cx="846195" cy="0"/>
            </a:xfrm>
            <a:prstGeom prst="straightConnector1">
              <a:avLst/>
            </a:prstGeom>
            <a:solidFill>
              <a:srgbClr val="ED171F"/>
            </a:solidFill>
            <a:ln w="79375" cap="flat" cmpd="sng" algn="ctr">
              <a:solidFill>
                <a:schemeClr val="accent5">
                  <a:lumMod val="25000"/>
                </a:schemeClr>
              </a:solidFill>
              <a:prstDash val="solid"/>
              <a:round/>
              <a:headEnd type="none" w="med" len="med"/>
              <a:tailEnd type="triangle"/>
            </a:ln>
            <a:effectLst/>
          </p:spPr>
        </p:cxnSp>
        <p:sp>
          <p:nvSpPr>
            <p:cNvPr id="55" name="Rounded Rectangle 54"/>
            <p:cNvSpPr/>
            <p:nvPr/>
          </p:nvSpPr>
          <p:spPr bwMode="auto">
            <a:xfrm>
              <a:off x="1794205" y="5068743"/>
              <a:ext cx="2563090" cy="156754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5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500" b="0" i="0" u="none" strike="noStrike" cap="none" normalizeH="0" baseline="0" dirty="0" smtClean="0">
                <a:ln>
                  <a:noFill/>
                </a:ln>
                <a:solidFill>
                  <a:schemeClr val="tx1"/>
                </a:solidFill>
                <a:effectLst/>
                <a:latin typeface="Arial" charset="0"/>
              </a:endParaRPr>
            </a:p>
          </p:txBody>
        </p:sp>
        <p:sp>
          <p:nvSpPr>
            <p:cNvPr id="56" name="Rectangle 55"/>
            <p:cNvSpPr/>
            <p:nvPr/>
          </p:nvSpPr>
          <p:spPr bwMode="auto">
            <a:xfrm>
              <a:off x="1794205" y="5535540"/>
              <a:ext cx="2563089" cy="664294"/>
            </a:xfrm>
            <a:prstGeom prst="rect">
              <a:avLst/>
            </a:prstGeom>
            <a:solidFill>
              <a:schemeClr val="accent5">
                <a:lumMod val="2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500" dirty="0">
                  <a:solidFill>
                    <a:schemeClr val="bg1"/>
                  </a:solidFill>
                </a:rPr>
                <a:t> </a:t>
              </a:r>
              <a:r>
                <a:rPr lang="en-US" sz="1500" dirty="0" smtClean="0">
                  <a:solidFill>
                    <a:schemeClr val="bg1"/>
                  </a:solidFill>
                </a:rPr>
                <a:t>GSA processes a </a:t>
              </a:r>
            </a:p>
            <a:p>
              <a:pPr marL="0" marR="0" indent="0" algn="ctr" defTabSz="914400" rtl="0" eaLnBrk="1" fontAlgn="base" latinLnBrk="0" hangingPunct="1">
                <a:lnSpc>
                  <a:spcPct val="100000"/>
                </a:lnSpc>
                <a:spcBef>
                  <a:spcPct val="0"/>
                </a:spcBef>
                <a:spcAft>
                  <a:spcPct val="0"/>
                </a:spcAft>
                <a:buClrTx/>
                <a:buSzTx/>
                <a:buFontTx/>
                <a:buNone/>
                <a:tabLst/>
              </a:pPr>
              <a:r>
                <a:rPr lang="en-US" sz="1500" dirty="0" smtClean="0">
                  <a:solidFill>
                    <a:schemeClr val="bg1"/>
                  </a:solidFill>
                </a:rPr>
                <a:t>Refund in </a:t>
              </a:r>
              <a:r>
                <a:rPr kumimoji="0" lang="en-US" sz="1500" b="1" i="0" u="none" strike="noStrike" cap="none" normalizeH="0" baseline="0" dirty="0" smtClean="0">
                  <a:ln>
                    <a:noFill/>
                  </a:ln>
                  <a:solidFill>
                    <a:schemeClr val="bg1"/>
                  </a:solidFill>
                  <a:effectLst/>
                  <a:latin typeface="Arial" charset="0"/>
                </a:rPr>
                <a:t>Pay.gov</a:t>
              </a:r>
            </a:p>
          </p:txBody>
        </p:sp>
        <p:sp>
          <p:nvSpPr>
            <p:cNvPr id="57" name="Oval 56"/>
            <p:cNvSpPr/>
            <p:nvPr/>
          </p:nvSpPr>
          <p:spPr bwMode="auto">
            <a:xfrm>
              <a:off x="1373871" y="5086687"/>
              <a:ext cx="396661" cy="381789"/>
            </a:xfrm>
            <a:prstGeom prst="ellipse">
              <a:avLst/>
            </a:prstGeom>
            <a:solidFill>
              <a:srgbClr val="FFF18B"/>
            </a:solidFill>
            <a:ln w="28575" cap="flat" cmpd="sng" algn="ctr">
              <a:solidFill>
                <a:srgbClr val="F9A50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solidFill>
                    <a:schemeClr val="accent5">
                      <a:lumMod val="25000"/>
                    </a:schemeClr>
                  </a:solidFill>
                </a:rPr>
                <a:t>5</a:t>
              </a:r>
              <a:endParaRPr kumimoji="0" lang="en-US" sz="1600" b="0" i="0" u="none" strike="noStrike" cap="none" normalizeH="0" baseline="0" dirty="0" smtClean="0">
                <a:ln>
                  <a:noFill/>
                </a:ln>
                <a:solidFill>
                  <a:schemeClr val="accent5">
                    <a:lumMod val="25000"/>
                  </a:schemeClr>
                </a:solidFill>
                <a:effectLst/>
                <a:latin typeface="Arial" charset="0"/>
              </a:endParaRPr>
            </a:p>
          </p:txBody>
        </p:sp>
        <p:sp>
          <p:nvSpPr>
            <p:cNvPr id="58" name="Rounded Rectangle 57"/>
            <p:cNvSpPr/>
            <p:nvPr/>
          </p:nvSpPr>
          <p:spPr bwMode="auto">
            <a:xfrm>
              <a:off x="5166797" y="5068747"/>
              <a:ext cx="2640772" cy="156754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5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500" b="0"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500" i="0" u="none" strike="noStrike" cap="none" normalizeH="0" baseline="0" dirty="0" smtClean="0">
                  <a:ln>
                    <a:noFill/>
                  </a:ln>
                  <a:solidFill>
                    <a:schemeClr val="tx1"/>
                  </a:solidFill>
                  <a:effectLst/>
                  <a:latin typeface="Arial" charset="0"/>
                </a:rPr>
                <a:t>Non-IPAC</a:t>
              </a:r>
              <a:r>
                <a:rPr kumimoji="0" lang="en-US" sz="1500" b="1" i="0" u="none" strike="noStrike" cap="none" normalizeH="0" baseline="0" dirty="0" smtClean="0">
                  <a:ln>
                    <a:noFill/>
                  </a:ln>
                  <a:solidFill>
                    <a:schemeClr val="tx1"/>
                  </a:solidFill>
                  <a:effectLst/>
                  <a:latin typeface="Arial" charset="0"/>
                </a:rPr>
                <a:t> Debit Voucher</a:t>
              </a:r>
              <a:r>
                <a:rPr kumimoji="0" lang="en-US" sz="1500" b="1" i="0" u="none" strike="noStrike" cap="none" normalizeH="0" dirty="0" smtClean="0">
                  <a:ln>
                    <a:noFill/>
                  </a:ln>
                  <a:solidFill>
                    <a:schemeClr val="tx1"/>
                  </a:solidFill>
                  <a:effectLst/>
                  <a:latin typeface="Arial" charset="0"/>
                </a:rPr>
                <a:t> </a:t>
              </a:r>
              <a:r>
                <a:rPr kumimoji="0" lang="en-US" sz="1500" b="1" i="0" u="none" strike="noStrike" cap="none" normalizeH="0" baseline="0" dirty="0" smtClean="0">
                  <a:ln>
                    <a:noFill/>
                  </a:ln>
                  <a:solidFill>
                    <a:schemeClr val="tx1"/>
                  </a:solidFill>
                  <a:effectLst/>
                  <a:latin typeface="Arial" charset="0"/>
                </a:rPr>
                <a:t>CR</a:t>
              </a:r>
            </a:p>
            <a:p>
              <a:pPr algn="ctr"/>
              <a:r>
                <a:rPr lang="en-US" sz="1400" dirty="0" smtClean="0">
                  <a:solidFill>
                    <a:schemeClr val="tx1"/>
                  </a:solidFill>
                  <a:latin typeface="Arial" charset="0"/>
                </a:rPr>
                <a:t>Reference = </a:t>
              </a:r>
              <a:r>
                <a:rPr lang="en-US" sz="1400" b="1" dirty="0" smtClean="0">
                  <a:solidFill>
                    <a:schemeClr val="tx1"/>
                  </a:solidFill>
                  <a:latin typeface="Arial" charset="0"/>
                </a:rPr>
                <a:t>Overpayment </a:t>
              </a:r>
            </a:p>
            <a:p>
              <a:pPr algn="ctr"/>
              <a:r>
                <a:rPr lang="en-US" sz="1400" b="1" dirty="0" smtClean="0">
                  <a:solidFill>
                    <a:schemeClr val="tx1"/>
                  </a:solidFill>
                  <a:latin typeface="Arial" charset="0"/>
                </a:rPr>
                <a:t>Line on the original CR</a:t>
              </a:r>
              <a:endParaRPr lang="en-US" sz="1400" b="1" dirty="0">
                <a:solidFill>
                  <a:schemeClr val="tx1"/>
                </a:solidFill>
                <a:latin typeface="Arial" charset="0"/>
              </a:endParaRPr>
            </a:p>
            <a:p>
              <a:pPr algn="ctr"/>
              <a:r>
                <a:rPr lang="en-US" sz="1400" dirty="0">
                  <a:solidFill>
                    <a:schemeClr val="tx1"/>
                  </a:solidFill>
                  <a:latin typeface="Arial" charset="0"/>
                </a:rPr>
                <a:t>Status = </a:t>
              </a:r>
              <a:r>
                <a:rPr lang="en-US" sz="1400" b="1" dirty="0" smtClean="0">
                  <a:solidFill>
                    <a:schemeClr val="tx1"/>
                  </a:solidFill>
                  <a:latin typeface="Arial" charset="0"/>
                </a:rPr>
                <a:t>Processed</a:t>
              </a:r>
              <a:endParaRPr lang="en-US" sz="1400" b="1" dirty="0">
                <a:solidFill>
                  <a:schemeClr val="tx1"/>
                </a:solidFill>
                <a:latin typeface="Arial" charset="0"/>
              </a:endParaRPr>
            </a:p>
          </p:txBody>
        </p:sp>
        <p:sp>
          <p:nvSpPr>
            <p:cNvPr id="59" name="Rectangle 58"/>
            <p:cNvSpPr/>
            <p:nvPr/>
          </p:nvSpPr>
          <p:spPr bwMode="auto">
            <a:xfrm>
              <a:off x="5166797" y="5199376"/>
              <a:ext cx="2640772" cy="356259"/>
            </a:xfrm>
            <a:prstGeom prst="rect">
              <a:avLst/>
            </a:prstGeom>
            <a:solidFill>
              <a:schemeClr val="accent5">
                <a:lumMod val="2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500" dirty="0">
                  <a:solidFill>
                    <a:schemeClr val="bg1"/>
                  </a:solidFill>
                </a:rPr>
                <a:t> </a:t>
              </a:r>
              <a:r>
                <a:rPr lang="en-US" sz="1500" dirty="0" smtClean="0">
                  <a:solidFill>
                    <a:schemeClr val="bg1"/>
                  </a:solidFill>
                </a:rPr>
                <a:t> CIR Detail Batch Process</a:t>
              </a:r>
              <a:endParaRPr kumimoji="0" lang="en-US" sz="1500" b="0" i="0" u="none" strike="noStrike" cap="none" normalizeH="0" baseline="0" dirty="0" smtClean="0">
                <a:ln>
                  <a:noFill/>
                </a:ln>
                <a:solidFill>
                  <a:schemeClr val="bg1"/>
                </a:solidFill>
                <a:effectLst/>
                <a:latin typeface="Arial" charset="0"/>
              </a:endParaRPr>
            </a:p>
          </p:txBody>
        </p:sp>
        <p:sp>
          <p:nvSpPr>
            <p:cNvPr id="60" name="Oval 59"/>
            <p:cNvSpPr/>
            <p:nvPr/>
          </p:nvSpPr>
          <p:spPr bwMode="auto">
            <a:xfrm>
              <a:off x="4784380" y="5129307"/>
              <a:ext cx="396661" cy="381789"/>
            </a:xfrm>
            <a:prstGeom prst="ellipse">
              <a:avLst/>
            </a:prstGeom>
            <a:solidFill>
              <a:srgbClr val="FFF18B"/>
            </a:solidFill>
            <a:ln w="28575" cap="flat" cmpd="sng" algn="ctr">
              <a:solidFill>
                <a:srgbClr val="F9A50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accent5">
                      <a:lumMod val="25000"/>
                    </a:schemeClr>
                  </a:solidFill>
                  <a:effectLst/>
                  <a:latin typeface="Arial" charset="0"/>
                </a:rPr>
                <a:t>6</a:t>
              </a:r>
            </a:p>
          </p:txBody>
        </p:sp>
        <p:cxnSp>
          <p:nvCxnSpPr>
            <p:cNvPr id="67" name="Elbow Connector 66"/>
            <p:cNvCxnSpPr/>
            <p:nvPr/>
          </p:nvCxnSpPr>
          <p:spPr bwMode="auto">
            <a:xfrm rot="5400000">
              <a:off x="4627916" y="3132609"/>
              <a:ext cx="499683" cy="3372594"/>
            </a:xfrm>
            <a:prstGeom prst="bentConnector3">
              <a:avLst>
                <a:gd name="adj1" fmla="val 29890"/>
              </a:avLst>
            </a:prstGeom>
            <a:solidFill>
              <a:srgbClr val="ED171F"/>
            </a:solidFill>
            <a:ln w="79375" cap="flat" cmpd="sng" algn="ctr">
              <a:solidFill>
                <a:schemeClr val="accent5">
                  <a:lumMod val="25000"/>
                </a:schemeClr>
              </a:solidFill>
              <a:prstDash val="solid"/>
              <a:round/>
              <a:headEnd type="none" w="med" len="med"/>
              <a:tailEnd type="triangle"/>
            </a:ln>
            <a:effectLst/>
          </p:spPr>
        </p:cxnSp>
      </p:grpSp>
      <p:sp>
        <p:nvSpPr>
          <p:cNvPr id="6" name="Footer Placeholder 5"/>
          <p:cNvSpPr>
            <a:spLocks noGrp="1"/>
          </p:cNvSpPr>
          <p:nvPr>
            <p:ph type="ftr" sz="quarter" idx="10"/>
          </p:nvPr>
        </p:nvSpPr>
        <p:spPr/>
        <p:txBody>
          <a:bodyPr/>
          <a:lstStyle/>
          <a:p>
            <a:pPr>
              <a:defRPr/>
            </a:pPr>
            <a:r>
              <a:rPr lang="en-US" smtClean="0"/>
              <a:t>CGI Federal Proprietary and Confidential</a:t>
            </a:r>
            <a:endParaRPr lang="en-US" dirty="0"/>
          </a:p>
        </p:txBody>
      </p:sp>
      <p:sp>
        <p:nvSpPr>
          <p:cNvPr id="7" name="Slide Number Placeholder 6"/>
          <p:cNvSpPr>
            <a:spLocks noGrp="1"/>
          </p:cNvSpPr>
          <p:nvPr>
            <p:ph type="sldNum" sz="quarter" idx="11"/>
          </p:nvPr>
        </p:nvSpPr>
        <p:spPr/>
        <p:txBody>
          <a:bodyPr/>
          <a:lstStyle/>
          <a:p>
            <a:pPr>
              <a:defRPr/>
            </a:pPr>
            <a:fld id="{215F2CEC-58A8-492B-AD0D-C2BF1A7F0D89}" type="slidenum">
              <a:rPr lang="en-US" smtClean="0"/>
              <a:pPr>
                <a:defRPr/>
              </a:pPr>
              <a:t>134</a:t>
            </a:fld>
            <a:endParaRPr lang="en-US" dirty="0"/>
          </a:p>
        </p:txBody>
      </p:sp>
    </p:spTree>
    <p:extLst>
      <p:ext uri="{BB962C8B-B14F-4D97-AF65-F5344CB8AC3E}">
        <p14:creationId xmlns:p14="http://schemas.microsoft.com/office/powerpoint/2010/main" val="10893874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Manual Collections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135</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31863" y="331788"/>
            <a:ext cx="7381875" cy="563562"/>
          </a:xfrm>
        </p:spPr>
        <p:txBody>
          <a:bodyPr/>
          <a:lstStyle/>
          <a:p>
            <a:pPr eaLnBrk="1" hangingPunct="1"/>
            <a:r>
              <a:rPr lang="en-US" dirty="0" smtClean="0"/>
              <a:t>Collections Processing: Manual</a:t>
            </a:r>
          </a:p>
        </p:txBody>
      </p:sp>
      <p:cxnSp>
        <p:nvCxnSpPr>
          <p:cNvPr id="35" name="Straight Arrow Connector 34"/>
          <p:cNvCxnSpPr/>
          <p:nvPr/>
        </p:nvCxnSpPr>
        <p:spPr bwMode="auto">
          <a:xfrm>
            <a:off x="4795643" y="3685320"/>
            <a:ext cx="536378" cy="922306"/>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95643" y="3685320"/>
            <a:ext cx="512627" cy="874805"/>
          </a:xfrm>
          <a:prstGeom prst="straightConnector1">
            <a:avLst/>
          </a:prstGeom>
          <a:solidFill>
            <a:srgbClr val="ED171F"/>
          </a:solidFill>
          <a:ln w="9525" cap="flat" cmpd="sng" algn="ctr">
            <a:noFill/>
            <a:prstDash val="solid"/>
            <a:round/>
            <a:headEnd type="none" w="med" len="med"/>
            <a:tailEnd type="arrow"/>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136</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
        <p:nvSpPr>
          <p:cNvPr id="3" name="Content Placeholder 2"/>
          <p:cNvSpPr>
            <a:spLocks noGrp="1"/>
          </p:cNvSpPr>
          <p:nvPr>
            <p:ph idx="1"/>
          </p:nvPr>
        </p:nvSpPr>
        <p:spPr/>
        <p:txBody>
          <a:bodyPr/>
          <a:lstStyle/>
          <a:p>
            <a:pPr>
              <a:defRPr/>
            </a:pPr>
            <a:r>
              <a:rPr lang="en-US" sz="2400" b="1" dirty="0"/>
              <a:t>Manual Collections:</a:t>
            </a:r>
          </a:p>
          <a:p>
            <a:pPr lvl="1">
              <a:spcBef>
                <a:spcPts val="600"/>
              </a:spcBef>
              <a:spcAft>
                <a:spcPts val="600"/>
              </a:spcAft>
              <a:defRPr/>
            </a:pPr>
            <a:endParaRPr lang="en-US" sz="800" u="sng" dirty="0" smtClean="0"/>
          </a:p>
          <a:p>
            <a:pPr lvl="1">
              <a:spcBef>
                <a:spcPts val="600"/>
              </a:spcBef>
              <a:spcAft>
                <a:spcPts val="600"/>
              </a:spcAft>
              <a:defRPr/>
            </a:pPr>
            <a:r>
              <a:rPr lang="en-US" sz="1800" u="sng" dirty="0" smtClean="0"/>
              <a:t>Check</a:t>
            </a:r>
            <a:r>
              <a:rPr lang="en-US" sz="1800" dirty="0" smtClean="0"/>
              <a:t>:</a:t>
            </a:r>
          </a:p>
          <a:p>
            <a:pPr lvl="2">
              <a:spcBef>
                <a:spcPts val="600"/>
              </a:spcBef>
              <a:spcAft>
                <a:spcPts val="600"/>
              </a:spcAft>
              <a:defRPr/>
            </a:pPr>
            <a:r>
              <a:rPr lang="en-US" sz="1800" dirty="0" smtClean="0"/>
              <a:t>Lockbox: </a:t>
            </a:r>
            <a:r>
              <a:rPr lang="en-CA" sz="1800" dirty="0"/>
              <a:t>L6M (manual Lockbox</a:t>
            </a:r>
            <a:r>
              <a:rPr lang="en-CA" sz="1800" dirty="0" smtClean="0"/>
              <a:t>), </a:t>
            </a:r>
            <a:r>
              <a:rPr lang="en-CA" sz="1800" dirty="0"/>
              <a:t>L6X (miscellaneous Lockbox)</a:t>
            </a:r>
            <a:endParaRPr lang="en-US" sz="1800" dirty="0" smtClean="0"/>
          </a:p>
          <a:p>
            <a:pPr lvl="2">
              <a:spcBef>
                <a:spcPts val="600"/>
              </a:spcBef>
              <a:spcAft>
                <a:spcPts val="600"/>
              </a:spcAft>
              <a:defRPr/>
            </a:pPr>
            <a:r>
              <a:rPr lang="en-US" sz="1800" dirty="0" smtClean="0"/>
              <a:t>Non-Lockbox: CH6, CH7</a:t>
            </a:r>
            <a:endParaRPr lang="en-US" sz="800" u="sng" dirty="0" smtClean="0"/>
          </a:p>
          <a:p>
            <a:pPr lvl="1">
              <a:spcBef>
                <a:spcPts val="600"/>
              </a:spcBef>
              <a:spcAft>
                <a:spcPts val="600"/>
              </a:spcAft>
              <a:defRPr/>
            </a:pPr>
            <a:r>
              <a:rPr lang="en-US" sz="1800" u="sng" dirty="0" smtClean="0"/>
              <a:t>Electronic Funds Transfer</a:t>
            </a:r>
            <a:r>
              <a:rPr lang="en-US" sz="1800" dirty="0" smtClean="0"/>
              <a:t> (EFT): EF6, EF7</a:t>
            </a:r>
          </a:p>
          <a:p>
            <a:pPr lvl="2">
              <a:spcBef>
                <a:spcPts val="600"/>
              </a:spcBef>
              <a:spcAft>
                <a:spcPts val="600"/>
              </a:spcAft>
              <a:defRPr/>
            </a:pPr>
            <a:r>
              <a:rPr lang="en-US" sz="1800" dirty="0" smtClean="0"/>
              <a:t>ACH REX and Wires</a:t>
            </a:r>
            <a:endParaRPr lang="en-US" sz="800" u="sng" dirty="0" smtClean="0"/>
          </a:p>
          <a:p>
            <a:pPr lvl="1">
              <a:spcBef>
                <a:spcPts val="600"/>
              </a:spcBef>
              <a:spcAft>
                <a:spcPts val="600"/>
              </a:spcAft>
              <a:defRPr/>
            </a:pPr>
            <a:r>
              <a:rPr lang="en-US" sz="1800" u="sng" dirty="0" smtClean="0"/>
              <a:t>Cash</a:t>
            </a:r>
            <a:r>
              <a:rPr lang="en-US" sz="1800" dirty="0" smtClean="0"/>
              <a:t>: CA6, CA7</a:t>
            </a:r>
            <a:endParaRPr lang="en-US" sz="800" u="sng" dirty="0" smtClean="0"/>
          </a:p>
          <a:p>
            <a:pPr lvl="1">
              <a:spcBef>
                <a:spcPts val="600"/>
              </a:spcBef>
              <a:spcAft>
                <a:spcPts val="600"/>
              </a:spcAft>
              <a:tabLst>
                <a:tab pos="228600" algn="l"/>
                <a:tab pos="457200" algn="l"/>
              </a:tabLst>
              <a:defRPr/>
            </a:pPr>
            <a:r>
              <a:rPr lang="en-US" sz="1800" u="sng" dirty="0" smtClean="0"/>
              <a:t>Pay.gov via CIR</a:t>
            </a:r>
            <a:r>
              <a:rPr lang="en-US" sz="1800" dirty="0" smtClean="0"/>
              <a:t>: </a:t>
            </a:r>
          </a:p>
          <a:p>
            <a:pPr lvl="2">
              <a:spcBef>
                <a:spcPts val="600"/>
              </a:spcBef>
              <a:spcAft>
                <a:spcPts val="600"/>
              </a:spcAft>
              <a:tabLst>
                <a:tab pos="228600" algn="l"/>
                <a:tab pos="457200" algn="l"/>
              </a:tabLst>
              <a:defRPr/>
            </a:pPr>
            <a:r>
              <a:rPr lang="en-US" sz="1800" dirty="0"/>
              <a:t>Region 6 External Services donations and warrants via Pay.gov</a:t>
            </a:r>
          </a:p>
          <a:p>
            <a:pPr lvl="2">
              <a:spcBef>
                <a:spcPts val="600"/>
              </a:spcBef>
              <a:spcAft>
                <a:spcPts val="600"/>
              </a:spcAft>
              <a:tabLst>
                <a:tab pos="228600" algn="l"/>
                <a:tab pos="457200" algn="l"/>
              </a:tabLst>
              <a:defRPr/>
            </a:pPr>
            <a:r>
              <a:rPr lang="en-US" sz="1800" dirty="0" smtClean="0"/>
              <a:t>Manual </a:t>
            </a:r>
            <a:r>
              <a:rPr lang="en-US" sz="1800" dirty="0"/>
              <a:t>processing of collections received via CIR</a:t>
            </a:r>
          </a:p>
          <a:p>
            <a:pPr lvl="2">
              <a:spcBef>
                <a:spcPts val="600"/>
              </a:spcBef>
              <a:spcAft>
                <a:spcPts val="600"/>
              </a:spcAft>
              <a:defRPr/>
            </a:pPr>
            <a:endParaRPr lang="en-US" sz="1800" dirty="0"/>
          </a:p>
          <a:p>
            <a:endParaRPr lang="en-US" dirty="0"/>
          </a:p>
        </p:txBody>
      </p:sp>
    </p:spTree>
    <p:extLst>
      <p:ext uri="{BB962C8B-B14F-4D97-AF65-F5344CB8AC3E}">
        <p14:creationId xmlns:p14="http://schemas.microsoft.com/office/powerpoint/2010/main" val="309186660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887" y="2584876"/>
            <a:ext cx="2458135" cy="143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3542255" y="2030799"/>
            <a:ext cx="2475125" cy="3580262"/>
            <a:chOff x="1064873" y="1682762"/>
            <a:chExt cx="2475125" cy="3580262"/>
          </a:xfrm>
        </p:grpSpPr>
        <p:pic>
          <p:nvPicPr>
            <p:cNvPr id="8" name="Picture 5" descr="C:\Program Files\Microsoft Office\MEDIA\CAGCAT10\j0292020.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4952" y="2054518"/>
              <a:ext cx="1622553" cy="153983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auto">
            <a:xfrm>
              <a:off x="1064873" y="1682762"/>
              <a:ext cx="2475125" cy="3580262"/>
            </a:xfrm>
            <a:prstGeom prst="roundRect">
              <a:avLst/>
            </a:prstGeom>
            <a:noFill/>
            <a:ln w="28575" cap="flat" cmpd="sng" algn="ctr">
              <a:solidFill>
                <a:srgbClr val="840016"/>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lvl="1"/>
              <a:endParaRPr lang="en-US" sz="1700" dirty="0" smtClean="0"/>
            </a:p>
            <a:p>
              <a:pPr marL="0" lvl="1"/>
              <a:endParaRPr lang="en-US" sz="1700" dirty="0" smtClean="0"/>
            </a:p>
            <a:p>
              <a:pPr marL="0" lvl="1"/>
              <a:endParaRPr lang="en-US" sz="1700" dirty="0" smtClean="0"/>
            </a:p>
            <a:p>
              <a:pPr marL="0" lvl="1"/>
              <a:endParaRPr lang="en-US" sz="1700" dirty="0"/>
            </a:p>
            <a:p>
              <a:pPr marL="0" lvl="1"/>
              <a:endParaRPr lang="en-US" sz="1700" dirty="0" smtClean="0"/>
            </a:p>
            <a:p>
              <a:pPr marL="0" lvl="1"/>
              <a:endParaRPr lang="en-US" sz="1700" dirty="0"/>
            </a:p>
            <a:p>
              <a:pPr marL="0" lvl="1"/>
              <a:endParaRPr lang="en-US" sz="1700" dirty="0"/>
            </a:p>
            <a:p>
              <a:endParaRPr lang="en-US" sz="400" dirty="0" smtClean="0"/>
            </a:p>
            <a:p>
              <a:endParaRPr lang="en-US" sz="400" dirty="0"/>
            </a:p>
            <a:p>
              <a:endParaRPr lang="en-US" sz="400" dirty="0" smtClean="0"/>
            </a:p>
            <a:p>
              <a:endParaRPr lang="en-US" sz="400" dirty="0"/>
            </a:p>
            <a:p>
              <a:endParaRPr lang="en-US" sz="400" dirty="0" smtClean="0"/>
            </a:p>
            <a:p>
              <a:r>
                <a:rPr lang="en-US" sz="1600" dirty="0" smtClean="0"/>
                <a:t>GSA researches Donation/Warrant collections to determine the collection details </a:t>
              </a:r>
              <a:r>
                <a:rPr lang="en-US" sz="1500" dirty="0" smtClean="0"/>
                <a:t>(type/reason/etc.)</a:t>
              </a:r>
            </a:p>
            <a:p>
              <a:pPr marL="0" lvl="1"/>
              <a:endParaRPr lang="en-US" sz="1600" dirty="0"/>
            </a:p>
          </p:txBody>
        </p:sp>
      </p:grpSp>
      <p:grpSp>
        <p:nvGrpSpPr>
          <p:cNvPr id="10" name="Group 9"/>
          <p:cNvGrpSpPr/>
          <p:nvPr/>
        </p:nvGrpSpPr>
        <p:grpSpPr>
          <a:xfrm>
            <a:off x="636209" y="2076255"/>
            <a:ext cx="2475125" cy="3580265"/>
            <a:chOff x="3312127" y="2098238"/>
            <a:chExt cx="2475125" cy="3580265"/>
          </a:xfrm>
        </p:grpSpPr>
        <p:sp>
          <p:nvSpPr>
            <p:cNvPr id="11" name="Rounded Rectangle 10"/>
            <p:cNvSpPr/>
            <p:nvPr/>
          </p:nvSpPr>
          <p:spPr bwMode="auto">
            <a:xfrm>
              <a:off x="3312127" y="2098238"/>
              <a:ext cx="2475125" cy="3580265"/>
            </a:xfrm>
            <a:prstGeom prst="roundRect">
              <a:avLst/>
            </a:prstGeom>
            <a:noFill/>
            <a:ln w="28575" cap="flat" cmpd="sng" algn="ctr">
              <a:solidFill>
                <a:srgbClr val="840016"/>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lvl="1"/>
              <a:endParaRPr lang="en-US" sz="1700" dirty="0" smtClean="0"/>
            </a:p>
            <a:p>
              <a:pPr marL="0" lvl="1"/>
              <a:endParaRPr lang="en-US" sz="1700" dirty="0" smtClean="0"/>
            </a:p>
            <a:p>
              <a:pPr marL="0" lvl="1"/>
              <a:endParaRPr lang="en-US" sz="1700" dirty="0" smtClean="0"/>
            </a:p>
            <a:p>
              <a:pPr marL="0" lvl="1"/>
              <a:endParaRPr lang="en-US" sz="1700" dirty="0"/>
            </a:p>
            <a:p>
              <a:pPr marL="0" lvl="1"/>
              <a:endParaRPr lang="en-US" sz="1700" dirty="0" smtClean="0"/>
            </a:p>
            <a:p>
              <a:pPr marL="0" lvl="1"/>
              <a:endParaRPr lang="en-US" sz="1700" dirty="0"/>
            </a:p>
            <a:p>
              <a:pPr marL="0" lvl="1"/>
              <a:endParaRPr lang="en-US" sz="1700" dirty="0" smtClean="0"/>
            </a:p>
            <a:p>
              <a:pPr marL="0" lvl="1"/>
              <a:endParaRPr lang="en-US" sz="1700" dirty="0"/>
            </a:p>
            <a:p>
              <a:pPr marL="0" lvl="1"/>
              <a:endParaRPr lang="en-US" sz="1700" dirty="0" smtClean="0"/>
            </a:p>
            <a:p>
              <a:pPr marL="0" lvl="1"/>
              <a:r>
                <a:rPr lang="en-US" sz="1600" dirty="0" smtClean="0"/>
                <a:t>GSA receives a report from CIR containing Donation/Warrant collections</a:t>
              </a:r>
            </a:p>
          </p:txBody>
        </p:sp>
        <p:pic>
          <p:nvPicPr>
            <p:cNvPr id="14" name="Picture 8" descr="C:\Users\dmalacho\AppData\Local\Microsoft\Windows\Temporary Internet Files\Content.IE5\2ORNWHXH\MC90043260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7169" y="3548420"/>
              <a:ext cx="764963" cy="76496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bwMode="auto">
          <a:xfrm>
            <a:off x="6381887" y="2076258"/>
            <a:ext cx="2475125" cy="3580262"/>
          </a:xfrm>
          <a:prstGeom prst="roundRect">
            <a:avLst/>
          </a:prstGeom>
          <a:noFill/>
          <a:ln w="28575" cap="flat" cmpd="sng" algn="ctr">
            <a:solidFill>
              <a:srgbClr val="840016"/>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lvl="1"/>
            <a:endParaRPr lang="en-US" sz="1700" dirty="0" smtClean="0"/>
          </a:p>
          <a:p>
            <a:pPr marL="0" lvl="1"/>
            <a:endParaRPr lang="en-US" sz="1700" dirty="0" smtClean="0"/>
          </a:p>
          <a:p>
            <a:pPr marL="0" lvl="1"/>
            <a:endParaRPr lang="en-US" sz="1700" dirty="0" smtClean="0"/>
          </a:p>
          <a:p>
            <a:pPr marL="0" lvl="1"/>
            <a:endParaRPr lang="en-US" sz="1700" dirty="0"/>
          </a:p>
          <a:p>
            <a:pPr marL="0" lvl="1"/>
            <a:endParaRPr lang="en-US" sz="1700" dirty="0" smtClean="0"/>
          </a:p>
          <a:p>
            <a:pPr marL="0" lvl="1"/>
            <a:endParaRPr lang="en-US" sz="1700" dirty="0"/>
          </a:p>
          <a:p>
            <a:pPr marL="0" lvl="1"/>
            <a:endParaRPr lang="en-US" sz="1700" dirty="0" smtClean="0"/>
          </a:p>
          <a:p>
            <a:pPr marL="0" lvl="1"/>
            <a:endParaRPr lang="en-US" sz="1700" dirty="0"/>
          </a:p>
          <a:p>
            <a:pPr marL="0" lvl="1"/>
            <a:endParaRPr lang="en-US" sz="1600" dirty="0" smtClean="0"/>
          </a:p>
          <a:p>
            <a:pPr marL="0" lvl="1"/>
            <a:r>
              <a:rPr lang="en-US" sz="1600" dirty="0" smtClean="0"/>
              <a:t>Once all necessary data is gathered, GSA will </a:t>
            </a:r>
            <a:r>
              <a:rPr lang="en-US" sz="1600" i="1" dirty="0" smtClean="0"/>
              <a:t>manually</a:t>
            </a:r>
            <a:r>
              <a:rPr lang="en-US" sz="1600" dirty="0" smtClean="0"/>
              <a:t> enter a CR in Pegasys to record the Donation/Warrant collection </a:t>
            </a:r>
            <a:endParaRPr lang="en-US" sz="1600" dirty="0"/>
          </a:p>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6" name="Oval 15"/>
          <p:cNvSpPr>
            <a:spLocks noChangeAspect="1"/>
          </p:cNvSpPr>
          <p:nvPr/>
        </p:nvSpPr>
        <p:spPr bwMode="auto">
          <a:xfrm>
            <a:off x="473707" y="1778814"/>
            <a:ext cx="788495" cy="740034"/>
          </a:xfrm>
          <a:prstGeom prst="ellipse">
            <a:avLst/>
          </a:prstGeom>
          <a:solidFill>
            <a:srgbClr val="FFFFCC"/>
          </a:solidFill>
          <a:ln>
            <a:solidFill>
              <a:srgbClr val="84001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600" dirty="0" smtClean="0">
                <a:solidFill>
                  <a:schemeClr val="bg2"/>
                </a:solidFill>
              </a:rPr>
              <a:t> 1</a:t>
            </a:r>
            <a:endParaRPr kumimoji="0" lang="en-US" sz="2800" b="0" i="0" u="none" strike="noStrike" cap="none" normalizeH="0" baseline="0" dirty="0" smtClean="0">
              <a:ln>
                <a:noFill/>
              </a:ln>
              <a:solidFill>
                <a:schemeClr val="bg2"/>
              </a:solidFill>
              <a:effectLst/>
              <a:latin typeface="Arial" charset="0"/>
            </a:endParaRPr>
          </a:p>
        </p:txBody>
      </p:sp>
      <p:sp>
        <p:nvSpPr>
          <p:cNvPr id="17" name="Oval 16"/>
          <p:cNvSpPr>
            <a:spLocks noChangeAspect="1"/>
          </p:cNvSpPr>
          <p:nvPr/>
        </p:nvSpPr>
        <p:spPr bwMode="auto">
          <a:xfrm>
            <a:off x="3382777" y="1728221"/>
            <a:ext cx="788495" cy="740034"/>
          </a:xfrm>
          <a:prstGeom prst="ellipse">
            <a:avLst/>
          </a:prstGeom>
          <a:solidFill>
            <a:srgbClr val="FFFFCC"/>
          </a:solidFill>
          <a:ln>
            <a:solidFill>
              <a:srgbClr val="84001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3716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600" dirty="0" smtClean="0">
                <a:solidFill>
                  <a:schemeClr val="bg2"/>
                </a:solidFill>
              </a:rPr>
              <a:t>2</a:t>
            </a:r>
            <a:endParaRPr kumimoji="0" lang="en-US" sz="2800" b="0" i="0" u="none" strike="noStrike" cap="none" normalizeH="0" baseline="0" dirty="0" smtClean="0">
              <a:ln>
                <a:noFill/>
              </a:ln>
              <a:solidFill>
                <a:schemeClr val="bg2"/>
              </a:solidFill>
              <a:effectLst/>
              <a:latin typeface="Arial" charset="0"/>
            </a:endParaRPr>
          </a:p>
        </p:txBody>
      </p:sp>
      <p:sp>
        <p:nvSpPr>
          <p:cNvPr id="19" name="Oval 18"/>
          <p:cNvSpPr>
            <a:spLocks noChangeAspect="1"/>
          </p:cNvSpPr>
          <p:nvPr/>
        </p:nvSpPr>
        <p:spPr bwMode="auto">
          <a:xfrm>
            <a:off x="6182296" y="1736402"/>
            <a:ext cx="788495" cy="740034"/>
          </a:xfrm>
          <a:prstGeom prst="ellipse">
            <a:avLst/>
          </a:prstGeom>
          <a:solidFill>
            <a:srgbClr val="FFFFCC"/>
          </a:solidFill>
          <a:ln>
            <a:solidFill>
              <a:srgbClr val="84001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3716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600" dirty="0">
                <a:solidFill>
                  <a:schemeClr val="bg2"/>
                </a:solidFill>
              </a:rPr>
              <a:t>3</a:t>
            </a:r>
            <a:endParaRPr kumimoji="0" lang="en-US" sz="2800" b="0" i="0" u="none" strike="noStrike" cap="none" normalizeH="0" baseline="0" dirty="0" smtClean="0">
              <a:ln>
                <a:noFill/>
              </a:ln>
              <a:solidFill>
                <a:schemeClr val="bg2"/>
              </a:solidFill>
              <a:effectLst/>
              <a:latin typeface="Arial" charset="0"/>
            </a:endParaRPr>
          </a:p>
        </p:txBody>
      </p:sp>
      <p:grpSp>
        <p:nvGrpSpPr>
          <p:cNvPr id="20" name="Group 19"/>
          <p:cNvGrpSpPr/>
          <p:nvPr/>
        </p:nvGrpSpPr>
        <p:grpSpPr>
          <a:xfrm>
            <a:off x="1209037" y="2360440"/>
            <a:ext cx="1553102" cy="784155"/>
            <a:chOff x="4349667" y="5787950"/>
            <a:chExt cx="1594884" cy="738879"/>
          </a:xfrm>
        </p:grpSpPr>
        <p:sp>
          <p:nvSpPr>
            <p:cNvPr id="21" name="Rounded Rectangle 20"/>
            <p:cNvSpPr/>
            <p:nvPr/>
          </p:nvSpPr>
          <p:spPr bwMode="auto">
            <a:xfrm>
              <a:off x="4349667" y="5787950"/>
              <a:ext cx="1594884" cy="738879"/>
            </a:xfrm>
            <a:prstGeom prst="roundRect">
              <a:avLst/>
            </a:prstGeom>
            <a:ln w="28575">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4636746" y="5997767"/>
              <a:ext cx="1020725" cy="333322"/>
            </a:xfrm>
            <a:prstGeom prst="rect">
              <a:avLst/>
            </a:prstGeom>
            <a:solidFill>
              <a:srgbClr val="4C658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Black" pitchFamily="34" charset="0"/>
                </a:rPr>
                <a:t>CIR</a:t>
              </a:r>
            </a:p>
          </p:txBody>
        </p:sp>
      </p:grpSp>
      <p:cxnSp>
        <p:nvCxnSpPr>
          <p:cNvPr id="27" name="Straight Arrow Connector 26"/>
          <p:cNvCxnSpPr/>
          <p:nvPr/>
        </p:nvCxnSpPr>
        <p:spPr bwMode="auto">
          <a:xfrm flipH="1">
            <a:off x="1983733" y="3144595"/>
            <a:ext cx="2" cy="406679"/>
          </a:xfrm>
          <a:prstGeom prst="straightConnector1">
            <a:avLst/>
          </a:prstGeom>
          <a:solidFill>
            <a:srgbClr val="ED171F"/>
          </a:solidFill>
          <a:ln w="47625" cap="flat" cmpd="sng" algn="ctr">
            <a:solidFill>
              <a:srgbClr val="840016"/>
            </a:solidFill>
            <a:prstDash val="solid"/>
            <a:round/>
            <a:headEnd type="none" w="med" len="med"/>
            <a:tailEnd type="triangle"/>
          </a:ln>
          <a:effectLst/>
        </p:spPr>
      </p:cxnSp>
      <p:sp>
        <p:nvSpPr>
          <p:cNvPr id="29" name="Title 1"/>
          <p:cNvSpPr>
            <a:spLocks noGrp="1"/>
          </p:cNvSpPr>
          <p:nvPr>
            <p:ph type="title"/>
          </p:nvPr>
        </p:nvSpPr>
        <p:spPr>
          <a:xfrm>
            <a:off x="473707" y="251747"/>
            <a:ext cx="7381875" cy="672071"/>
          </a:xfrm>
        </p:spPr>
        <p:txBody>
          <a:bodyPr/>
          <a:lstStyle/>
          <a:p>
            <a:r>
              <a:rPr lang="en-US" dirty="0" smtClean="0"/>
              <a:t>Collections Processing: Manual</a:t>
            </a:r>
            <a:br>
              <a:rPr lang="en-US" dirty="0" smtClean="0"/>
            </a:br>
            <a:r>
              <a:rPr lang="en-US" sz="1800" dirty="0"/>
              <a:t>Region 6 External Services </a:t>
            </a:r>
            <a:r>
              <a:rPr lang="en-US" sz="1800" dirty="0" smtClean="0"/>
              <a:t>Donations and Warrants </a:t>
            </a:r>
            <a:r>
              <a:rPr lang="en-US" sz="1800" dirty="0"/>
              <a:t>via Pay.gov</a:t>
            </a:r>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137</a:t>
            </a:fld>
            <a:endParaRPr lang="en-US" dirty="0"/>
          </a:p>
        </p:txBody>
      </p:sp>
      <p:sp>
        <p:nvSpPr>
          <p:cNvPr id="3" name="Footer Placeholder 2"/>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314933622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a:spLocks noGrp="1"/>
          </p:cNvSpPr>
          <p:nvPr>
            <p:ph idx="1"/>
          </p:nvPr>
        </p:nvSpPr>
        <p:spPr>
          <a:xfrm>
            <a:off x="595896" y="1245861"/>
            <a:ext cx="8305217" cy="3956533"/>
          </a:xfrm>
        </p:spPr>
        <p:txBody>
          <a:bodyPr/>
          <a:lstStyle/>
          <a:p>
            <a:pPr>
              <a:spcBef>
                <a:spcPts val="500"/>
              </a:spcBef>
              <a:spcAft>
                <a:spcPts val="500"/>
              </a:spcAft>
              <a:defRPr/>
            </a:pPr>
            <a:r>
              <a:rPr lang="en-US" sz="2000" b="1" dirty="0" smtClean="0"/>
              <a:t>External </a:t>
            </a:r>
            <a:r>
              <a:rPr lang="en-US" sz="2000" b="1" dirty="0"/>
              <a:t>Services </a:t>
            </a:r>
            <a:r>
              <a:rPr lang="en-US" sz="2000" b="1" dirty="0" smtClean="0"/>
              <a:t>Donations and Warrants Process</a:t>
            </a:r>
            <a:endParaRPr lang="en-US" sz="600" b="1" dirty="0"/>
          </a:p>
          <a:p>
            <a:pPr lvl="1">
              <a:spcBef>
                <a:spcPts val="600"/>
              </a:spcBef>
              <a:spcAft>
                <a:spcPts val="600"/>
              </a:spcAft>
              <a:defRPr/>
            </a:pPr>
            <a:r>
              <a:rPr lang="en-US" sz="1600" dirty="0"/>
              <a:t>Programs within the External Services Manual Business Line receive </a:t>
            </a:r>
            <a:r>
              <a:rPr lang="en-US" sz="1600" dirty="0" smtClean="0"/>
              <a:t>donations and warrants </a:t>
            </a:r>
            <a:r>
              <a:rPr lang="en-US" sz="1600" dirty="0"/>
              <a:t>via </a:t>
            </a:r>
            <a:r>
              <a:rPr lang="en-US" sz="1600" u="sng" dirty="0"/>
              <a:t>online Pay.gov </a:t>
            </a:r>
            <a:r>
              <a:rPr lang="en-US" sz="1600" u="sng" dirty="0" smtClean="0"/>
              <a:t>forms</a:t>
            </a:r>
            <a:r>
              <a:rPr lang="en-US" sz="1600" dirty="0" smtClean="0"/>
              <a:t>:</a:t>
            </a:r>
            <a:endParaRPr lang="en-US" sz="1600" dirty="0"/>
          </a:p>
          <a:p>
            <a:pPr lvl="2">
              <a:spcBef>
                <a:spcPts val="600"/>
              </a:spcBef>
              <a:spcAft>
                <a:spcPts val="600"/>
              </a:spcAft>
              <a:defRPr/>
            </a:pPr>
            <a:r>
              <a:rPr lang="en-US" sz="1600" dirty="0"/>
              <a:t>Eisenhower Memorial Commission Fundraising </a:t>
            </a:r>
          </a:p>
          <a:p>
            <a:pPr lvl="2">
              <a:spcBef>
                <a:spcPts val="600"/>
              </a:spcBef>
              <a:spcAft>
                <a:spcPts val="600"/>
              </a:spcAft>
              <a:defRPr/>
            </a:pPr>
            <a:r>
              <a:rPr lang="en-US" sz="1600" dirty="0"/>
              <a:t>Harry S Truman Scholarship Foundation</a:t>
            </a:r>
          </a:p>
          <a:p>
            <a:pPr lvl="2">
              <a:spcBef>
                <a:spcPts val="600"/>
              </a:spcBef>
              <a:spcAft>
                <a:spcPts val="600"/>
              </a:spcAft>
              <a:defRPr/>
            </a:pPr>
            <a:r>
              <a:rPr lang="en-US" sz="1600" dirty="0"/>
              <a:t>Christopher Columbus Fellowship </a:t>
            </a:r>
            <a:r>
              <a:rPr lang="en-US" sz="1600" dirty="0" smtClean="0"/>
              <a:t>Foundation</a:t>
            </a:r>
            <a:endParaRPr lang="en-US" sz="1600" dirty="0"/>
          </a:p>
          <a:p>
            <a:pPr lvl="1">
              <a:spcBef>
                <a:spcPts val="600"/>
              </a:spcBef>
              <a:spcAft>
                <a:spcPts val="600"/>
              </a:spcAft>
              <a:defRPr/>
            </a:pPr>
            <a:r>
              <a:rPr lang="en-US" sz="1600" dirty="0" smtClean="0"/>
              <a:t>Donations and warrants </a:t>
            </a:r>
            <a:r>
              <a:rPr lang="en-US" sz="1600" dirty="0"/>
              <a:t>are processed as </a:t>
            </a:r>
            <a:r>
              <a:rPr lang="en-US" sz="1600" b="1" u="sng" dirty="0"/>
              <a:t>two line</a:t>
            </a:r>
            <a:r>
              <a:rPr lang="en-US" sz="1600" b="1" dirty="0"/>
              <a:t> </a:t>
            </a:r>
            <a:r>
              <a:rPr lang="en-US" sz="1600" dirty="0" smtClean="0"/>
              <a:t>PE6 Cash Receipts:</a:t>
            </a:r>
          </a:p>
          <a:p>
            <a:pPr marL="1025525" lvl="2" indent="-342900">
              <a:spcBef>
                <a:spcPts val="600"/>
              </a:spcBef>
              <a:spcAft>
                <a:spcPts val="600"/>
              </a:spcAft>
              <a:buFont typeface="+mj-lt"/>
              <a:buAutoNum type="arabicPeriod"/>
              <a:defRPr/>
            </a:pPr>
            <a:r>
              <a:rPr lang="en-US" sz="1600" dirty="0" smtClean="0"/>
              <a:t>Accounting Line 1 = </a:t>
            </a:r>
            <a:r>
              <a:rPr lang="en-US" sz="1600" u="sng" dirty="0" smtClean="0"/>
              <a:t>Donation recorded to a Gift Fund</a:t>
            </a:r>
          </a:p>
          <a:p>
            <a:pPr lvl="3">
              <a:spcBef>
                <a:spcPts val="0"/>
              </a:spcBef>
              <a:spcAft>
                <a:spcPts val="0"/>
              </a:spcAft>
              <a:defRPr/>
            </a:pPr>
            <a:r>
              <a:rPr lang="en-US" sz="1200" dirty="0" smtClean="0"/>
              <a:t>Transaction Type = 01</a:t>
            </a:r>
          </a:p>
          <a:p>
            <a:pPr lvl="3">
              <a:spcBef>
                <a:spcPts val="0"/>
              </a:spcBef>
              <a:spcAft>
                <a:spcPts val="0"/>
              </a:spcAft>
              <a:defRPr/>
            </a:pPr>
            <a:r>
              <a:rPr lang="en-US" sz="1200" dirty="0" smtClean="0"/>
              <a:t>Account Coding: Fund</a:t>
            </a:r>
            <a:r>
              <a:rPr lang="en-US" sz="1200" dirty="0"/>
              <a:t>: 806G, Org Code: TVA91100 , </a:t>
            </a:r>
            <a:r>
              <a:rPr lang="en-US" sz="1200" dirty="0" smtClean="0"/>
              <a:t>Program Code: </a:t>
            </a:r>
            <a:r>
              <a:rPr lang="en-US" sz="1200" dirty="0"/>
              <a:t>VA00, </a:t>
            </a:r>
            <a:r>
              <a:rPr lang="en-US" sz="1200" dirty="0" smtClean="0"/>
              <a:t>Activity: </a:t>
            </a:r>
            <a:r>
              <a:rPr lang="en-US" sz="1200" dirty="0"/>
              <a:t>VA000</a:t>
            </a:r>
            <a:endParaRPr lang="en-US" sz="1200" dirty="0" smtClean="0"/>
          </a:p>
          <a:p>
            <a:pPr marL="1025525" lvl="2" indent="-342900">
              <a:spcBef>
                <a:spcPts val="600"/>
              </a:spcBef>
              <a:spcAft>
                <a:spcPts val="600"/>
              </a:spcAft>
              <a:buFont typeface="+mj-lt"/>
              <a:buAutoNum type="arabicPeriod"/>
              <a:defRPr/>
            </a:pPr>
            <a:r>
              <a:rPr lang="en-US" sz="1600" dirty="0" smtClean="0"/>
              <a:t>Accounting Line 2 = </a:t>
            </a:r>
            <a:r>
              <a:rPr lang="en-US" sz="1600" u="sng" dirty="0" smtClean="0"/>
              <a:t>Warrant revenue recorded to a Trust Fund</a:t>
            </a:r>
          </a:p>
          <a:p>
            <a:pPr lvl="3">
              <a:spcBef>
                <a:spcPts val="0"/>
              </a:spcBef>
              <a:spcAft>
                <a:spcPts val="0"/>
              </a:spcAft>
              <a:defRPr/>
            </a:pPr>
            <a:r>
              <a:rPr lang="en-US" sz="1200" dirty="0" smtClean="0"/>
              <a:t>Transaction Type = 02</a:t>
            </a:r>
          </a:p>
          <a:p>
            <a:pPr lvl="3">
              <a:spcBef>
                <a:spcPts val="0"/>
              </a:spcBef>
              <a:spcAft>
                <a:spcPts val="0"/>
              </a:spcAft>
              <a:defRPr/>
            </a:pPr>
            <a:r>
              <a:rPr lang="en-US" sz="1200" dirty="0" smtClean="0"/>
              <a:t>Account </a:t>
            </a:r>
            <a:r>
              <a:rPr lang="en-US" sz="1200" dirty="0"/>
              <a:t>Coding: Fund: </a:t>
            </a:r>
            <a:r>
              <a:rPr lang="en-US" sz="1200" dirty="0" smtClean="0"/>
              <a:t>806X, </a:t>
            </a:r>
            <a:r>
              <a:rPr lang="en-US" sz="1200" dirty="0"/>
              <a:t>Org Code: TVA91100 , </a:t>
            </a:r>
            <a:r>
              <a:rPr lang="en-US" sz="1200" dirty="0" smtClean="0"/>
              <a:t>Program Code: </a:t>
            </a:r>
            <a:r>
              <a:rPr lang="en-US" sz="1200" dirty="0"/>
              <a:t>VA00, </a:t>
            </a:r>
            <a:r>
              <a:rPr lang="en-US" sz="1200" dirty="0" smtClean="0"/>
              <a:t>Activity: </a:t>
            </a:r>
            <a:r>
              <a:rPr lang="en-US" sz="1200" dirty="0"/>
              <a:t>VA000</a:t>
            </a:r>
            <a:endParaRPr lang="en-US" sz="1200" dirty="0" smtClean="0"/>
          </a:p>
          <a:p>
            <a:pPr lvl="1">
              <a:spcBef>
                <a:spcPts val="600"/>
              </a:spcBef>
              <a:spcAft>
                <a:spcPts val="600"/>
              </a:spcAft>
              <a:defRPr/>
            </a:pPr>
            <a:r>
              <a:rPr lang="en-US" sz="1600" dirty="0" smtClean="0"/>
              <a:t>Manual processing is necessary due to the </a:t>
            </a:r>
            <a:r>
              <a:rPr lang="en-US" sz="1600" b="1" u="sng" dirty="0" smtClean="0"/>
              <a:t>limitations of the CIR Crosswalk</a:t>
            </a:r>
            <a:r>
              <a:rPr lang="en-US" sz="1600" b="1" dirty="0" smtClean="0"/>
              <a:t> </a:t>
            </a:r>
            <a:r>
              <a:rPr lang="en-US" sz="1600" dirty="0" smtClean="0"/>
              <a:t>process during CIR Inbound (i.e. collections-only)</a:t>
            </a:r>
          </a:p>
          <a:p>
            <a:pPr marL="0" indent="0">
              <a:buNone/>
              <a:defRPr/>
            </a:pPr>
            <a:endParaRPr lang="en-US" sz="2000" b="1" dirty="0" smtClean="0"/>
          </a:p>
        </p:txBody>
      </p:sp>
      <p:sp>
        <p:nvSpPr>
          <p:cNvPr id="8" name="Title 1"/>
          <p:cNvSpPr>
            <a:spLocks noGrp="1"/>
          </p:cNvSpPr>
          <p:nvPr>
            <p:ph type="title"/>
          </p:nvPr>
        </p:nvSpPr>
        <p:spPr>
          <a:xfrm>
            <a:off x="476878" y="265814"/>
            <a:ext cx="7381875" cy="672071"/>
          </a:xfrm>
        </p:spPr>
        <p:txBody>
          <a:bodyPr/>
          <a:lstStyle/>
          <a:p>
            <a:r>
              <a:rPr lang="en-US" dirty="0"/>
              <a:t>Collections Processing: Manual</a:t>
            </a:r>
            <a:br>
              <a:rPr lang="en-US" dirty="0"/>
            </a:br>
            <a:r>
              <a:rPr lang="en-US" sz="1800" dirty="0"/>
              <a:t>Region 6 External Services Donations and Warrants </a:t>
            </a:r>
            <a:r>
              <a:rPr lang="en-US" sz="1800" dirty="0" smtClean="0"/>
              <a:t>via </a:t>
            </a:r>
            <a:r>
              <a:rPr lang="en-US" sz="1800" dirty="0"/>
              <a:t>Pay.gov</a:t>
            </a:r>
            <a:endParaRPr lang="en-US" dirty="0"/>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138</a:t>
            </a:fld>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65725177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275" y="4086489"/>
            <a:ext cx="4057650"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5"/>
          <p:cNvSpPr>
            <a:spLocks noGrp="1"/>
          </p:cNvSpPr>
          <p:nvPr>
            <p:ph idx="1"/>
          </p:nvPr>
        </p:nvSpPr>
        <p:spPr>
          <a:xfrm>
            <a:off x="595896" y="1245861"/>
            <a:ext cx="8305217" cy="3956533"/>
          </a:xfrm>
        </p:spPr>
        <p:txBody>
          <a:bodyPr/>
          <a:lstStyle/>
          <a:p>
            <a:pPr marL="0" indent="0">
              <a:buNone/>
              <a:defRPr/>
            </a:pPr>
            <a:r>
              <a:rPr lang="en-US" sz="2000" b="1" dirty="0" smtClean="0"/>
              <a:t>Donation process:</a:t>
            </a:r>
          </a:p>
          <a:p>
            <a:pPr marL="0" indent="0">
              <a:buNone/>
              <a:defRPr/>
            </a:pPr>
            <a:endParaRPr lang="en-US" sz="300" b="1" dirty="0" smtClean="0"/>
          </a:p>
          <a:p>
            <a:pPr marL="342900" indent="-342900">
              <a:buFont typeface="+mj-lt"/>
              <a:buAutoNum type="arabicPeriod"/>
              <a:defRPr/>
            </a:pPr>
            <a:r>
              <a:rPr lang="en-US" sz="2000" dirty="0" smtClean="0"/>
              <a:t>GSA receives report containing Donation/Warrant </a:t>
            </a:r>
            <a:r>
              <a:rPr lang="en-US" sz="2000" dirty="0"/>
              <a:t>collection </a:t>
            </a:r>
            <a:r>
              <a:rPr lang="en-US" sz="2000" dirty="0" smtClean="0"/>
              <a:t>details from CIR</a:t>
            </a:r>
          </a:p>
          <a:p>
            <a:pPr marL="342900" indent="-342900">
              <a:buFont typeface="+mj-lt"/>
              <a:buAutoNum type="arabicPeriod"/>
              <a:defRPr/>
            </a:pPr>
            <a:endParaRPr lang="en-US" sz="600" dirty="0" smtClean="0"/>
          </a:p>
          <a:p>
            <a:pPr marL="342900" indent="-342900">
              <a:buFont typeface="+mj-lt"/>
              <a:buAutoNum type="arabicPeriod"/>
              <a:defRPr/>
            </a:pPr>
            <a:r>
              <a:rPr lang="en-US" sz="2000" dirty="0" smtClean="0"/>
              <a:t>GSA researches Donation/Warrant </a:t>
            </a:r>
            <a:r>
              <a:rPr lang="en-US" sz="2000" dirty="0"/>
              <a:t>collections</a:t>
            </a:r>
            <a:endParaRPr lang="en-US" sz="2000" dirty="0" smtClean="0"/>
          </a:p>
          <a:p>
            <a:pPr lvl="1">
              <a:defRPr/>
            </a:pPr>
            <a:r>
              <a:rPr lang="en-US" sz="1800" dirty="0" smtClean="0"/>
              <a:t>Which Foundation is the Donation/Warrant for?</a:t>
            </a:r>
          </a:p>
          <a:p>
            <a:pPr lvl="1">
              <a:defRPr/>
            </a:pPr>
            <a:endParaRPr lang="en-US" sz="600" dirty="0" smtClean="0"/>
          </a:p>
          <a:p>
            <a:pPr marL="342900" indent="-342900">
              <a:buFont typeface="+mj-lt"/>
              <a:buAutoNum type="arabicPeriod"/>
              <a:defRPr/>
            </a:pPr>
            <a:r>
              <a:rPr lang="en-US" sz="2000" dirty="0" smtClean="0"/>
              <a:t>GSA enters a manual CR document </a:t>
            </a:r>
          </a:p>
          <a:p>
            <a:pPr lvl="1">
              <a:defRPr/>
            </a:pPr>
            <a:r>
              <a:rPr lang="en-US" sz="1800" dirty="0" smtClean="0"/>
              <a:t>Create a new CR by selecting </a:t>
            </a:r>
            <a:r>
              <a:rPr lang="en-US" sz="1800" i="1" dirty="0" smtClean="0"/>
              <a:t>None</a:t>
            </a:r>
          </a:p>
          <a:p>
            <a:pPr lvl="1">
              <a:defRPr/>
            </a:pPr>
            <a:r>
              <a:rPr lang="en-US" sz="1800" dirty="0" smtClean="0"/>
              <a:t>Doc type = </a:t>
            </a:r>
            <a:r>
              <a:rPr lang="en-US" sz="1800" b="1" dirty="0" smtClean="0"/>
              <a:t>PE6</a:t>
            </a:r>
            <a:endParaRPr lang="en-US" sz="1800" dirty="0" smtClean="0"/>
          </a:p>
          <a:p>
            <a:pPr lvl="1">
              <a:defRPr/>
            </a:pPr>
            <a:r>
              <a:rPr lang="en-US" sz="1800" dirty="0" smtClean="0"/>
              <a:t>Line Type = </a:t>
            </a:r>
            <a:r>
              <a:rPr lang="en-US" sz="1800" b="1" dirty="0" smtClean="0"/>
              <a:t>Normal</a:t>
            </a:r>
          </a:p>
        </p:txBody>
      </p:sp>
      <p:sp>
        <p:nvSpPr>
          <p:cNvPr id="8" name="Title 1"/>
          <p:cNvSpPr>
            <a:spLocks noGrp="1"/>
          </p:cNvSpPr>
          <p:nvPr>
            <p:ph type="title"/>
          </p:nvPr>
        </p:nvSpPr>
        <p:spPr>
          <a:xfrm>
            <a:off x="476878" y="265814"/>
            <a:ext cx="7381875" cy="672071"/>
          </a:xfrm>
        </p:spPr>
        <p:txBody>
          <a:bodyPr/>
          <a:lstStyle/>
          <a:p>
            <a:r>
              <a:rPr lang="en-US" dirty="0"/>
              <a:t>Collections Processing: Manual</a:t>
            </a:r>
            <a:br>
              <a:rPr lang="en-US" dirty="0"/>
            </a:br>
            <a:r>
              <a:rPr lang="en-US" sz="1800" dirty="0"/>
              <a:t>Region 6 External Services Donations and Warrants </a:t>
            </a:r>
            <a:r>
              <a:rPr lang="en-US" sz="1800" dirty="0" smtClean="0"/>
              <a:t>via </a:t>
            </a:r>
            <a:r>
              <a:rPr lang="en-US" sz="1800" dirty="0"/>
              <a:t>Pay.gov</a:t>
            </a:r>
            <a:endParaRPr lang="en-US" dirty="0"/>
          </a:p>
        </p:txBody>
      </p:sp>
      <p:cxnSp>
        <p:nvCxnSpPr>
          <p:cNvPr id="11" name="Straight Arrow Connector 10"/>
          <p:cNvCxnSpPr/>
          <p:nvPr/>
        </p:nvCxnSpPr>
        <p:spPr bwMode="auto">
          <a:xfrm>
            <a:off x="3592464" y="6062683"/>
            <a:ext cx="414669" cy="0"/>
          </a:xfrm>
          <a:prstGeom prst="straightConnector1">
            <a:avLst/>
          </a:prstGeom>
          <a:solidFill>
            <a:srgbClr val="ED171F"/>
          </a:solidFill>
          <a:ln w="41275" cap="flat" cmpd="sng" algn="ctr">
            <a:solidFill>
              <a:srgbClr val="FF0000"/>
            </a:solidFill>
            <a:prstDash val="solid"/>
            <a:round/>
            <a:headEnd type="none" w="med" len="med"/>
            <a:tailEnd type="triangle"/>
          </a:ln>
          <a:effectLst/>
        </p:spPr>
      </p:cxn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139</a:t>
            </a:fld>
            <a:endParaRPr lang="en-US" dirty="0"/>
          </a:p>
        </p:txBody>
      </p:sp>
      <p:sp>
        <p:nvSpPr>
          <p:cNvPr id="3" name="Footer Placeholder 2"/>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28296158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3 Collection Methods (cont.)</a:t>
            </a:r>
            <a:endParaRPr lang="en-US" sz="1800" dirty="0"/>
          </a:p>
        </p:txBody>
      </p:sp>
      <p:sp>
        <p:nvSpPr>
          <p:cNvPr id="3" name="Content Placeholder 2"/>
          <p:cNvSpPr>
            <a:spLocks noGrp="1"/>
          </p:cNvSpPr>
          <p:nvPr>
            <p:ph idx="1"/>
          </p:nvPr>
        </p:nvSpPr>
        <p:spPr>
          <a:xfrm>
            <a:off x="475280" y="1864431"/>
            <a:ext cx="8419337" cy="3699658"/>
          </a:xfrm>
        </p:spPr>
        <p:txBody>
          <a:bodyPr/>
          <a:lstStyle/>
          <a:p>
            <a:r>
              <a:rPr lang="en-US" sz="2000" dirty="0" smtClean="0"/>
              <a:t>The Collections course </a:t>
            </a:r>
            <a:r>
              <a:rPr lang="en-US" sz="2000" b="1" i="1" dirty="0" smtClean="0"/>
              <a:t>does</a:t>
            </a:r>
            <a:r>
              <a:rPr lang="en-US" sz="2000" i="1" dirty="0" smtClean="0"/>
              <a:t> </a:t>
            </a:r>
            <a:r>
              <a:rPr lang="en-US" sz="2000" b="1" i="1" dirty="0" smtClean="0"/>
              <a:t>not</a:t>
            </a:r>
            <a:r>
              <a:rPr lang="en-US" sz="2000" i="1" dirty="0" smtClean="0"/>
              <a:t> </a:t>
            </a:r>
            <a:r>
              <a:rPr lang="en-US" sz="2000" dirty="0" smtClean="0"/>
              <a:t>include detail regarding </a:t>
            </a:r>
            <a:r>
              <a:rPr lang="en-US" sz="2000" dirty="0"/>
              <a:t>collections </a:t>
            </a:r>
            <a:r>
              <a:rPr lang="en-US" sz="2000" dirty="0" smtClean="0"/>
              <a:t>for </a:t>
            </a:r>
            <a:r>
              <a:rPr lang="en-US" sz="2000" b="1" u="sng" dirty="0" smtClean="0"/>
              <a:t>IPAC</a:t>
            </a:r>
            <a:r>
              <a:rPr lang="en-US" sz="2000" dirty="0" smtClean="0"/>
              <a:t> or </a:t>
            </a:r>
            <a:r>
              <a:rPr lang="en-US" sz="2000" b="1" u="sng" dirty="0" smtClean="0"/>
              <a:t>Debt Account/Claims</a:t>
            </a:r>
            <a:r>
              <a:rPr lang="en-US" sz="2000" dirty="0" smtClean="0"/>
              <a:t> as they are covered in other training courses</a:t>
            </a:r>
          </a:p>
          <a:p>
            <a:endParaRPr lang="en-US" sz="1000" dirty="0" smtClean="0"/>
          </a:p>
          <a:p>
            <a:r>
              <a:rPr lang="en-US" sz="2000" dirty="0" smtClean="0"/>
              <a:t>For detail information regarding their functionality, reference the following:</a:t>
            </a:r>
          </a:p>
          <a:p>
            <a:endParaRPr lang="en-US" sz="600" dirty="0" smtClean="0"/>
          </a:p>
          <a:p>
            <a:pPr lvl="1"/>
            <a:r>
              <a:rPr lang="en-US" sz="1900" b="1" dirty="0" smtClean="0"/>
              <a:t>IPAC Collections</a:t>
            </a:r>
            <a:r>
              <a:rPr lang="en-US" sz="1900" dirty="0" smtClean="0"/>
              <a:t>:  IPAC Lifecycle Training Course</a:t>
            </a:r>
          </a:p>
          <a:p>
            <a:pPr lvl="1"/>
            <a:endParaRPr lang="en-US" sz="400" dirty="0" smtClean="0"/>
          </a:p>
          <a:p>
            <a:pPr lvl="1"/>
            <a:r>
              <a:rPr lang="en-US" sz="1900" b="1" dirty="0" smtClean="0"/>
              <a:t>Debt Account/Claims Collections</a:t>
            </a:r>
            <a:r>
              <a:rPr lang="en-US" sz="1900" dirty="0" smtClean="0"/>
              <a:t>: Debt Account Lifecycle Training Course</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14</a:t>
            </a:fld>
            <a:endParaRPr lang="en-US" dirty="0"/>
          </a:p>
        </p:txBody>
      </p:sp>
    </p:spTree>
    <p:extLst>
      <p:ext uri="{BB962C8B-B14F-4D97-AF65-F5344CB8AC3E}">
        <p14:creationId xmlns:p14="http://schemas.microsoft.com/office/powerpoint/2010/main" val="374805799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err="1" smtClean="0"/>
              <a:t>Outlease</a:t>
            </a:r>
            <a:r>
              <a:rPr lang="en-US" sz="3600" dirty="0" smtClean="0"/>
              <a:t>-Specific </a:t>
            </a:r>
          </a:p>
          <a:p>
            <a:pPr algn="ctr"/>
            <a:r>
              <a:rPr lang="en-US" sz="3600" dirty="0" smtClean="0"/>
              <a:t>Collection Processes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140</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1951" y="1205283"/>
            <a:ext cx="8686800" cy="4691062"/>
          </a:xfrm>
        </p:spPr>
        <p:txBody>
          <a:bodyPr/>
          <a:lstStyle/>
          <a:p>
            <a:pPr>
              <a:spcBef>
                <a:spcPts val="500"/>
              </a:spcBef>
              <a:spcAft>
                <a:spcPts val="500"/>
              </a:spcAft>
            </a:pPr>
            <a:r>
              <a:rPr lang="en-US" sz="1800" dirty="0" smtClean="0"/>
              <a:t>Outlease – utilizes specific collections processes to capture </a:t>
            </a:r>
            <a:r>
              <a:rPr lang="en-US" sz="1800" b="1" dirty="0" smtClean="0"/>
              <a:t>security </a:t>
            </a:r>
            <a:r>
              <a:rPr lang="en-US" sz="1800" b="1" dirty="0"/>
              <a:t>d</a:t>
            </a:r>
            <a:r>
              <a:rPr lang="en-US" sz="1800" b="1" dirty="0" smtClean="0"/>
              <a:t>eposits</a:t>
            </a:r>
            <a:r>
              <a:rPr lang="en-US" sz="1800" dirty="0" smtClean="0"/>
              <a:t>, </a:t>
            </a:r>
            <a:r>
              <a:rPr lang="en-US" sz="1800" b="1" dirty="0" smtClean="0"/>
              <a:t>advance payments</a:t>
            </a:r>
            <a:r>
              <a:rPr lang="en-US" sz="1800" dirty="0" smtClean="0"/>
              <a:t>, and end of agreement security deposit </a:t>
            </a:r>
            <a:r>
              <a:rPr lang="en-US" sz="1800" b="1" dirty="0" smtClean="0"/>
              <a:t>settlement</a:t>
            </a:r>
          </a:p>
          <a:p>
            <a:pPr lvl="1">
              <a:spcBef>
                <a:spcPts val="300"/>
              </a:spcBef>
              <a:spcAft>
                <a:spcPts val="300"/>
              </a:spcAft>
            </a:pPr>
            <a:r>
              <a:rPr lang="en-US" sz="1800" b="1" u="sng" dirty="0" smtClean="0"/>
              <a:t>Security deposit</a:t>
            </a:r>
            <a:r>
              <a:rPr lang="en-US" sz="1800" b="1" dirty="0"/>
              <a:t> </a:t>
            </a:r>
            <a:r>
              <a:rPr lang="en-US" sz="1800" b="1" dirty="0" smtClean="0"/>
              <a:t>– </a:t>
            </a:r>
            <a:r>
              <a:rPr lang="en-US" sz="1800" dirty="0" smtClean="0"/>
              <a:t>recorded in Pegasys at start of the Outlease agreement</a:t>
            </a:r>
          </a:p>
          <a:p>
            <a:pPr lvl="2">
              <a:spcBef>
                <a:spcPts val="300"/>
              </a:spcBef>
              <a:spcAft>
                <a:spcPts val="300"/>
              </a:spcAft>
            </a:pPr>
            <a:r>
              <a:rPr lang="en-US" sz="1800" dirty="0" smtClean="0"/>
              <a:t>Security deposit CR </a:t>
            </a:r>
            <a:r>
              <a:rPr lang="en-US" sz="1800" b="1" dirty="0" smtClean="0"/>
              <a:t>does not reference the agreement</a:t>
            </a:r>
          </a:p>
          <a:p>
            <a:pPr lvl="1">
              <a:spcBef>
                <a:spcPts val="300"/>
              </a:spcBef>
              <a:spcAft>
                <a:spcPts val="300"/>
              </a:spcAft>
            </a:pPr>
            <a:r>
              <a:rPr lang="en-US" sz="1800" b="1" u="sng" dirty="0"/>
              <a:t>Advance </a:t>
            </a:r>
            <a:r>
              <a:rPr lang="en-US" sz="1800" b="1" u="sng" dirty="0" smtClean="0"/>
              <a:t>payments</a:t>
            </a:r>
            <a:r>
              <a:rPr lang="en-US" sz="1800" b="1" dirty="0" smtClean="0"/>
              <a:t> – </a:t>
            </a:r>
            <a:r>
              <a:rPr lang="en-US" sz="1800" dirty="0" smtClean="0"/>
              <a:t>recorded throughout </a:t>
            </a:r>
            <a:r>
              <a:rPr lang="en-US" sz="1800" dirty="0"/>
              <a:t>the life of the </a:t>
            </a:r>
            <a:r>
              <a:rPr lang="en-US" sz="1800" dirty="0" smtClean="0"/>
              <a:t>agreement</a:t>
            </a:r>
          </a:p>
          <a:p>
            <a:pPr lvl="2">
              <a:spcBef>
                <a:spcPts val="300"/>
              </a:spcBef>
              <a:spcAft>
                <a:spcPts val="300"/>
              </a:spcAft>
            </a:pPr>
            <a:r>
              <a:rPr lang="en-US" sz="1800" dirty="0" smtClean="0"/>
              <a:t>Advance payment CR </a:t>
            </a:r>
            <a:r>
              <a:rPr lang="en-US" sz="1800" b="1" dirty="0" smtClean="0"/>
              <a:t>does reference the agreement</a:t>
            </a:r>
            <a:endParaRPr lang="en-US" sz="1800" dirty="0" smtClean="0"/>
          </a:p>
          <a:p>
            <a:pPr lvl="1">
              <a:spcBef>
                <a:spcPts val="300"/>
              </a:spcBef>
              <a:spcAft>
                <a:spcPts val="300"/>
              </a:spcAft>
            </a:pPr>
            <a:r>
              <a:rPr lang="en-US" sz="1800" b="1" u="sng" dirty="0" smtClean="0"/>
              <a:t>Advance offsets</a:t>
            </a:r>
            <a:r>
              <a:rPr lang="en-US" sz="1800" b="1" dirty="0" smtClean="0"/>
              <a:t> – </a:t>
            </a:r>
            <a:r>
              <a:rPr lang="en-US" sz="1800" dirty="0" smtClean="0"/>
              <a:t>recorded for revenue earned against the advance payments</a:t>
            </a:r>
          </a:p>
          <a:p>
            <a:pPr lvl="2">
              <a:spcBef>
                <a:spcPts val="300"/>
              </a:spcBef>
              <a:spcAft>
                <a:spcPts val="300"/>
              </a:spcAft>
            </a:pPr>
            <a:r>
              <a:rPr lang="en-US" sz="1800" dirty="0" smtClean="0"/>
              <a:t>Advance offset CR </a:t>
            </a:r>
            <a:r>
              <a:rPr lang="en-US" sz="1800" b="1" dirty="0" smtClean="0"/>
              <a:t>does reference the agreement</a:t>
            </a:r>
            <a:endParaRPr lang="en-US" sz="1800" dirty="0" smtClean="0"/>
          </a:p>
          <a:p>
            <a:pPr lvl="2">
              <a:spcBef>
                <a:spcPts val="300"/>
              </a:spcBef>
              <a:spcAft>
                <a:spcPts val="300"/>
              </a:spcAft>
            </a:pPr>
            <a:r>
              <a:rPr lang="en-US" sz="1800" dirty="0" smtClean="0"/>
              <a:t>Generated automatically by PCPROJBILL</a:t>
            </a:r>
          </a:p>
          <a:p>
            <a:pPr lvl="1">
              <a:spcBef>
                <a:spcPts val="300"/>
              </a:spcBef>
              <a:spcAft>
                <a:spcPts val="300"/>
              </a:spcAft>
            </a:pPr>
            <a:r>
              <a:rPr lang="en-US" sz="1800" b="1" u="sng" dirty="0" smtClean="0"/>
              <a:t>End of Outlease Agreement:</a:t>
            </a:r>
          </a:p>
          <a:p>
            <a:pPr lvl="2">
              <a:spcBef>
                <a:spcPts val="300"/>
              </a:spcBef>
              <a:spcAft>
                <a:spcPts val="300"/>
              </a:spcAft>
            </a:pPr>
            <a:r>
              <a:rPr lang="en-US" sz="1800" dirty="0" smtClean="0"/>
              <a:t>Full/partial return of security deposit</a:t>
            </a:r>
          </a:p>
          <a:p>
            <a:pPr lvl="2">
              <a:spcBef>
                <a:spcPts val="300"/>
              </a:spcBef>
              <a:spcAft>
                <a:spcPts val="300"/>
              </a:spcAft>
            </a:pPr>
            <a:r>
              <a:rPr lang="en-US" sz="1800" dirty="0" smtClean="0"/>
              <a:t>Damages to lease premises</a:t>
            </a:r>
          </a:p>
          <a:p>
            <a:pPr lvl="3">
              <a:spcBef>
                <a:spcPts val="300"/>
              </a:spcBef>
              <a:spcAft>
                <a:spcPts val="300"/>
              </a:spcAft>
            </a:pPr>
            <a:r>
              <a:rPr lang="en-US" sz="1800" dirty="0" smtClean="0"/>
              <a:t>Requires payment for expenses via the security deposit</a:t>
            </a:r>
            <a:endParaRPr lang="en-US" sz="1800" dirty="0"/>
          </a:p>
          <a:p>
            <a:pPr lvl="2">
              <a:spcBef>
                <a:spcPts val="500"/>
              </a:spcBef>
              <a:spcAft>
                <a:spcPts val="500"/>
              </a:spcAft>
            </a:pPr>
            <a:endParaRPr lang="en-US" sz="1600" dirty="0" smtClean="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p:txBody>
          <a:bodyPr/>
          <a:lstStyle/>
          <a:p>
            <a:pPr>
              <a:defRPr/>
            </a:pPr>
            <a:fld id="{215F2CEC-58A8-492B-AD0D-C2BF1A7F0D89}" type="slidenum">
              <a:rPr lang="en-US" smtClean="0"/>
              <a:pPr>
                <a:defRPr/>
              </a:pPr>
              <a:t>141</a:t>
            </a:fld>
            <a:endParaRPr lang="en-US" dirty="0"/>
          </a:p>
        </p:txBody>
      </p:sp>
      <p:sp>
        <p:nvSpPr>
          <p:cNvPr id="5" name="Title 4"/>
          <p:cNvSpPr>
            <a:spLocks noGrp="1"/>
          </p:cNvSpPr>
          <p:nvPr>
            <p:ph type="title"/>
          </p:nvPr>
        </p:nvSpPr>
        <p:spPr/>
        <p:txBody>
          <a:bodyPr/>
          <a:lstStyle/>
          <a:p>
            <a:r>
              <a:rPr lang="en-US" dirty="0"/>
              <a:t>Collection Processing: </a:t>
            </a:r>
            <a:r>
              <a:rPr lang="en-US" dirty="0" err="1" smtClean="0"/>
              <a:t>Outlease</a:t>
            </a:r>
            <a:r>
              <a:rPr lang="en-US" dirty="0" smtClean="0"/>
              <a:t>-Specific</a:t>
            </a:r>
            <a:endParaRPr lang="en-US" dirty="0"/>
          </a:p>
        </p:txBody>
      </p:sp>
    </p:spTree>
    <p:extLst>
      <p:ext uri="{BB962C8B-B14F-4D97-AF65-F5344CB8AC3E}">
        <p14:creationId xmlns:p14="http://schemas.microsoft.com/office/powerpoint/2010/main" val="377359864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215F2CEC-58A8-492B-AD0D-C2BF1A7F0D89}" type="slidenum">
              <a:rPr lang="en-US" smtClean="0"/>
              <a:pPr>
                <a:defRPr/>
              </a:pPr>
              <a:t>142</a:t>
            </a:fld>
            <a:endParaRPr lang="en-US" dirty="0"/>
          </a:p>
        </p:txBody>
      </p:sp>
      <p:sp>
        <p:nvSpPr>
          <p:cNvPr id="5" name="Title 4"/>
          <p:cNvSpPr>
            <a:spLocks noGrp="1"/>
          </p:cNvSpPr>
          <p:nvPr>
            <p:ph type="title"/>
          </p:nvPr>
        </p:nvSpPr>
        <p:spPr/>
        <p:txBody>
          <a:bodyPr/>
          <a:lstStyle/>
          <a:p>
            <a:r>
              <a:rPr lang="en-US" dirty="0"/>
              <a:t>Collection Processing: </a:t>
            </a:r>
            <a:r>
              <a:rPr lang="en-US" dirty="0" smtClean="0"/>
              <a:t>Outlease</a:t>
            </a:r>
            <a:br>
              <a:rPr lang="en-US" dirty="0" smtClean="0"/>
            </a:br>
            <a:r>
              <a:rPr lang="en-US" sz="1800" dirty="0" smtClean="0"/>
              <a:t>Collections Lifecycle</a:t>
            </a:r>
            <a:endParaRPr lang="en-US" sz="1800" dirty="0"/>
          </a:p>
        </p:txBody>
      </p:sp>
      <p:graphicFrame>
        <p:nvGraphicFramePr>
          <p:cNvPr id="7" name="Diagram 6"/>
          <p:cNvGraphicFramePr/>
          <p:nvPr>
            <p:extLst>
              <p:ext uri="{D42A27DB-BD31-4B8C-83A1-F6EECF244321}">
                <p14:modId xmlns:p14="http://schemas.microsoft.com/office/powerpoint/2010/main" val="2792114935"/>
              </p:ext>
            </p:extLst>
          </p:nvPr>
        </p:nvGraphicFramePr>
        <p:xfrm>
          <a:off x="1446027" y="2074440"/>
          <a:ext cx="5217043" cy="1722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478463" y="1711841"/>
            <a:ext cx="871870" cy="2286002"/>
            <a:chOff x="478464" y="1435395"/>
            <a:chExt cx="871870" cy="2286002"/>
          </a:xfrm>
          <a:solidFill>
            <a:srgbClr val="C00000"/>
          </a:solidFill>
          <a:scene3d>
            <a:camera prst="orthographicFront">
              <a:rot lat="0" lon="0" rev="0"/>
            </a:camera>
            <a:lightRig rig="balanced" dir="t">
              <a:rot lat="0" lon="0" rev="8700000"/>
            </a:lightRig>
          </a:scene3d>
        </p:grpSpPr>
        <p:sp>
          <p:nvSpPr>
            <p:cNvPr id="8" name="Rounded Rectangle 7"/>
            <p:cNvSpPr/>
            <p:nvPr/>
          </p:nvSpPr>
          <p:spPr bwMode="auto">
            <a:xfrm>
              <a:off x="478464" y="1435397"/>
              <a:ext cx="871870" cy="2286000"/>
            </a:xfrm>
            <a:prstGeom prst="roundRect">
              <a:avLst/>
            </a:prstGeom>
            <a:grpFill/>
            <a:ln w="2857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smtClean="0">
                <a:ln>
                  <a:noFill/>
                </a:ln>
                <a:solidFill>
                  <a:schemeClr val="bg1"/>
                </a:solidFill>
                <a:effectLst>
                  <a:outerShdw blurRad="50800" dist="38100" algn="l" rotWithShape="0">
                    <a:prstClr val="black">
                      <a:alpha val="40000"/>
                    </a:prstClr>
                  </a:outerShdw>
                </a:effectLst>
                <a:latin typeface="Arial" charset="0"/>
              </a:endParaRPr>
            </a:p>
          </p:txBody>
        </p:sp>
        <p:sp>
          <p:nvSpPr>
            <p:cNvPr id="9" name="TextBox 8"/>
            <p:cNvSpPr txBox="1"/>
            <p:nvPr/>
          </p:nvSpPr>
          <p:spPr>
            <a:xfrm rot="16200000">
              <a:off x="-228602" y="2255230"/>
              <a:ext cx="2286001" cy="646331"/>
            </a:xfrm>
            <a:prstGeom prst="rect">
              <a:avLst/>
            </a:prstGeom>
            <a:grp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en-US" sz="1800" dirty="0" smtClean="0">
                  <a:solidFill>
                    <a:schemeClr val="bg1"/>
                  </a:solidFill>
                  <a:effectLst>
                    <a:outerShdw blurRad="50800" dist="38100" algn="l" rotWithShape="0">
                      <a:prstClr val="black">
                        <a:alpha val="40000"/>
                      </a:prstClr>
                    </a:outerShdw>
                  </a:effectLst>
                </a:rPr>
                <a:t>Outlease Agreement Established</a:t>
              </a:r>
              <a:endParaRPr lang="en-US" sz="1800" dirty="0">
                <a:solidFill>
                  <a:schemeClr val="bg1"/>
                </a:solidFill>
                <a:effectLst>
                  <a:outerShdw blurRad="50800" dist="38100" algn="l" rotWithShape="0">
                    <a:prstClr val="black">
                      <a:alpha val="40000"/>
                    </a:prstClr>
                  </a:outerShdw>
                </a:effectLst>
              </a:endParaRPr>
            </a:p>
          </p:txBody>
        </p:sp>
      </p:grpSp>
      <p:graphicFrame>
        <p:nvGraphicFramePr>
          <p:cNvPr id="11" name="Diagram 10"/>
          <p:cNvGraphicFramePr/>
          <p:nvPr>
            <p:extLst>
              <p:ext uri="{D42A27DB-BD31-4B8C-83A1-F6EECF244321}">
                <p14:modId xmlns:p14="http://schemas.microsoft.com/office/powerpoint/2010/main" val="3576593830"/>
              </p:ext>
            </p:extLst>
          </p:nvPr>
        </p:nvGraphicFramePr>
        <p:xfrm>
          <a:off x="494412" y="2921801"/>
          <a:ext cx="8282764" cy="40531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2" name="Group 11"/>
          <p:cNvGrpSpPr/>
          <p:nvPr/>
        </p:nvGrpSpPr>
        <p:grpSpPr>
          <a:xfrm rot="5400000">
            <a:off x="5822684" y="3375279"/>
            <a:ext cx="290544" cy="339882"/>
            <a:chOff x="3430817" y="691296"/>
            <a:chExt cx="290544" cy="339882"/>
          </a:xfrm>
        </p:grpSpPr>
        <p:sp>
          <p:nvSpPr>
            <p:cNvPr id="13" name="Right Arrow 12"/>
            <p:cNvSpPr/>
            <p:nvPr/>
          </p:nvSpPr>
          <p:spPr>
            <a:xfrm>
              <a:off x="3430817" y="691296"/>
              <a:ext cx="290544" cy="33988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sp>
        <p:sp>
          <p:nvSpPr>
            <p:cNvPr id="14" name="Right Arrow 4"/>
            <p:cNvSpPr/>
            <p:nvPr/>
          </p:nvSpPr>
          <p:spPr>
            <a:xfrm>
              <a:off x="3430817" y="759272"/>
              <a:ext cx="203381" cy="2039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grpSp>
      <p:grpSp>
        <p:nvGrpSpPr>
          <p:cNvPr id="18" name="Group 17"/>
          <p:cNvGrpSpPr/>
          <p:nvPr/>
        </p:nvGrpSpPr>
        <p:grpSpPr>
          <a:xfrm>
            <a:off x="5039832" y="1293579"/>
            <a:ext cx="1892595" cy="829408"/>
            <a:chOff x="3841964" y="442976"/>
            <a:chExt cx="1370492" cy="829408"/>
          </a:xfrm>
          <a:solidFill>
            <a:srgbClr val="C00000"/>
          </a:solidFill>
          <a:scene3d>
            <a:camera prst="orthographicFront">
              <a:rot lat="0" lon="0" rev="0"/>
            </a:camera>
            <a:lightRig rig="balanced" dir="t">
              <a:rot lat="0" lon="0" rev="8700000"/>
            </a:lightRig>
          </a:scene3d>
        </p:grpSpPr>
        <p:sp>
          <p:nvSpPr>
            <p:cNvPr id="19" name="Rounded Rectangle 18"/>
            <p:cNvSpPr/>
            <p:nvPr/>
          </p:nvSpPr>
          <p:spPr>
            <a:xfrm>
              <a:off x="3841964" y="450089"/>
              <a:ext cx="1370492" cy="822295"/>
            </a:xfrm>
            <a:prstGeom prst="roundRect">
              <a:avLst>
                <a:gd name="adj" fmla="val 10000"/>
              </a:avLst>
            </a:prstGeom>
            <a:grpFill/>
            <a:ln>
              <a:noFill/>
            </a:ln>
            <a:effectLst>
              <a:outerShdw blurRad="44450" dist="27940" dir="5400000" algn="ctr">
                <a:srgbClr val="000000">
                  <a:alpha val="32000"/>
                </a:srgbClr>
              </a:outerShdw>
            </a:effectLst>
            <a:sp3d>
              <a:bevelT w="190500" h="38100"/>
            </a:sp3d>
          </p:spPr>
          <p:style>
            <a:lnRef idx="2">
              <a:scrgbClr r="0" g="0" b="0"/>
            </a:lnRef>
            <a:fillRef idx="1">
              <a:schemeClr val="accent6">
                <a:hueOff val="0"/>
                <a:satOff val="0"/>
                <a:lumOff val="0"/>
                <a:alphaOff val="0"/>
              </a:schemeClr>
            </a:fillRef>
            <a:effectRef idx="0">
              <a:scrgbClr r="0" g="0" b="0"/>
            </a:effectRef>
            <a:fontRef idx="minor">
              <a:schemeClr val="lt1"/>
            </a:fontRef>
          </p:style>
        </p:sp>
        <p:sp>
          <p:nvSpPr>
            <p:cNvPr id="20" name="Rounded Rectangle 4"/>
            <p:cNvSpPr/>
            <p:nvPr/>
          </p:nvSpPr>
          <p:spPr>
            <a:xfrm>
              <a:off x="3866048" y="442976"/>
              <a:ext cx="1322324" cy="774127"/>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dirty="0" smtClean="0">
                  <a:effectLst>
                    <a:outerShdw blurRad="50800" dist="38100" algn="l" rotWithShape="0">
                      <a:prstClr val="black">
                        <a:alpha val="40000"/>
                      </a:prstClr>
                    </a:outerShdw>
                  </a:effectLst>
                </a:rPr>
                <a:t>Customer Does NOT Remit Advance Payment CR</a:t>
              </a:r>
              <a:endParaRPr lang="en-US" sz="1400" b="1" kern="1200" dirty="0">
                <a:effectLst>
                  <a:outerShdw blurRad="50800" dist="38100" algn="l" rotWithShape="0">
                    <a:prstClr val="black">
                      <a:alpha val="40000"/>
                    </a:prstClr>
                  </a:outerShdw>
                </a:effectLst>
              </a:endParaRPr>
            </a:p>
          </p:txBody>
        </p:sp>
      </p:grpSp>
      <p:grpSp>
        <p:nvGrpSpPr>
          <p:cNvPr id="21" name="Group 20"/>
          <p:cNvGrpSpPr/>
          <p:nvPr/>
        </p:nvGrpSpPr>
        <p:grpSpPr>
          <a:xfrm flipV="1">
            <a:off x="6971815" y="1541902"/>
            <a:ext cx="290544" cy="339882"/>
            <a:chOff x="3430817" y="691296"/>
            <a:chExt cx="290544" cy="339882"/>
          </a:xfrm>
        </p:grpSpPr>
        <p:sp>
          <p:nvSpPr>
            <p:cNvPr id="22" name="Right Arrow 21"/>
            <p:cNvSpPr/>
            <p:nvPr/>
          </p:nvSpPr>
          <p:spPr>
            <a:xfrm>
              <a:off x="3430817" y="691296"/>
              <a:ext cx="290544" cy="33988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sp>
        <p:sp>
          <p:nvSpPr>
            <p:cNvPr id="23" name="Right Arrow 4"/>
            <p:cNvSpPr/>
            <p:nvPr/>
          </p:nvSpPr>
          <p:spPr>
            <a:xfrm>
              <a:off x="3430817" y="759272"/>
              <a:ext cx="203381" cy="2039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grpSp>
      <p:grpSp>
        <p:nvGrpSpPr>
          <p:cNvPr id="24" name="Group 23"/>
          <p:cNvGrpSpPr/>
          <p:nvPr/>
        </p:nvGrpSpPr>
        <p:grpSpPr>
          <a:xfrm>
            <a:off x="7283624" y="1300695"/>
            <a:ext cx="1370492" cy="822295"/>
            <a:chOff x="3841964" y="450089"/>
            <a:chExt cx="1370492" cy="822295"/>
          </a:xfrm>
          <a:solidFill>
            <a:srgbClr val="C00000"/>
          </a:solidFill>
          <a:scene3d>
            <a:camera prst="orthographicFront">
              <a:rot lat="0" lon="0" rev="0"/>
            </a:camera>
            <a:lightRig rig="balanced" dir="t">
              <a:rot lat="0" lon="0" rev="8700000"/>
            </a:lightRig>
          </a:scene3d>
        </p:grpSpPr>
        <p:sp>
          <p:nvSpPr>
            <p:cNvPr id="25" name="Rounded Rectangle 24"/>
            <p:cNvSpPr/>
            <p:nvPr/>
          </p:nvSpPr>
          <p:spPr>
            <a:xfrm>
              <a:off x="3841964" y="450089"/>
              <a:ext cx="1370492" cy="822295"/>
            </a:xfrm>
            <a:prstGeom prst="roundRect">
              <a:avLst>
                <a:gd name="adj" fmla="val 10000"/>
              </a:avLst>
            </a:prstGeom>
            <a:grpFill/>
            <a:ln>
              <a:noFill/>
            </a:ln>
            <a:effectLst>
              <a:outerShdw blurRad="44450" dist="27940" dir="5400000" algn="ctr">
                <a:srgbClr val="000000">
                  <a:alpha val="32000"/>
                </a:srgbClr>
              </a:outerShdw>
            </a:effectLst>
            <a:sp3d>
              <a:bevelT w="190500" h="38100"/>
            </a:sp3d>
          </p:spPr>
          <p:style>
            <a:lnRef idx="2">
              <a:scrgbClr r="0" g="0" b="0"/>
            </a:lnRef>
            <a:fillRef idx="1">
              <a:schemeClr val="accent6">
                <a:hueOff val="0"/>
                <a:satOff val="0"/>
                <a:lumOff val="0"/>
                <a:alphaOff val="0"/>
              </a:schemeClr>
            </a:fillRef>
            <a:effectRef idx="0">
              <a:scrgbClr r="0" g="0" b="0"/>
            </a:effectRef>
            <a:fontRef idx="minor">
              <a:schemeClr val="lt1"/>
            </a:fontRef>
          </p:style>
        </p:sp>
        <p:sp>
          <p:nvSpPr>
            <p:cNvPr id="26" name="Rounded Rectangle 4"/>
            <p:cNvSpPr/>
            <p:nvPr/>
          </p:nvSpPr>
          <p:spPr>
            <a:xfrm>
              <a:off x="3866048" y="474173"/>
              <a:ext cx="1322324" cy="774127"/>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effectLst>
                    <a:outerShdw blurRad="50800" dist="38100" algn="l" rotWithShape="0">
                      <a:prstClr val="black">
                        <a:alpha val="40000"/>
                      </a:prstClr>
                    </a:outerShdw>
                  </a:effectLst>
                </a:rPr>
                <a:t>Bill Generated</a:t>
              </a:r>
              <a:endParaRPr lang="en-US" sz="1400" b="1" kern="1200" dirty="0">
                <a:effectLst>
                  <a:outerShdw blurRad="50800" dist="38100" algn="l" rotWithShape="0">
                    <a:prstClr val="black">
                      <a:alpha val="40000"/>
                    </a:prstClr>
                  </a:outerShdw>
                </a:effectLst>
              </a:endParaRPr>
            </a:p>
          </p:txBody>
        </p:sp>
      </p:grpSp>
      <p:grpSp>
        <p:nvGrpSpPr>
          <p:cNvPr id="27" name="Group 26"/>
          <p:cNvGrpSpPr/>
          <p:nvPr/>
        </p:nvGrpSpPr>
        <p:grpSpPr>
          <a:xfrm>
            <a:off x="7307708" y="2510654"/>
            <a:ext cx="1370492" cy="822295"/>
            <a:chOff x="3841964" y="450089"/>
            <a:chExt cx="1370492" cy="822295"/>
          </a:xfrm>
          <a:solidFill>
            <a:srgbClr val="C00000"/>
          </a:solidFill>
          <a:scene3d>
            <a:camera prst="orthographicFront">
              <a:rot lat="0" lon="0" rev="0"/>
            </a:camera>
            <a:lightRig rig="balanced" dir="t">
              <a:rot lat="0" lon="0" rev="8700000"/>
            </a:lightRig>
          </a:scene3d>
        </p:grpSpPr>
        <p:sp>
          <p:nvSpPr>
            <p:cNvPr id="28" name="Rounded Rectangle 27"/>
            <p:cNvSpPr/>
            <p:nvPr/>
          </p:nvSpPr>
          <p:spPr>
            <a:xfrm>
              <a:off x="3841964" y="450089"/>
              <a:ext cx="1370492" cy="822295"/>
            </a:xfrm>
            <a:prstGeom prst="roundRect">
              <a:avLst>
                <a:gd name="adj" fmla="val 10000"/>
              </a:avLst>
            </a:prstGeom>
            <a:grpFill/>
            <a:ln>
              <a:noFill/>
            </a:ln>
            <a:effectLst>
              <a:outerShdw blurRad="44450" dist="27940" dir="5400000" algn="ctr">
                <a:srgbClr val="000000">
                  <a:alpha val="32000"/>
                </a:srgbClr>
              </a:outerShdw>
            </a:effectLst>
            <a:sp3d>
              <a:bevelT w="190500" h="38100"/>
            </a:sp3d>
          </p:spPr>
          <p:style>
            <a:lnRef idx="2">
              <a:scrgbClr r="0" g="0" b="0"/>
            </a:lnRef>
            <a:fillRef idx="1">
              <a:schemeClr val="accent6">
                <a:hueOff val="0"/>
                <a:satOff val="0"/>
                <a:lumOff val="0"/>
                <a:alphaOff val="0"/>
              </a:schemeClr>
            </a:fillRef>
            <a:effectRef idx="0">
              <a:scrgbClr r="0" g="0" b="0"/>
            </a:effectRef>
            <a:fontRef idx="minor">
              <a:schemeClr val="lt1"/>
            </a:fontRef>
          </p:style>
        </p:sp>
        <p:sp>
          <p:nvSpPr>
            <p:cNvPr id="29" name="Rounded Rectangle 4"/>
            <p:cNvSpPr/>
            <p:nvPr/>
          </p:nvSpPr>
          <p:spPr>
            <a:xfrm>
              <a:off x="3866048" y="474173"/>
              <a:ext cx="1322324" cy="774127"/>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effectLst>
                    <a:outerShdw blurRad="50800" dist="38100" algn="l" rotWithShape="0">
                      <a:prstClr val="black">
                        <a:alpha val="40000"/>
                      </a:prstClr>
                    </a:outerShdw>
                  </a:effectLst>
                </a:rPr>
                <a:t>Billing-Based Collections</a:t>
              </a:r>
              <a:endParaRPr lang="en-US" sz="1400" b="1" kern="1200" dirty="0">
                <a:effectLst>
                  <a:outerShdw blurRad="50800" dist="38100" algn="l" rotWithShape="0">
                    <a:prstClr val="black">
                      <a:alpha val="40000"/>
                    </a:prstClr>
                  </a:outerShdw>
                </a:effectLst>
              </a:endParaRPr>
            </a:p>
          </p:txBody>
        </p:sp>
      </p:grpSp>
      <p:sp>
        <p:nvSpPr>
          <p:cNvPr id="30" name="TextBox 29"/>
          <p:cNvSpPr txBox="1"/>
          <p:nvPr/>
        </p:nvSpPr>
        <p:spPr>
          <a:xfrm>
            <a:off x="3104705" y="1373289"/>
            <a:ext cx="1499190" cy="338554"/>
          </a:xfrm>
          <a:prstGeom prst="rect">
            <a:avLst/>
          </a:prstGeom>
          <a:noFill/>
        </p:spPr>
        <p:txBody>
          <a:bodyPr wrap="square" rtlCol="0">
            <a:spAutoFit/>
          </a:bodyPr>
          <a:lstStyle/>
          <a:p>
            <a:r>
              <a:rPr lang="en-US" sz="1600" dirty="0" smtClean="0">
                <a:solidFill>
                  <a:srgbClr val="FF0000"/>
                </a:solidFill>
              </a:rPr>
              <a:t>Non-Standard</a:t>
            </a:r>
            <a:endParaRPr lang="en-US" sz="1600" dirty="0">
              <a:solidFill>
                <a:srgbClr val="FF0000"/>
              </a:solidFill>
            </a:endParaRPr>
          </a:p>
        </p:txBody>
      </p:sp>
      <p:cxnSp>
        <p:nvCxnSpPr>
          <p:cNvPr id="35" name="Straight Arrow Connector 34"/>
          <p:cNvCxnSpPr/>
          <p:nvPr/>
        </p:nvCxnSpPr>
        <p:spPr bwMode="auto">
          <a:xfrm>
            <a:off x="4524026" y="1541902"/>
            <a:ext cx="318977" cy="0"/>
          </a:xfrm>
          <a:prstGeom prst="straightConnector1">
            <a:avLst/>
          </a:prstGeom>
          <a:solidFill>
            <a:srgbClr val="ED171F"/>
          </a:solidFill>
          <a:ln w="38100" cap="flat" cmpd="sng" algn="ctr">
            <a:solidFill>
              <a:srgbClr val="FF0000"/>
            </a:solidFill>
            <a:prstDash val="solid"/>
            <a:round/>
            <a:headEnd type="none" w="med" len="med"/>
            <a:tailEnd type="arrow"/>
          </a:ln>
          <a:effectLst/>
        </p:spPr>
      </p:cxnSp>
      <p:sp>
        <p:nvSpPr>
          <p:cNvPr id="36" name="TextBox 35"/>
          <p:cNvSpPr txBox="1"/>
          <p:nvPr/>
        </p:nvSpPr>
        <p:spPr>
          <a:xfrm>
            <a:off x="3487478" y="1823049"/>
            <a:ext cx="1020726" cy="338554"/>
          </a:xfrm>
          <a:prstGeom prst="rect">
            <a:avLst/>
          </a:prstGeom>
          <a:noFill/>
        </p:spPr>
        <p:txBody>
          <a:bodyPr wrap="square" rtlCol="0">
            <a:spAutoFit/>
          </a:bodyPr>
          <a:lstStyle/>
          <a:p>
            <a:r>
              <a:rPr lang="en-US" sz="1600" dirty="0" smtClean="0">
                <a:solidFill>
                  <a:srgbClr val="FF0000"/>
                </a:solidFill>
              </a:rPr>
              <a:t>Standard</a:t>
            </a:r>
            <a:endParaRPr lang="en-US" sz="1600" dirty="0">
              <a:solidFill>
                <a:srgbClr val="FF0000"/>
              </a:solidFill>
            </a:endParaRPr>
          </a:p>
        </p:txBody>
      </p:sp>
      <p:cxnSp>
        <p:nvCxnSpPr>
          <p:cNvPr id="37" name="Straight Arrow Connector 36"/>
          <p:cNvCxnSpPr/>
          <p:nvPr/>
        </p:nvCxnSpPr>
        <p:spPr bwMode="auto">
          <a:xfrm rot="5400000">
            <a:off x="3838352" y="2321092"/>
            <a:ext cx="318977" cy="0"/>
          </a:xfrm>
          <a:prstGeom prst="straightConnector1">
            <a:avLst/>
          </a:prstGeom>
          <a:solidFill>
            <a:srgbClr val="ED171F"/>
          </a:solidFill>
          <a:ln w="38100" cap="flat" cmpd="sng" algn="ctr">
            <a:solidFill>
              <a:srgbClr val="FF0000"/>
            </a:solidFill>
            <a:prstDash val="solid"/>
            <a:round/>
            <a:headEnd type="none" w="med" len="med"/>
            <a:tailEnd type="arrow"/>
          </a:ln>
          <a:effectLst/>
        </p:spPr>
      </p:cxnSp>
      <p:grpSp>
        <p:nvGrpSpPr>
          <p:cNvPr id="38" name="Group 37"/>
          <p:cNvGrpSpPr/>
          <p:nvPr/>
        </p:nvGrpSpPr>
        <p:grpSpPr>
          <a:xfrm rot="5400000" flipV="1">
            <a:off x="7823598" y="2151151"/>
            <a:ext cx="290544" cy="339882"/>
            <a:chOff x="3430817" y="691296"/>
            <a:chExt cx="290544" cy="339882"/>
          </a:xfrm>
        </p:grpSpPr>
        <p:sp>
          <p:nvSpPr>
            <p:cNvPr id="39" name="Right Arrow 38"/>
            <p:cNvSpPr/>
            <p:nvPr/>
          </p:nvSpPr>
          <p:spPr>
            <a:xfrm>
              <a:off x="3430817" y="691296"/>
              <a:ext cx="290544" cy="33988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sp>
        <p:sp>
          <p:nvSpPr>
            <p:cNvPr id="40" name="Right Arrow 4"/>
            <p:cNvSpPr/>
            <p:nvPr/>
          </p:nvSpPr>
          <p:spPr>
            <a:xfrm>
              <a:off x="3430817" y="759272"/>
              <a:ext cx="203381" cy="2039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grpSp>
      <p:grpSp>
        <p:nvGrpSpPr>
          <p:cNvPr id="43" name="Group 42"/>
          <p:cNvGrpSpPr/>
          <p:nvPr/>
        </p:nvGrpSpPr>
        <p:grpSpPr>
          <a:xfrm>
            <a:off x="1770589" y="5667151"/>
            <a:ext cx="1716889" cy="786809"/>
            <a:chOff x="5865990" y="5964865"/>
            <a:chExt cx="1821350" cy="786809"/>
          </a:xfrm>
        </p:grpSpPr>
        <p:sp>
          <p:nvSpPr>
            <p:cNvPr id="41" name="Rounded Rectangle 40"/>
            <p:cNvSpPr/>
            <p:nvPr/>
          </p:nvSpPr>
          <p:spPr bwMode="auto">
            <a:xfrm>
              <a:off x="5865991" y="5964865"/>
              <a:ext cx="1821349" cy="786809"/>
            </a:xfrm>
            <a:prstGeom prst="roundRect">
              <a:avLst/>
            </a:prstGeom>
            <a:noFill/>
            <a:ln w="28575" cap="flat" cmpd="sng" algn="ctr">
              <a:solidFill>
                <a:srgbClr val="84001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smtClean="0">
                <a:ln>
                  <a:noFill/>
                </a:ln>
                <a:solidFill>
                  <a:schemeClr val="tx1"/>
                </a:solidFill>
                <a:effectLst/>
                <a:latin typeface="Arial" charset="0"/>
              </a:endParaRPr>
            </a:p>
          </p:txBody>
        </p:sp>
        <p:sp>
          <p:nvSpPr>
            <p:cNvPr id="42" name="TextBox 41"/>
            <p:cNvSpPr txBox="1"/>
            <p:nvPr/>
          </p:nvSpPr>
          <p:spPr>
            <a:xfrm>
              <a:off x="5865990" y="6039293"/>
              <a:ext cx="1821350" cy="646331"/>
            </a:xfrm>
            <a:prstGeom prst="rect">
              <a:avLst/>
            </a:prstGeom>
            <a:noFill/>
          </p:spPr>
          <p:txBody>
            <a:bodyPr wrap="square" rtlCol="0">
              <a:spAutoFit/>
            </a:bodyPr>
            <a:lstStyle/>
            <a:p>
              <a:pPr algn="ctr"/>
              <a:r>
                <a:rPr lang="en-US" sz="1200" dirty="0" smtClean="0"/>
                <a:t>Advance Offset/Billing performed by PCPROJBILL</a:t>
              </a:r>
              <a:endParaRPr lang="en-US" sz="1200" dirty="0"/>
            </a:p>
          </p:txBody>
        </p:sp>
      </p:grpSp>
      <p:sp>
        <p:nvSpPr>
          <p:cNvPr id="44" name="Rectangle 43"/>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grpSp>
        <p:nvGrpSpPr>
          <p:cNvPr id="45" name="Group 44"/>
          <p:cNvGrpSpPr/>
          <p:nvPr/>
        </p:nvGrpSpPr>
        <p:grpSpPr>
          <a:xfrm>
            <a:off x="3928602" y="5601101"/>
            <a:ext cx="1509825" cy="576415"/>
            <a:chOff x="5865990" y="5964865"/>
            <a:chExt cx="1821350" cy="786809"/>
          </a:xfrm>
        </p:grpSpPr>
        <p:sp>
          <p:nvSpPr>
            <p:cNvPr id="46" name="Rounded Rectangle 45"/>
            <p:cNvSpPr/>
            <p:nvPr/>
          </p:nvSpPr>
          <p:spPr bwMode="auto">
            <a:xfrm>
              <a:off x="5865991" y="5964865"/>
              <a:ext cx="1821349" cy="786809"/>
            </a:xfrm>
            <a:prstGeom prst="roundRect">
              <a:avLst/>
            </a:prstGeom>
            <a:noFill/>
            <a:ln w="28575" cap="flat" cmpd="sng" algn="ctr">
              <a:solidFill>
                <a:srgbClr val="84001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smtClean="0">
                <a:ln>
                  <a:noFill/>
                </a:ln>
                <a:solidFill>
                  <a:schemeClr val="tx1"/>
                </a:solidFill>
                <a:effectLst/>
                <a:latin typeface="Arial" charset="0"/>
              </a:endParaRPr>
            </a:p>
          </p:txBody>
        </p:sp>
        <p:sp>
          <p:nvSpPr>
            <p:cNvPr id="47" name="TextBox 46"/>
            <p:cNvSpPr txBox="1"/>
            <p:nvPr/>
          </p:nvSpPr>
          <p:spPr>
            <a:xfrm>
              <a:off x="5865990" y="6039293"/>
              <a:ext cx="1821350" cy="461665"/>
            </a:xfrm>
            <a:prstGeom prst="rect">
              <a:avLst/>
            </a:prstGeom>
            <a:noFill/>
          </p:spPr>
          <p:txBody>
            <a:bodyPr wrap="square" rtlCol="0">
              <a:spAutoFit/>
            </a:bodyPr>
            <a:lstStyle/>
            <a:p>
              <a:pPr algn="ctr"/>
              <a:r>
                <a:rPr lang="en-US" sz="1200" dirty="0" smtClean="0"/>
                <a:t>Return via Manual Non-IPAC Refund</a:t>
              </a:r>
              <a:endParaRPr lang="en-US" sz="1200" dirty="0"/>
            </a:p>
          </p:txBody>
        </p:sp>
      </p:grpSp>
      <p:grpSp>
        <p:nvGrpSpPr>
          <p:cNvPr id="48" name="Group 47"/>
          <p:cNvGrpSpPr/>
          <p:nvPr/>
        </p:nvGrpSpPr>
        <p:grpSpPr>
          <a:xfrm rot="18924585" flipV="1">
            <a:off x="2670274" y="1829723"/>
            <a:ext cx="751884" cy="339882"/>
            <a:chOff x="3430817" y="691296"/>
            <a:chExt cx="290544" cy="339882"/>
          </a:xfrm>
        </p:grpSpPr>
        <p:sp>
          <p:nvSpPr>
            <p:cNvPr id="49" name="Right Arrow 48"/>
            <p:cNvSpPr/>
            <p:nvPr/>
          </p:nvSpPr>
          <p:spPr>
            <a:xfrm>
              <a:off x="3430817" y="691296"/>
              <a:ext cx="290544" cy="33988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sp>
        <p:sp>
          <p:nvSpPr>
            <p:cNvPr id="50" name="Right Arrow 4"/>
            <p:cNvSpPr/>
            <p:nvPr/>
          </p:nvSpPr>
          <p:spPr>
            <a:xfrm>
              <a:off x="3430817" y="759272"/>
              <a:ext cx="203381" cy="2039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p:txBody>
        </p:sp>
      </p:grpSp>
    </p:spTree>
    <p:extLst>
      <p:ext uri="{BB962C8B-B14F-4D97-AF65-F5344CB8AC3E}">
        <p14:creationId xmlns:p14="http://schemas.microsoft.com/office/powerpoint/2010/main" val="12042405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Collection Processing: Outlease</a:t>
            </a:r>
            <a:r>
              <a:rPr lang="en-US" sz="2800" dirty="0" smtClean="0"/>
              <a:t/>
            </a:r>
            <a:br>
              <a:rPr lang="en-US" sz="2800" dirty="0" smtClean="0"/>
            </a:br>
            <a:r>
              <a:rPr lang="en-US" sz="1800" dirty="0" smtClean="0"/>
              <a:t>Security Deposits</a:t>
            </a:r>
            <a:endParaRPr lang="en-US" sz="1800" dirty="0"/>
          </a:p>
        </p:txBody>
      </p:sp>
      <p:sp>
        <p:nvSpPr>
          <p:cNvPr id="6" name="Content Placeholder 2"/>
          <p:cNvSpPr>
            <a:spLocks noGrp="1"/>
          </p:cNvSpPr>
          <p:nvPr>
            <p:ph idx="1"/>
          </p:nvPr>
        </p:nvSpPr>
        <p:spPr>
          <a:xfrm>
            <a:off x="625955" y="1141487"/>
            <a:ext cx="8229600" cy="4691062"/>
          </a:xfrm>
        </p:spPr>
        <p:txBody>
          <a:bodyPr/>
          <a:lstStyle/>
          <a:p>
            <a:pPr>
              <a:spcBef>
                <a:spcPts val="600"/>
              </a:spcBef>
              <a:spcAft>
                <a:spcPts val="600"/>
              </a:spcAft>
            </a:pPr>
            <a:r>
              <a:rPr lang="en-US" sz="1600" b="1" u="sng" dirty="0" smtClean="0"/>
              <a:t>Outlease Security Deposits</a:t>
            </a:r>
          </a:p>
          <a:p>
            <a:pPr lvl="1">
              <a:spcBef>
                <a:spcPts val="600"/>
              </a:spcBef>
              <a:spcAft>
                <a:spcPts val="600"/>
              </a:spcAft>
            </a:pPr>
            <a:r>
              <a:rPr lang="en-US" sz="1600" dirty="0" smtClean="0"/>
              <a:t>The purpose of the security deposit is to:</a:t>
            </a:r>
          </a:p>
          <a:p>
            <a:pPr lvl="2">
              <a:spcBef>
                <a:spcPts val="600"/>
              </a:spcBef>
              <a:spcAft>
                <a:spcPts val="600"/>
              </a:spcAft>
              <a:buFont typeface="+mj-lt"/>
              <a:buAutoNum type="arabicPeriod"/>
            </a:pPr>
            <a:r>
              <a:rPr lang="en-US" sz="1600" u="sng" dirty="0" smtClean="0"/>
              <a:t>Guarantee funds are available at the end</a:t>
            </a:r>
            <a:r>
              <a:rPr lang="en-US" sz="1600" dirty="0" smtClean="0"/>
              <a:t> of the lease </a:t>
            </a:r>
            <a:r>
              <a:rPr lang="en-US" sz="1600" dirty="0"/>
              <a:t>to fix any damages to the leased premises </a:t>
            </a:r>
            <a:endParaRPr lang="en-US" sz="1600" dirty="0" smtClean="0"/>
          </a:p>
          <a:p>
            <a:pPr lvl="2">
              <a:spcBef>
                <a:spcPts val="600"/>
              </a:spcBef>
              <a:spcAft>
                <a:spcPts val="600"/>
              </a:spcAft>
              <a:buFont typeface="+mj-lt"/>
              <a:buAutoNum type="arabicPeriod"/>
            </a:pPr>
            <a:r>
              <a:rPr lang="en-US" sz="1600" u="sng" dirty="0" smtClean="0"/>
              <a:t>Offset </a:t>
            </a:r>
            <a:r>
              <a:rPr lang="en-US" sz="1600" u="sng" dirty="0"/>
              <a:t>any unliquidated bills</a:t>
            </a:r>
            <a:r>
              <a:rPr lang="en-US" sz="1600" dirty="0"/>
              <a:t> generated as a result of the customer not sending in their advance rent </a:t>
            </a:r>
            <a:r>
              <a:rPr lang="en-US" sz="1600" dirty="0" smtClean="0"/>
              <a:t>payments </a:t>
            </a:r>
          </a:p>
          <a:p>
            <a:pPr lvl="1">
              <a:spcBef>
                <a:spcPts val="600"/>
              </a:spcBef>
              <a:spcAft>
                <a:spcPts val="600"/>
              </a:spcAft>
            </a:pPr>
            <a:r>
              <a:rPr lang="en-US" sz="1600" b="1" dirty="0" smtClean="0"/>
              <a:t>Security Deposits:</a:t>
            </a:r>
          </a:p>
          <a:p>
            <a:pPr lvl="2">
              <a:spcBef>
                <a:spcPts val="600"/>
              </a:spcBef>
              <a:spcAft>
                <a:spcPts val="600"/>
              </a:spcAft>
            </a:pPr>
            <a:r>
              <a:rPr lang="en-US" sz="1600" dirty="0" smtClean="0"/>
              <a:t>Will be </a:t>
            </a:r>
            <a:r>
              <a:rPr lang="en-US" sz="1600" dirty="0"/>
              <a:t>collected when Outlease contracts are </a:t>
            </a:r>
            <a:r>
              <a:rPr lang="en-US" sz="1600" dirty="0" smtClean="0"/>
              <a:t>signed</a:t>
            </a:r>
          </a:p>
          <a:p>
            <a:pPr lvl="2">
              <a:spcBef>
                <a:spcPts val="600"/>
              </a:spcBef>
              <a:spcAft>
                <a:spcPts val="600"/>
              </a:spcAft>
            </a:pPr>
            <a:r>
              <a:rPr lang="en-US" sz="1600" dirty="0" smtClean="0"/>
              <a:t>Recorded </a:t>
            </a:r>
            <a:r>
              <a:rPr lang="en-US" sz="1600" dirty="0"/>
              <a:t>via a Pegasys Cash Receipt (CR) </a:t>
            </a:r>
            <a:r>
              <a:rPr lang="en-US" sz="1600" dirty="0" smtClean="0"/>
              <a:t>document</a:t>
            </a:r>
          </a:p>
          <a:p>
            <a:pPr lvl="2">
              <a:spcBef>
                <a:spcPts val="600"/>
              </a:spcBef>
              <a:spcAft>
                <a:spcPts val="600"/>
              </a:spcAft>
            </a:pPr>
            <a:r>
              <a:rPr lang="en-US" sz="1600" b="1" u="sng" dirty="0" smtClean="0"/>
              <a:t>Will not </a:t>
            </a:r>
            <a:r>
              <a:rPr lang="en-US" sz="1600" b="1" u="sng" dirty="0"/>
              <a:t>reference the agreement</a:t>
            </a:r>
            <a:r>
              <a:rPr lang="en-US" sz="1600" dirty="0"/>
              <a:t> and are not viewable on the </a:t>
            </a:r>
            <a:r>
              <a:rPr lang="en-US" sz="1600" dirty="0" smtClean="0"/>
              <a:t>agreement</a:t>
            </a:r>
          </a:p>
          <a:p>
            <a:pPr lvl="3">
              <a:spcBef>
                <a:spcPts val="600"/>
              </a:spcBef>
              <a:spcAft>
                <a:spcPts val="600"/>
              </a:spcAft>
            </a:pPr>
            <a:r>
              <a:rPr lang="en-US" sz="1200" dirty="0" smtClean="0"/>
              <a:t>Note: The agreement number will be recorded in the Title field</a:t>
            </a:r>
          </a:p>
          <a:p>
            <a:pPr lvl="2">
              <a:spcBef>
                <a:spcPts val="600"/>
              </a:spcBef>
              <a:spcAft>
                <a:spcPts val="600"/>
              </a:spcAft>
            </a:pPr>
            <a:r>
              <a:rPr lang="en-US" sz="1600" dirty="0" smtClean="0"/>
              <a:t>Will be </a:t>
            </a:r>
            <a:r>
              <a:rPr lang="en-US" sz="1600" b="1" u="sng" dirty="0" smtClean="0"/>
              <a:t>equal to or greater than one month’s rent</a:t>
            </a:r>
          </a:p>
          <a:p>
            <a:pPr lvl="2">
              <a:spcBef>
                <a:spcPts val="600"/>
              </a:spcBef>
              <a:spcAft>
                <a:spcPts val="600"/>
              </a:spcAft>
            </a:pPr>
            <a:r>
              <a:rPr lang="en-US" sz="1600" dirty="0"/>
              <a:t>Will be recorded with a </a:t>
            </a:r>
            <a:r>
              <a:rPr lang="en-US" sz="1600" u="sng" dirty="0"/>
              <a:t>Normal Line Type</a:t>
            </a:r>
            <a:r>
              <a:rPr lang="en-US" sz="1600" dirty="0"/>
              <a:t> and post to the </a:t>
            </a:r>
            <a:r>
              <a:rPr lang="en-US" sz="1600" b="1" dirty="0" smtClean="0"/>
              <a:t>240000.01 </a:t>
            </a:r>
            <a:r>
              <a:rPr lang="en-US" sz="1600" b="1" dirty="0"/>
              <a:t>Deposit </a:t>
            </a:r>
            <a:r>
              <a:rPr lang="en-US" sz="1600" b="1" dirty="0" smtClean="0"/>
              <a:t>account </a:t>
            </a:r>
            <a:r>
              <a:rPr lang="en-US" sz="1600" dirty="0" smtClean="0"/>
              <a:t>(Transaction Type 03)</a:t>
            </a:r>
            <a:endParaRPr lang="en-US" sz="1600" dirty="0"/>
          </a:p>
        </p:txBody>
      </p:sp>
      <p:sp>
        <p:nvSpPr>
          <p:cNvPr id="3" name="Footer Placeholder 2"/>
          <p:cNvSpPr>
            <a:spLocks noGrp="1"/>
          </p:cNvSpPr>
          <p:nvPr>
            <p:ph type="ftr" sz="quarter" idx="4294967295"/>
          </p:nvPr>
        </p:nvSpPr>
        <p:spPr>
          <a:xfrm>
            <a:off x="375138" y="6553200"/>
            <a:ext cx="7010400" cy="304800"/>
          </a:xfrm>
          <a:prstGeom prst="rect">
            <a:avLst/>
          </a:prstGeom>
        </p:spPr>
        <p:txBody>
          <a:bodyPr/>
          <a:lstStyle/>
          <a:p>
            <a:r>
              <a:rPr lang="en-US" sz="1200" b="1" dirty="0" smtClean="0"/>
              <a:t>CGI Federal Proprietary and Confidential</a:t>
            </a:r>
            <a:endParaRPr lang="en-US" sz="1200" b="1" dirty="0"/>
          </a:p>
        </p:txBody>
      </p:sp>
      <p:sp>
        <p:nvSpPr>
          <p:cNvPr id="5" name="Slide Number Placeholder 4"/>
          <p:cNvSpPr>
            <a:spLocks noGrp="1"/>
          </p:cNvSpPr>
          <p:nvPr>
            <p:ph type="sldNum" sz="quarter" idx="11"/>
          </p:nvPr>
        </p:nvSpPr>
        <p:spPr>
          <a:xfrm>
            <a:off x="0" y="6588369"/>
            <a:ext cx="562707" cy="258519"/>
          </a:xfrm>
        </p:spPr>
        <p:txBody>
          <a:bodyPr/>
          <a:lstStyle/>
          <a:p>
            <a:fld id="{215F2CEC-58A8-492B-AD0D-C2BF1A7F0D89}" type="slidenum">
              <a:rPr lang="en-US" smtClean="0"/>
              <a:pPr/>
              <a:t>143</a:t>
            </a:fld>
            <a:endParaRPr lang="en-US" dirty="0"/>
          </a:p>
        </p:txBody>
      </p:sp>
    </p:spTree>
    <p:extLst>
      <p:ext uri="{BB962C8B-B14F-4D97-AF65-F5344CB8AC3E}">
        <p14:creationId xmlns:p14="http://schemas.microsoft.com/office/powerpoint/2010/main" val="266500207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76878" y="265814"/>
            <a:ext cx="7381875" cy="672071"/>
          </a:xfrm>
        </p:spPr>
        <p:txBody>
          <a:bodyPr/>
          <a:lstStyle/>
          <a:p>
            <a:r>
              <a:rPr lang="en-US" dirty="0"/>
              <a:t>Collections Processing: Outlease</a:t>
            </a:r>
            <a:br>
              <a:rPr lang="en-US" dirty="0"/>
            </a:br>
            <a:r>
              <a:rPr lang="en-US" sz="1800" dirty="0" smtClean="0"/>
              <a:t>Example</a:t>
            </a:r>
            <a:endParaRPr lang="en-US" dirty="0"/>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144</a:t>
            </a:fld>
            <a:endParaRPr lang="en-US" dirty="0"/>
          </a:p>
        </p:txBody>
      </p:sp>
      <p:sp>
        <p:nvSpPr>
          <p:cNvPr id="3" name="Footer Placeholder 2"/>
          <p:cNvSpPr>
            <a:spLocks noGrp="1"/>
          </p:cNvSpPr>
          <p:nvPr>
            <p:ph type="ftr" sz="quarter" idx="10"/>
          </p:nvPr>
        </p:nvSpPr>
        <p:spPr/>
        <p:txBody>
          <a:bodyPr/>
          <a:lstStyle/>
          <a:p>
            <a:pPr>
              <a:defRPr/>
            </a:pPr>
            <a:r>
              <a:rPr lang="en-US" smtClean="0"/>
              <a:t>CGI Federal Proprietary and Confidential</a:t>
            </a:r>
            <a:endParaRPr lang="en-US" dirty="0"/>
          </a:p>
        </p:txBody>
      </p:sp>
      <p:graphicFrame>
        <p:nvGraphicFramePr>
          <p:cNvPr id="5" name="Diagram 4"/>
          <p:cNvGraphicFramePr/>
          <p:nvPr>
            <p:extLst>
              <p:ext uri="{D42A27DB-BD31-4B8C-83A1-F6EECF244321}">
                <p14:modId xmlns:p14="http://schemas.microsoft.com/office/powerpoint/2010/main" val="2362698736"/>
              </p:ext>
            </p:extLst>
          </p:nvPr>
        </p:nvGraphicFramePr>
        <p:xfrm>
          <a:off x="946299" y="1333204"/>
          <a:ext cx="7559748" cy="4695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384870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Collection Processing: Outlease</a:t>
            </a:r>
            <a:r>
              <a:rPr lang="en-US" sz="2800" dirty="0" smtClean="0"/>
              <a:t/>
            </a:r>
            <a:br>
              <a:rPr lang="en-US" sz="2800" dirty="0" smtClean="0"/>
            </a:br>
            <a:r>
              <a:rPr lang="en-US" sz="1800" dirty="0" smtClean="0"/>
              <a:t>Advance Payments</a:t>
            </a:r>
            <a:endParaRPr lang="en-US" sz="1800" dirty="0"/>
          </a:p>
        </p:txBody>
      </p:sp>
      <p:sp>
        <p:nvSpPr>
          <p:cNvPr id="6" name="Content Placeholder 2"/>
          <p:cNvSpPr>
            <a:spLocks noGrp="1"/>
          </p:cNvSpPr>
          <p:nvPr>
            <p:ph idx="1"/>
          </p:nvPr>
        </p:nvSpPr>
        <p:spPr>
          <a:xfrm>
            <a:off x="625955" y="1141487"/>
            <a:ext cx="8229600" cy="4691062"/>
          </a:xfrm>
        </p:spPr>
        <p:txBody>
          <a:bodyPr/>
          <a:lstStyle/>
          <a:p>
            <a:pPr>
              <a:spcBef>
                <a:spcPts val="600"/>
              </a:spcBef>
              <a:spcAft>
                <a:spcPts val="600"/>
              </a:spcAft>
            </a:pPr>
            <a:r>
              <a:rPr lang="en-US" sz="1600" b="1" u="sng" dirty="0" smtClean="0"/>
              <a:t>Outlease Advance Payments</a:t>
            </a:r>
          </a:p>
          <a:p>
            <a:pPr lvl="1">
              <a:spcBef>
                <a:spcPts val="600"/>
              </a:spcBef>
              <a:spcAft>
                <a:spcPts val="600"/>
              </a:spcAft>
            </a:pPr>
            <a:r>
              <a:rPr lang="en-US" sz="1600" dirty="0" smtClean="0"/>
              <a:t>The purpose of the advance payment is to:</a:t>
            </a:r>
          </a:p>
          <a:p>
            <a:pPr lvl="2">
              <a:spcBef>
                <a:spcPts val="600"/>
              </a:spcBef>
              <a:spcAft>
                <a:spcPts val="600"/>
              </a:spcAft>
              <a:buFont typeface="+mj-lt"/>
              <a:buAutoNum type="arabicPeriod"/>
            </a:pPr>
            <a:r>
              <a:rPr lang="en-US" sz="1600" dirty="0" smtClean="0"/>
              <a:t>Receive payment from the customer </a:t>
            </a:r>
            <a:r>
              <a:rPr lang="en-US" sz="1600" u="sng" dirty="0" smtClean="0"/>
              <a:t>prior to the start of each service period</a:t>
            </a:r>
            <a:r>
              <a:rPr lang="en-US" sz="1600" dirty="0" smtClean="0"/>
              <a:t>, as defined in the Agreement</a:t>
            </a:r>
          </a:p>
          <a:p>
            <a:pPr lvl="2">
              <a:spcBef>
                <a:spcPts val="600"/>
              </a:spcBef>
              <a:spcAft>
                <a:spcPts val="600"/>
              </a:spcAft>
              <a:buFont typeface="+mj-lt"/>
              <a:buAutoNum type="arabicPeriod"/>
            </a:pPr>
            <a:r>
              <a:rPr lang="en-US" sz="1600" u="sng" dirty="0" smtClean="0"/>
              <a:t>Establish an advance balance</a:t>
            </a:r>
            <a:r>
              <a:rPr lang="en-US" sz="1600" dirty="0" smtClean="0"/>
              <a:t>, which will be offset once revenue is recognized</a:t>
            </a:r>
          </a:p>
          <a:p>
            <a:pPr lvl="1">
              <a:spcBef>
                <a:spcPts val="600"/>
              </a:spcBef>
              <a:spcAft>
                <a:spcPts val="600"/>
              </a:spcAft>
            </a:pPr>
            <a:r>
              <a:rPr lang="en-US" sz="1600" b="1" dirty="0" smtClean="0"/>
              <a:t>Advance Payments:</a:t>
            </a:r>
          </a:p>
          <a:p>
            <a:pPr lvl="2">
              <a:spcBef>
                <a:spcPts val="600"/>
              </a:spcBef>
              <a:spcAft>
                <a:spcPts val="600"/>
              </a:spcAft>
            </a:pPr>
            <a:r>
              <a:rPr lang="en-US" sz="1600" dirty="0" smtClean="0"/>
              <a:t>Will be </a:t>
            </a:r>
            <a:r>
              <a:rPr lang="en-US" sz="1600" dirty="0"/>
              <a:t>collected </a:t>
            </a:r>
            <a:r>
              <a:rPr lang="en-US" sz="1600" dirty="0" smtClean="0"/>
              <a:t>prior to the start of each service period</a:t>
            </a:r>
          </a:p>
          <a:p>
            <a:pPr lvl="2">
              <a:spcBef>
                <a:spcPts val="600"/>
              </a:spcBef>
              <a:spcAft>
                <a:spcPts val="600"/>
              </a:spcAft>
            </a:pPr>
            <a:r>
              <a:rPr lang="en-US" sz="1600" dirty="0" smtClean="0"/>
              <a:t>Recorded </a:t>
            </a:r>
            <a:r>
              <a:rPr lang="en-US" sz="1600" dirty="0"/>
              <a:t>via a Pegasys Cash Receipt (CR) </a:t>
            </a:r>
            <a:r>
              <a:rPr lang="en-US" sz="1600" dirty="0" smtClean="0"/>
              <a:t>document</a:t>
            </a:r>
          </a:p>
          <a:p>
            <a:pPr lvl="2">
              <a:spcBef>
                <a:spcPts val="600"/>
              </a:spcBef>
              <a:spcAft>
                <a:spcPts val="600"/>
              </a:spcAft>
            </a:pPr>
            <a:r>
              <a:rPr lang="en-US" sz="1600" b="1" dirty="0" smtClean="0"/>
              <a:t>Will reference the agreement</a:t>
            </a:r>
            <a:endParaRPr lang="en-US" sz="1600" dirty="0" smtClean="0"/>
          </a:p>
          <a:p>
            <a:pPr lvl="2">
              <a:spcBef>
                <a:spcPts val="600"/>
              </a:spcBef>
              <a:spcAft>
                <a:spcPts val="600"/>
              </a:spcAft>
            </a:pPr>
            <a:r>
              <a:rPr lang="en-US" sz="1600" dirty="0" smtClean="0"/>
              <a:t>Typically will be </a:t>
            </a:r>
            <a:r>
              <a:rPr lang="en-US" sz="1600" b="1" u="sng" dirty="0" smtClean="0"/>
              <a:t>equal to one month’s rent</a:t>
            </a:r>
          </a:p>
          <a:p>
            <a:pPr lvl="2">
              <a:spcBef>
                <a:spcPts val="600"/>
              </a:spcBef>
              <a:spcAft>
                <a:spcPts val="600"/>
              </a:spcAft>
            </a:pPr>
            <a:r>
              <a:rPr lang="en-US" sz="1600" dirty="0" smtClean="0"/>
              <a:t>Will </a:t>
            </a:r>
            <a:r>
              <a:rPr lang="en-US" sz="1600" dirty="0"/>
              <a:t>be recorded with a </a:t>
            </a:r>
            <a:r>
              <a:rPr lang="en-US" sz="1600" u="sng" dirty="0" smtClean="0"/>
              <a:t>Advance Payment </a:t>
            </a:r>
            <a:r>
              <a:rPr lang="en-US" sz="1600" u="sng" dirty="0"/>
              <a:t>Line Type</a:t>
            </a:r>
            <a:r>
              <a:rPr lang="en-US" sz="1600" dirty="0"/>
              <a:t> and post to the </a:t>
            </a:r>
            <a:r>
              <a:rPr lang="en-US" sz="1600" b="1" dirty="0" smtClean="0"/>
              <a:t>231000.06 Liability GL account </a:t>
            </a:r>
            <a:r>
              <a:rPr lang="en-US" sz="1600" dirty="0" smtClean="0"/>
              <a:t>(Transaction Type 04)</a:t>
            </a:r>
            <a:endParaRPr lang="en-US" sz="1600" b="1" dirty="0"/>
          </a:p>
        </p:txBody>
      </p:sp>
      <p:sp>
        <p:nvSpPr>
          <p:cNvPr id="3" name="Footer Placeholder 2"/>
          <p:cNvSpPr>
            <a:spLocks noGrp="1"/>
          </p:cNvSpPr>
          <p:nvPr>
            <p:ph type="ftr" sz="quarter" idx="4294967295"/>
          </p:nvPr>
        </p:nvSpPr>
        <p:spPr>
          <a:xfrm>
            <a:off x="375138" y="6553200"/>
            <a:ext cx="7010400" cy="304800"/>
          </a:xfrm>
          <a:prstGeom prst="rect">
            <a:avLst/>
          </a:prstGeom>
        </p:spPr>
        <p:txBody>
          <a:bodyPr/>
          <a:lstStyle/>
          <a:p>
            <a:r>
              <a:rPr lang="en-US" sz="1200" b="1" dirty="0" smtClean="0"/>
              <a:t>CGI Federal Proprietary and Confidential</a:t>
            </a:r>
            <a:endParaRPr lang="en-US" sz="1200" b="1" dirty="0"/>
          </a:p>
        </p:txBody>
      </p:sp>
      <p:sp>
        <p:nvSpPr>
          <p:cNvPr id="5" name="Slide Number Placeholder 4"/>
          <p:cNvSpPr>
            <a:spLocks noGrp="1"/>
          </p:cNvSpPr>
          <p:nvPr>
            <p:ph type="sldNum" sz="quarter" idx="11"/>
          </p:nvPr>
        </p:nvSpPr>
        <p:spPr>
          <a:xfrm>
            <a:off x="0" y="6588369"/>
            <a:ext cx="562707" cy="258519"/>
          </a:xfrm>
        </p:spPr>
        <p:txBody>
          <a:bodyPr/>
          <a:lstStyle/>
          <a:p>
            <a:fld id="{215F2CEC-58A8-492B-AD0D-C2BF1A7F0D89}" type="slidenum">
              <a:rPr lang="en-US" smtClean="0"/>
              <a:pPr/>
              <a:t>145</a:t>
            </a:fld>
            <a:endParaRPr lang="en-US" dirty="0"/>
          </a:p>
        </p:txBody>
      </p:sp>
    </p:spTree>
    <p:extLst>
      <p:ext uri="{BB962C8B-B14F-4D97-AF65-F5344CB8AC3E}">
        <p14:creationId xmlns:p14="http://schemas.microsoft.com/office/powerpoint/2010/main" val="79140693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Collection Processing: Outlease</a:t>
            </a:r>
            <a:r>
              <a:rPr lang="en-US" sz="2800" dirty="0" smtClean="0"/>
              <a:t/>
            </a:r>
            <a:br>
              <a:rPr lang="en-US" sz="2800" dirty="0" smtClean="0"/>
            </a:br>
            <a:r>
              <a:rPr lang="en-US" sz="1800" dirty="0" smtClean="0"/>
              <a:t>Security Deposits/Advance Collections </a:t>
            </a:r>
            <a:endParaRPr lang="en-US" sz="1800" dirty="0"/>
          </a:p>
        </p:txBody>
      </p:sp>
      <p:sp>
        <p:nvSpPr>
          <p:cNvPr id="6" name="Content Placeholder 2"/>
          <p:cNvSpPr>
            <a:spLocks noGrp="1"/>
          </p:cNvSpPr>
          <p:nvPr>
            <p:ph idx="1"/>
          </p:nvPr>
        </p:nvSpPr>
        <p:spPr>
          <a:xfrm>
            <a:off x="350874" y="1141487"/>
            <a:ext cx="8793126" cy="5812206"/>
          </a:xfrm>
        </p:spPr>
        <p:txBody>
          <a:bodyPr/>
          <a:lstStyle/>
          <a:p>
            <a:pPr marL="285750" lvl="2" indent="-285750"/>
            <a:r>
              <a:rPr lang="en-US" sz="1600" b="1" u="sng" dirty="0" smtClean="0"/>
              <a:t>Customer remits payment via:</a:t>
            </a:r>
          </a:p>
          <a:p>
            <a:pPr marL="631825" lvl="3" indent="-285750">
              <a:spcBef>
                <a:spcPts val="500"/>
              </a:spcBef>
              <a:spcAft>
                <a:spcPts val="500"/>
              </a:spcAft>
            </a:pPr>
            <a:r>
              <a:rPr lang="en-US" sz="1600" b="1" dirty="0" smtClean="0"/>
              <a:t>Lockbox</a:t>
            </a:r>
            <a:endParaRPr lang="en-US" sz="1600" b="1" dirty="0"/>
          </a:p>
          <a:p>
            <a:pPr marL="911225" lvl="4" indent="-285750">
              <a:spcBef>
                <a:spcPts val="500"/>
              </a:spcBef>
              <a:spcAft>
                <a:spcPts val="500"/>
              </a:spcAft>
            </a:pPr>
            <a:r>
              <a:rPr lang="en-US" sz="1600" dirty="0" smtClean="0"/>
              <a:t>R7 Miscellaneous Lockbox: Document Type = L7M, Transaction Type = 03 (Security Deposit); 04 (Advance)</a:t>
            </a:r>
          </a:p>
          <a:p>
            <a:pPr marL="1368425" lvl="5" indent="-285750">
              <a:spcBef>
                <a:spcPts val="200"/>
              </a:spcBef>
              <a:spcAft>
                <a:spcPts val="200"/>
              </a:spcAft>
            </a:pPr>
            <a:r>
              <a:rPr lang="en-US" sz="1400" dirty="0" smtClean="0"/>
              <a:t>Will enter Pegasys in Rejected status (no BD reference for copy forward logic)</a:t>
            </a:r>
          </a:p>
          <a:p>
            <a:pPr marL="1368425" lvl="5" indent="-285750">
              <a:spcBef>
                <a:spcPts val="200"/>
              </a:spcBef>
              <a:spcAft>
                <a:spcPts val="200"/>
              </a:spcAft>
            </a:pPr>
            <a:r>
              <a:rPr lang="en-US" sz="1400" dirty="0" smtClean="0"/>
              <a:t>Manual correction to include Transaction Type, accounting dimensions, etc.</a:t>
            </a:r>
          </a:p>
          <a:p>
            <a:pPr marL="631825" lvl="3" indent="-285750">
              <a:spcBef>
                <a:spcPts val="500"/>
              </a:spcBef>
              <a:spcAft>
                <a:spcPts val="500"/>
              </a:spcAft>
            </a:pPr>
            <a:r>
              <a:rPr lang="en-US" sz="1600" b="1" dirty="0"/>
              <a:t>Manual </a:t>
            </a:r>
            <a:r>
              <a:rPr lang="en-US" sz="1600" b="1" dirty="0" smtClean="0"/>
              <a:t>Checks</a:t>
            </a:r>
          </a:p>
          <a:p>
            <a:pPr marL="911225" lvl="4" indent="-285750">
              <a:spcBef>
                <a:spcPts val="500"/>
              </a:spcBef>
              <a:spcAft>
                <a:spcPts val="500"/>
              </a:spcAft>
            </a:pPr>
            <a:r>
              <a:rPr lang="en-US" sz="1600" dirty="0" smtClean="0"/>
              <a:t>Manually processed checks received via mail: Document Type = CH7, Transaction Type = </a:t>
            </a:r>
            <a:r>
              <a:rPr lang="en-US" sz="1600" dirty="0"/>
              <a:t>03 (Security Deposit); 04 (Advance)</a:t>
            </a:r>
          </a:p>
          <a:p>
            <a:pPr marL="631825" lvl="3" indent="-285750">
              <a:spcBef>
                <a:spcPts val="500"/>
              </a:spcBef>
              <a:spcAft>
                <a:spcPts val="500"/>
              </a:spcAft>
            </a:pPr>
            <a:r>
              <a:rPr lang="en-US" sz="1600" b="1" dirty="0" smtClean="0"/>
              <a:t>EFT</a:t>
            </a:r>
          </a:p>
          <a:p>
            <a:pPr marL="911225" lvl="4" indent="-285750">
              <a:spcBef>
                <a:spcPts val="500"/>
              </a:spcBef>
              <a:spcAft>
                <a:spcPts val="500"/>
              </a:spcAft>
            </a:pPr>
            <a:r>
              <a:rPr lang="en-US" sz="1600" dirty="0" smtClean="0"/>
              <a:t>Manually processed electronic fund transfers (EFT): Document Type = EF7, Transaction Type = </a:t>
            </a:r>
            <a:r>
              <a:rPr lang="en-US" sz="1600" dirty="0"/>
              <a:t>03 (Security Deposit); 04 (Advance)</a:t>
            </a:r>
          </a:p>
          <a:p>
            <a:pPr marL="631825" lvl="3" indent="-285750">
              <a:spcBef>
                <a:spcPts val="500"/>
              </a:spcBef>
              <a:spcAft>
                <a:spcPts val="500"/>
              </a:spcAft>
            </a:pPr>
            <a:r>
              <a:rPr lang="en-US" sz="1600" b="1" dirty="0" smtClean="0"/>
              <a:t>Credit Card</a:t>
            </a:r>
          </a:p>
          <a:p>
            <a:pPr marL="911225" lvl="4" indent="-285750">
              <a:spcBef>
                <a:spcPts val="500"/>
              </a:spcBef>
              <a:spcAft>
                <a:spcPts val="500"/>
              </a:spcAft>
            </a:pPr>
            <a:r>
              <a:rPr lang="en-US" sz="1600" dirty="0" smtClean="0"/>
              <a:t>Automatically processed via CIR batch jobs: Document Type = PC7, Transaction Type = </a:t>
            </a:r>
            <a:r>
              <a:rPr lang="en-US" sz="1600" dirty="0"/>
              <a:t>03 (Security Deposit); 04 (Advance)</a:t>
            </a:r>
          </a:p>
          <a:p>
            <a:pPr marL="1368425" lvl="5" indent="-285750">
              <a:spcBef>
                <a:spcPts val="200"/>
              </a:spcBef>
              <a:spcAft>
                <a:spcPts val="200"/>
              </a:spcAft>
            </a:pPr>
            <a:r>
              <a:rPr lang="en-US" sz="1400" dirty="0" smtClean="0"/>
              <a:t>Will enter Pegasys in Rejected status (no BD reference for copy forward logic)</a:t>
            </a:r>
          </a:p>
          <a:p>
            <a:pPr marL="1368425" lvl="5" indent="-285750">
              <a:spcBef>
                <a:spcPts val="200"/>
              </a:spcBef>
              <a:spcAft>
                <a:spcPts val="200"/>
              </a:spcAft>
            </a:pPr>
            <a:r>
              <a:rPr lang="en-US" sz="1400" dirty="0" smtClean="0"/>
              <a:t>Manual correction to include Transaction Type, accounting dimensions, etc.</a:t>
            </a:r>
          </a:p>
          <a:p>
            <a:pPr lvl="2"/>
            <a:endParaRPr lang="en-US" sz="2000" dirty="0"/>
          </a:p>
        </p:txBody>
      </p:sp>
      <p:sp>
        <p:nvSpPr>
          <p:cNvPr id="3" name="Footer Placeholder 2"/>
          <p:cNvSpPr>
            <a:spLocks noGrp="1"/>
          </p:cNvSpPr>
          <p:nvPr>
            <p:ph type="ftr" sz="quarter" idx="4294967295"/>
          </p:nvPr>
        </p:nvSpPr>
        <p:spPr>
          <a:xfrm>
            <a:off x="375138" y="6553200"/>
            <a:ext cx="7010400" cy="304800"/>
          </a:xfrm>
          <a:prstGeom prst="rect">
            <a:avLst/>
          </a:prstGeom>
        </p:spPr>
        <p:txBody>
          <a:bodyPr/>
          <a:lstStyle/>
          <a:p>
            <a:r>
              <a:rPr lang="en-US" sz="1200" b="1" dirty="0" smtClean="0"/>
              <a:t>CGI Federal Proprietary and Confidential</a:t>
            </a:r>
            <a:endParaRPr lang="en-US" sz="1200" b="1" dirty="0"/>
          </a:p>
        </p:txBody>
      </p:sp>
      <p:sp>
        <p:nvSpPr>
          <p:cNvPr id="5" name="Slide Number Placeholder 4"/>
          <p:cNvSpPr>
            <a:spLocks noGrp="1"/>
          </p:cNvSpPr>
          <p:nvPr>
            <p:ph type="sldNum" sz="quarter" idx="11"/>
          </p:nvPr>
        </p:nvSpPr>
        <p:spPr>
          <a:xfrm>
            <a:off x="0" y="6588369"/>
            <a:ext cx="562707" cy="258519"/>
          </a:xfrm>
        </p:spPr>
        <p:txBody>
          <a:bodyPr/>
          <a:lstStyle/>
          <a:p>
            <a:fld id="{215F2CEC-58A8-492B-AD0D-C2BF1A7F0D89}" type="slidenum">
              <a:rPr lang="en-US" smtClean="0"/>
              <a:pPr/>
              <a:t>146</a:t>
            </a:fld>
            <a:endParaRPr lang="en-US" dirty="0"/>
          </a:p>
        </p:txBody>
      </p:sp>
    </p:spTree>
    <p:extLst>
      <p:ext uri="{BB962C8B-B14F-4D97-AF65-F5344CB8AC3E}">
        <p14:creationId xmlns:p14="http://schemas.microsoft.com/office/powerpoint/2010/main" val="339676999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Collection Processing: Outlease</a:t>
            </a:r>
            <a:r>
              <a:rPr lang="en-US" sz="2800" dirty="0" smtClean="0"/>
              <a:t/>
            </a:r>
            <a:br>
              <a:rPr lang="en-US" sz="2800" dirty="0" smtClean="0"/>
            </a:br>
            <a:r>
              <a:rPr lang="en-US" sz="1800" dirty="0" smtClean="0"/>
              <a:t>Security Deposits/Advance Collections</a:t>
            </a:r>
            <a:endParaRPr lang="en-US" sz="1800" dirty="0"/>
          </a:p>
        </p:txBody>
      </p:sp>
      <p:sp>
        <p:nvSpPr>
          <p:cNvPr id="6" name="Content Placeholder 2"/>
          <p:cNvSpPr>
            <a:spLocks noGrp="1"/>
          </p:cNvSpPr>
          <p:nvPr>
            <p:ph idx="1"/>
          </p:nvPr>
        </p:nvSpPr>
        <p:spPr>
          <a:xfrm>
            <a:off x="350874" y="1141487"/>
            <a:ext cx="8793126" cy="2707499"/>
          </a:xfrm>
        </p:spPr>
        <p:txBody>
          <a:bodyPr/>
          <a:lstStyle/>
          <a:p>
            <a:pPr marL="285750" lvl="2" indent="-285750">
              <a:spcBef>
                <a:spcPts val="400"/>
              </a:spcBef>
              <a:spcAft>
                <a:spcPts val="400"/>
              </a:spcAft>
            </a:pPr>
            <a:r>
              <a:rPr lang="en-US" sz="1600" b="1" u="sng" dirty="0" smtClean="0"/>
              <a:t>Revenue Recognition</a:t>
            </a:r>
          </a:p>
          <a:p>
            <a:pPr marL="631825" lvl="3" indent="-285750">
              <a:spcBef>
                <a:spcPts val="400"/>
              </a:spcBef>
              <a:spcAft>
                <a:spcPts val="400"/>
              </a:spcAft>
            </a:pPr>
            <a:r>
              <a:rPr lang="en-US" sz="1600" dirty="0" smtClean="0"/>
              <a:t>PCPROJBILL will be run for Outlease agreements to:</a:t>
            </a:r>
          </a:p>
          <a:p>
            <a:pPr marL="911225" lvl="4" indent="-285750">
              <a:spcBef>
                <a:spcPts val="400"/>
              </a:spcBef>
              <a:spcAft>
                <a:spcPts val="400"/>
              </a:spcAft>
            </a:pPr>
            <a:r>
              <a:rPr lang="en-US" sz="1600" dirty="0" smtClean="0"/>
              <a:t>Generate </a:t>
            </a:r>
            <a:r>
              <a:rPr lang="en-US" sz="1600" b="1" u="sng" dirty="0" smtClean="0"/>
              <a:t>Advance Offset CRs</a:t>
            </a:r>
            <a:r>
              <a:rPr lang="en-US" sz="1600" b="1" dirty="0" smtClean="0"/>
              <a:t>: </a:t>
            </a:r>
            <a:r>
              <a:rPr lang="en-US" sz="1600" dirty="0" smtClean="0"/>
              <a:t>Document Type = AO7, Transaction Type = 01</a:t>
            </a:r>
          </a:p>
          <a:p>
            <a:pPr marL="1368425" lvl="5" indent="-285750">
              <a:spcBef>
                <a:spcPts val="400"/>
              </a:spcBef>
              <a:spcAft>
                <a:spcPts val="400"/>
              </a:spcAft>
            </a:pPr>
            <a:r>
              <a:rPr lang="en-US" sz="1600" dirty="0" smtClean="0"/>
              <a:t>References </a:t>
            </a:r>
            <a:r>
              <a:rPr lang="en-US" sz="1600" u="sng" dirty="0" smtClean="0"/>
              <a:t>original advance collection CR and Agreement</a:t>
            </a:r>
          </a:p>
          <a:p>
            <a:pPr marL="1368425" lvl="5" indent="-285750">
              <a:spcBef>
                <a:spcPts val="400"/>
              </a:spcBef>
              <a:spcAft>
                <a:spcPts val="400"/>
              </a:spcAft>
            </a:pPr>
            <a:r>
              <a:rPr lang="en-US" sz="1600" u="sng" dirty="0" smtClean="0"/>
              <a:t>Liquidates liability and posts revenue</a:t>
            </a:r>
          </a:p>
          <a:p>
            <a:pPr marL="911225" lvl="4" indent="-285750">
              <a:spcBef>
                <a:spcPts val="400"/>
              </a:spcBef>
              <a:spcAft>
                <a:spcPts val="400"/>
              </a:spcAft>
            </a:pPr>
            <a:r>
              <a:rPr lang="en-US" sz="1600" dirty="0"/>
              <a:t>Generate Non-IPAC BDs: Document Type = ODN, Transaction Type = </a:t>
            </a:r>
            <a:r>
              <a:rPr lang="en-US" sz="1600" dirty="0" smtClean="0"/>
              <a:t>01</a:t>
            </a:r>
          </a:p>
          <a:p>
            <a:pPr marL="1368425" lvl="5" indent="-285750">
              <a:spcBef>
                <a:spcPts val="400"/>
              </a:spcBef>
              <a:spcAft>
                <a:spcPts val="400"/>
              </a:spcAft>
            </a:pPr>
            <a:r>
              <a:rPr lang="en-US" sz="1600" dirty="0" smtClean="0"/>
              <a:t>Only generated if customer </a:t>
            </a:r>
            <a:r>
              <a:rPr lang="en-US" sz="1600" b="1" dirty="0" smtClean="0"/>
              <a:t>did not remit advance payment </a:t>
            </a:r>
            <a:r>
              <a:rPr lang="en-US" sz="1600" dirty="0" smtClean="0"/>
              <a:t>for the billing period</a:t>
            </a:r>
            <a:endParaRPr lang="en-US" sz="1600" dirty="0"/>
          </a:p>
        </p:txBody>
      </p:sp>
      <p:sp>
        <p:nvSpPr>
          <p:cNvPr id="3" name="Footer Placeholder 2"/>
          <p:cNvSpPr>
            <a:spLocks noGrp="1"/>
          </p:cNvSpPr>
          <p:nvPr>
            <p:ph type="ftr" sz="quarter" idx="4294967295"/>
          </p:nvPr>
        </p:nvSpPr>
        <p:spPr>
          <a:xfrm>
            <a:off x="375138" y="6553200"/>
            <a:ext cx="7010400" cy="304800"/>
          </a:xfrm>
          <a:prstGeom prst="rect">
            <a:avLst/>
          </a:prstGeom>
        </p:spPr>
        <p:txBody>
          <a:bodyPr/>
          <a:lstStyle/>
          <a:p>
            <a:r>
              <a:rPr lang="en-US" sz="1200" b="1" dirty="0" smtClean="0"/>
              <a:t>CGI Federal Proprietary and Confidential</a:t>
            </a:r>
            <a:endParaRPr lang="en-US" sz="1200" b="1" dirty="0"/>
          </a:p>
        </p:txBody>
      </p:sp>
      <p:sp>
        <p:nvSpPr>
          <p:cNvPr id="5" name="Slide Number Placeholder 4"/>
          <p:cNvSpPr>
            <a:spLocks noGrp="1"/>
          </p:cNvSpPr>
          <p:nvPr>
            <p:ph type="sldNum" sz="quarter" idx="11"/>
          </p:nvPr>
        </p:nvSpPr>
        <p:spPr>
          <a:xfrm>
            <a:off x="0" y="6588369"/>
            <a:ext cx="562707" cy="258519"/>
          </a:xfrm>
        </p:spPr>
        <p:txBody>
          <a:bodyPr/>
          <a:lstStyle/>
          <a:p>
            <a:fld id="{215F2CEC-58A8-492B-AD0D-C2BF1A7F0D89}" type="slidenum">
              <a:rPr lang="en-US" smtClean="0"/>
              <a:pPr/>
              <a:t>147</a:t>
            </a:fld>
            <a:endParaRPr lang="en-US" dirty="0"/>
          </a:p>
        </p:txBody>
      </p:sp>
      <p:graphicFrame>
        <p:nvGraphicFramePr>
          <p:cNvPr id="7" name="Diagram 6"/>
          <p:cNvGraphicFramePr/>
          <p:nvPr>
            <p:extLst>
              <p:ext uri="{D42A27DB-BD31-4B8C-83A1-F6EECF244321}">
                <p14:modId xmlns:p14="http://schemas.microsoft.com/office/powerpoint/2010/main" val="3224687597"/>
              </p:ext>
            </p:extLst>
          </p:nvPr>
        </p:nvGraphicFramePr>
        <p:xfrm>
          <a:off x="1375143" y="4035498"/>
          <a:ext cx="6492949" cy="2228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505484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a:spLocks noGrp="1"/>
          </p:cNvSpPr>
          <p:nvPr>
            <p:ph idx="1"/>
          </p:nvPr>
        </p:nvSpPr>
        <p:spPr>
          <a:xfrm>
            <a:off x="486892" y="1245861"/>
            <a:ext cx="8603943" cy="5535939"/>
          </a:xfrm>
        </p:spPr>
        <p:txBody>
          <a:bodyPr/>
          <a:lstStyle/>
          <a:p>
            <a:pPr>
              <a:spcBef>
                <a:spcPts val="600"/>
              </a:spcBef>
              <a:spcAft>
                <a:spcPts val="600"/>
              </a:spcAft>
              <a:defRPr/>
            </a:pPr>
            <a:r>
              <a:rPr lang="en-US" sz="1800" dirty="0" smtClean="0"/>
              <a:t>At the conclusion of the Outlease agreement, the security deposit may be settled in one of several ways:</a:t>
            </a:r>
          </a:p>
          <a:p>
            <a:pPr>
              <a:spcBef>
                <a:spcPts val="600"/>
              </a:spcBef>
              <a:spcAft>
                <a:spcPts val="600"/>
              </a:spcAft>
              <a:defRPr/>
            </a:pPr>
            <a:endParaRPr lang="en-US" sz="800" dirty="0" smtClean="0"/>
          </a:p>
          <a:p>
            <a:pPr marL="679450" lvl="1" indent="-342900">
              <a:spcBef>
                <a:spcPts val="600"/>
              </a:spcBef>
              <a:spcAft>
                <a:spcPts val="600"/>
              </a:spcAft>
              <a:buFont typeface="+mj-lt"/>
              <a:buAutoNum type="arabicPeriod"/>
              <a:defRPr/>
            </a:pPr>
            <a:r>
              <a:rPr lang="en-US" sz="1800" b="1" u="sng" dirty="0" smtClean="0"/>
              <a:t>Full </a:t>
            </a:r>
            <a:r>
              <a:rPr lang="en-US" sz="1800" b="1" u="sng" dirty="0"/>
              <a:t>return of security </a:t>
            </a:r>
            <a:r>
              <a:rPr lang="en-US" sz="1800" b="1" u="sng" dirty="0" smtClean="0"/>
              <a:t>deposit</a:t>
            </a:r>
            <a:r>
              <a:rPr lang="en-US" sz="1800" b="1" dirty="0" smtClean="0"/>
              <a:t>:</a:t>
            </a:r>
          </a:p>
          <a:p>
            <a:pPr marL="1025525" lvl="2" indent="-342900">
              <a:spcBef>
                <a:spcPts val="600"/>
              </a:spcBef>
              <a:spcAft>
                <a:spcPts val="600"/>
              </a:spcAft>
              <a:defRPr/>
            </a:pPr>
            <a:r>
              <a:rPr lang="en-US" sz="1600" dirty="0" smtClean="0"/>
              <a:t>No outstanding billing amount and no damages to leased premises</a:t>
            </a:r>
          </a:p>
          <a:p>
            <a:pPr marL="1025525" lvl="2" indent="-342900">
              <a:spcBef>
                <a:spcPts val="600"/>
              </a:spcBef>
              <a:spcAft>
                <a:spcPts val="600"/>
              </a:spcAft>
              <a:defRPr/>
            </a:pPr>
            <a:r>
              <a:rPr lang="en-US" sz="1600" dirty="0" smtClean="0"/>
              <a:t>Non-IPAC </a:t>
            </a:r>
            <a:r>
              <a:rPr lang="en-US" sz="1600" dirty="0"/>
              <a:t>refund for full amount: manually processed; Document Category IP; Document Type MR7, Transaction Type </a:t>
            </a:r>
            <a:r>
              <a:rPr lang="en-US" sz="1600" dirty="0" smtClean="0"/>
              <a:t>05</a:t>
            </a:r>
          </a:p>
          <a:p>
            <a:pPr marL="1025525" lvl="2" indent="-342900">
              <a:spcBef>
                <a:spcPts val="600"/>
              </a:spcBef>
              <a:spcAft>
                <a:spcPts val="600"/>
              </a:spcAft>
              <a:defRPr/>
            </a:pPr>
            <a:r>
              <a:rPr lang="en-US" sz="1600" dirty="0" smtClean="0"/>
              <a:t>References </a:t>
            </a:r>
            <a:r>
              <a:rPr lang="en-US" sz="1600" dirty="0"/>
              <a:t>original security deposit </a:t>
            </a:r>
            <a:r>
              <a:rPr lang="en-US" sz="1600" dirty="0" smtClean="0"/>
              <a:t>CR</a:t>
            </a:r>
          </a:p>
          <a:p>
            <a:pPr marL="679450" lvl="1" indent="-342900">
              <a:spcBef>
                <a:spcPts val="600"/>
              </a:spcBef>
              <a:spcAft>
                <a:spcPts val="600"/>
              </a:spcAft>
              <a:buFont typeface="+mj-lt"/>
              <a:buAutoNum type="arabicPeriod"/>
              <a:defRPr/>
            </a:pPr>
            <a:r>
              <a:rPr lang="en-US" sz="1800" b="1" u="sng" dirty="0" smtClean="0"/>
              <a:t>Outstanding balance on </a:t>
            </a:r>
            <a:r>
              <a:rPr lang="en-US" sz="1800" b="1" u="sng" dirty="0" err="1" smtClean="0"/>
              <a:t>Outlease</a:t>
            </a:r>
            <a:r>
              <a:rPr lang="en-US" sz="1800" b="1" u="sng" dirty="0" smtClean="0"/>
              <a:t> – Apply security deposit</a:t>
            </a:r>
            <a:r>
              <a:rPr lang="en-US" sz="1800" b="1" dirty="0" smtClean="0"/>
              <a:t>:</a:t>
            </a:r>
            <a:endParaRPr lang="en-US" sz="1800" b="1" u="sng" dirty="0"/>
          </a:p>
          <a:p>
            <a:pPr marL="1025525" lvl="2" indent="-342900">
              <a:spcBef>
                <a:spcPts val="600"/>
              </a:spcBef>
              <a:spcAft>
                <a:spcPts val="600"/>
              </a:spcAft>
              <a:defRPr/>
            </a:pPr>
            <a:r>
              <a:rPr lang="en-US" sz="1600" dirty="0"/>
              <a:t>Outstanding balance left on Outlease (i.e. customer did not pay in advance and failed to pay associated bills):</a:t>
            </a:r>
          </a:p>
          <a:p>
            <a:pPr marL="1025525" lvl="2" indent="-342900">
              <a:spcBef>
                <a:spcPts val="600"/>
              </a:spcBef>
              <a:spcAft>
                <a:spcPts val="600"/>
              </a:spcAft>
              <a:defRPr/>
            </a:pPr>
            <a:r>
              <a:rPr lang="en-US" sz="1600" dirty="0" smtClean="0"/>
              <a:t>Apply </a:t>
            </a:r>
            <a:r>
              <a:rPr lang="en-US" sz="1600" dirty="0"/>
              <a:t>applicable security deposit amount to outstanding Billing </a:t>
            </a:r>
            <a:r>
              <a:rPr lang="en-US" sz="1600" dirty="0" smtClean="0"/>
              <a:t>Document</a:t>
            </a:r>
          </a:p>
          <a:p>
            <a:pPr marL="1025525" lvl="2" indent="-342900">
              <a:spcBef>
                <a:spcPts val="600"/>
              </a:spcBef>
              <a:spcAft>
                <a:spcPts val="600"/>
              </a:spcAft>
              <a:defRPr/>
            </a:pPr>
            <a:r>
              <a:rPr lang="en-US" sz="1600" b="1" u="sng" dirty="0" smtClean="0"/>
              <a:t>Correct </a:t>
            </a:r>
            <a:r>
              <a:rPr lang="en-US" sz="1600" b="1" u="sng" dirty="0"/>
              <a:t>security deposit CR</a:t>
            </a:r>
            <a:r>
              <a:rPr lang="en-US" sz="1600" b="1" dirty="0"/>
              <a:t> </a:t>
            </a:r>
            <a:r>
              <a:rPr lang="en-US" sz="1600" dirty="0"/>
              <a:t>to use Transaction Type 01 and reference the applicable Billing Document and </a:t>
            </a:r>
            <a:r>
              <a:rPr lang="en-US" sz="1600" dirty="0" smtClean="0"/>
              <a:t>Agreement</a:t>
            </a:r>
            <a:endParaRPr lang="en-US" sz="1600" dirty="0"/>
          </a:p>
        </p:txBody>
      </p:sp>
      <p:sp>
        <p:nvSpPr>
          <p:cNvPr id="8" name="Title 1"/>
          <p:cNvSpPr>
            <a:spLocks noGrp="1"/>
          </p:cNvSpPr>
          <p:nvPr>
            <p:ph type="title"/>
          </p:nvPr>
        </p:nvSpPr>
        <p:spPr>
          <a:xfrm>
            <a:off x="476878" y="265814"/>
            <a:ext cx="7381875" cy="672071"/>
          </a:xfrm>
        </p:spPr>
        <p:txBody>
          <a:bodyPr/>
          <a:lstStyle/>
          <a:p>
            <a:r>
              <a:rPr lang="en-US" dirty="0" smtClean="0"/>
              <a:t/>
            </a:r>
            <a:br>
              <a:rPr lang="en-US" dirty="0" smtClean="0"/>
            </a:br>
            <a:r>
              <a:rPr lang="en-US" dirty="0" smtClean="0"/>
              <a:t>Collections Processing: Outlease</a:t>
            </a:r>
            <a:br>
              <a:rPr lang="en-US" dirty="0" smtClean="0"/>
            </a:br>
            <a:r>
              <a:rPr lang="en-US" sz="1800" dirty="0" smtClean="0"/>
              <a:t>Security Deposit Settlement</a:t>
            </a:r>
            <a:endParaRPr lang="en-US" sz="1800" dirty="0"/>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148</a:t>
            </a:fld>
            <a:endParaRPr lang="en-US" dirty="0"/>
          </a:p>
        </p:txBody>
      </p:sp>
      <p:sp>
        <p:nvSpPr>
          <p:cNvPr id="3" name="Footer Placeholder 2"/>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250413702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a:spLocks noGrp="1"/>
          </p:cNvSpPr>
          <p:nvPr>
            <p:ph idx="1"/>
          </p:nvPr>
        </p:nvSpPr>
        <p:spPr>
          <a:xfrm>
            <a:off x="359988" y="1025801"/>
            <a:ext cx="8486300" cy="3956533"/>
          </a:xfrm>
        </p:spPr>
        <p:txBody>
          <a:bodyPr/>
          <a:lstStyle/>
          <a:p>
            <a:pPr marL="0" indent="0">
              <a:buNone/>
              <a:defRPr/>
            </a:pPr>
            <a:endParaRPr lang="en-US" sz="1800" dirty="0"/>
          </a:p>
          <a:p>
            <a:pPr marL="679450" lvl="1" indent="-342900">
              <a:spcBef>
                <a:spcPts val="600"/>
              </a:spcBef>
              <a:spcAft>
                <a:spcPts val="600"/>
              </a:spcAft>
              <a:buFont typeface="+mj-lt"/>
              <a:buAutoNum type="arabicPeriod" startAt="3"/>
              <a:defRPr/>
            </a:pPr>
            <a:r>
              <a:rPr lang="en-US" sz="1800" b="1" u="sng" dirty="0" smtClean="0"/>
              <a:t>Damages </a:t>
            </a:r>
            <a:r>
              <a:rPr lang="en-US" sz="1800" b="1" u="sng" dirty="0"/>
              <a:t>to Lease Premises (pay for expenses via security </a:t>
            </a:r>
            <a:r>
              <a:rPr lang="en-US" sz="1800" b="1" u="sng" dirty="0" smtClean="0"/>
              <a:t>deposit)</a:t>
            </a:r>
            <a:r>
              <a:rPr lang="en-US" sz="1800" b="1" dirty="0" smtClean="0"/>
              <a:t>:</a:t>
            </a:r>
            <a:endParaRPr lang="en-US" sz="1800" b="1" dirty="0"/>
          </a:p>
          <a:p>
            <a:pPr marL="1025525" lvl="2" indent="-342900">
              <a:spcBef>
                <a:spcPts val="600"/>
              </a:spcBef>
              <a:spcAft>
                <a:spcPts val="600"/>
              </a:spcAft>
              <a:defRPr/>
            </a:pPr>
            <a:r>
              <a:rPr lang="en-US" sz="1600" dirty="0" smtClean="0"/>
              <a:t>Create </a:t>
            </a:r>
            <a:r>
              <a:rPr lang="en-US" sz="1600" b="1" dirty="0"/>
              <a:t>new RWA agreement</a:t>
            </a:r>
            <a:r>
              <a:rPr lang="en-US" sz="1600" dirty="0"/>
              <a:t>, Document Category ED; Document Type NED (non-recurring, non-IPAC, advance required); Transaction Type 02</a:t>
            </a:r>
          </a:p>
          <a:p>
            <a:pPr marL="1025525" lvl="2" indent="-342900">
              <a:spcBef>
                <a:spcPts val="600"/>
              </a:spcBef>
              <a:spcAft>
                <a:spcPts val="600"/>
              </a:spcAft>
              <a:defRPr/>
            </a:pPr>
            <a:r>
              <a:rPr lang="en-US" sz="1600" dirty="0" smtClean="0"/>
              <a:t>After </a:t>
            </a:r>
            <a:r>
              <a:rPr lang="en-US" sz="1600" dirty="0"/>
              <a:t>the new RWA is established, </a:t>
            </a:r>
            <a:r>
              <a:rPr lang="en-US" sz="1600" b="1" u="sng" dirty="0"/>
              <a:t>correct the security deposit CR</a:t>
            </a:r>
            <a:r>
              <a:rPr lang="en-US" sz="1600" dirty="0"/>
              <a:t>, including the following:</a:t>
            </a:r>
          </a:p>
          <a:p>
            <a:pPr marL="1371600" lvl="3" indent="-342900">
              <a:spcBef>
                <a:spcPts val="600"/>
              </a:spcBef>
              <a:spcAft>
                <a:spcPts val="600"/>
              </a:spcAft>
              <a:buFont typeface="+mj-lt"/>
              <a:buAutoNum type="arabicPeriod"/>
              <a:defRPr/>
            </a:pPr>
            <a:r>
              <a:rPr lang="en-US" sz="1600" dirty="0" smtClean="0"/>
              <a:t>Zero </a:t>
            </a:r>
            <a:r>
              <a:rPr lang="en-US" sz="1600" dirty="0"/>
              <a:t>down line 1 – this will draw down the </a:t>
            </a:r>
            <a:r>
              <a:rPr lang="en-US" sz="1600" dirty="0" smtClean="0"/>
              <a:t>240000.01 </a:t>
            </a:r>
            <a:r>
              <a:rPr lang="en-US" sz="1600" dirty="0"/>
              <a:t>deposit account </a:t>
            </a:r>
            <a:r>
              <a:rPr lang="en-US" sz="1600" dirty="0" smtClean="0"/>
              <a:t>balance</a:t>
            </a:r>
          </a:p>
          <a:p>
            <a:pPr marL="1371600" lvl="3" indent="-342900">
              <a:spcBef>
                <a:spcPts val="600"/>
              </a:spcBef>
              <a:spcAft>
                <a:spcPts val="600"/>
              </a:spcAft>
              <a:buFont typeface="+mj-lt"/>
              <a:buAutoNum type="arabicPeriod"/>
              <a:defRPr/>
            </a:pPr>
            <a:r>
              <a:rPr lang="en-US" sz="1600" dirty="0" smtClean="0"/>
              <a:t>Copy </a:t>
            </a:r>
            <a:r>
              <a:rPr lang="en-US" sz="1600" dirty="0"/>
              <a:t>line 1 to create line 2 for the amount of the security </a:t>
            </a:r>
            <a:r>
              <a:rPr lang="en-US" sz="1600" dirty="0" smtClean="0"/>
              <a:t>deposit</a:t>
            </a:r>
          </a:p>
          <a:p>
            <a:pPr marL="1371600" lvl="3" indent="-342900">
              <a:spcBef>
                <a:spcPts val="600"/>
              </a:spcBef>
              <a:spcAft>
                <a:spcPts val="600"/>
              </a:spcAft>
              <a:buFont typeface="+mj-lt"/>
              <a:buAutoNum type="arabicPeriod"/>
              <a:defRPr/>
            </a:pPr>
            <a:r>
              <a:rPr lang="en-US" sz="1600" dirty="0" smtClean="0"/>
              <a:t>Set </a:t>
            </a:r>
            <a:r>
              <a:rPr lang="en-US" sz="1600" dirty="0"/>
              <a:t>the Line type to “Advance </a:t>
            </a:r>
            <a:r>
              <a:rPr lang="en-US" sz="1600" dirty="0" smtClean="0"/>
              <a:t>Payment”</a:t>
            </a:r>
          </a:p>
          <a:p>
            <a:pPr marL="1371600" lvl="3" indent="-342900">
              <a:spcBef>
                <a:spcPts val="600"/>
              </a:spcBef>
              <a:spcAft>
                <a:spcPts val="600"/>
              </a:spcAft>
              <a:buFont typeface="+mj-lt"/>
              <a:buAutoNum type="arabicPeriod"/>
              <a:defRPr/>
            </a:pPr>
            <a:r>
              <a:rPr lang="en-US" sz="1600" dirty="0" smtClean="0"/>
              <a:t>Set </a:t>
            </a:r>
            <a:r>
              <a:rPr lang="en-US" sz="1600" dirty="0"/>
              <a:t>the Transaction Type to 04 – this will reclassify the security deposit as deferred income, </a:t>
            </a:r>
            <a:r>
              <a:rPr lang="en-US" sz="1600" dirty="0" smtClean="0"/>
              <a:t>231000.06 </a:t>
            </a:r>
          </a:p>
          <a:p>
            <a:pPr marL="1371600" lvl="3" indent="-342900">
              <a:spcBef>
                <a:spcPts val="600"/>
              </a:spcBef>
              <a:spcAft>
                <a:spcPts val="600"/>
              </a:spcAft>
              <a:buFont typeface="+mj-lt"/>
              <a:buAutoNum type="arabicPeriod"/>
              <a:defRPr/>
            </a:pPr>
            <a:r>
              <a:rPr lang="en-US" sz="1600" dirty="0" smtClean="0"/>
              <a:t>Add </a:t>
            </a:r>
            <a:r>
              <a:rPr lang="en-US" sz="1600" dirty="0"/>
              <a:t>a reference to the appropriate Agreement Number and Line Number</a:t>
            </a:r>
          </a:p>
          <a:p>
            <a:pPr marL="1025525" lvl="2" indent="-342900">
              <a:spcBef>
                <a:spcPts val="600"/>
              </a:spcBef>
              <a:spcAft>
                <a:spcPts val="600"/>
              </a:spcAft>
              <a:defRPr/>
            </a:pPr>
            <a:r>
              <a:rPr lang="en-US" sz="1600" dirty="0" smtClean="0"/>
              <a:t>Process </a:t>
            </a:r>
            <a:r>
              <a:rPr lang="en-US" sz="1600" dirty="0"/>
              <a:t>spending </a:t>
            </a:r>
            <a:r>
              <a:rPr lang="en-US" sz="1600" dirty="0" smtClean="0"/>
              <a:t>(purchasing chain, </a:t>
            </a:r>
            <a:r>
              <a:rPr lang="en-US" sz="1600" dirty="0"/>
              <a:t>not AG) </a:t>
            </a:r>
            <a:r>
              <a:rPr lang="en-US" sz="1600" dirty="0" smtClean="0"/>
              <a:t>for expenses incurred against </a:t>
            </a:r>
            <a:r>
              <a:rPr lang="en-US" sz="1600" dirty="0"/>
              <a:t>the agreement to restore leased </a:t>
            </a:r>
            <a:r>
              <a:rPr lang="en-US" sz="1600" dirty="0" smtClean="0"/>
              <a:t>premises</a:t>
            </a:r>
            <a:endParaRPr lang="en-US" sz="1600" dirty="0"/>
          </a:p>
        </p:txBody>
      </p:sp>
      <p:sp>
        <p:nvSpPr>
          <p:cNvPr id="8" name="Title 1"/>
          <p:cNvSpPr>
            <a:spLocks noGrp="1"/>
          </p:cNvSpPr>
          <p:nvPr>
            <p:ph type="title"/>
          </p:nvPr>
        </p:nvSpPr>
        <p:spPr>
          <a:xfrm>
            <a:off x="476878" y="265814"/>
            <a:ext cx="7381875" cy="672071"/>
          </a:xfrm>
        </p:spPr>
        <p:txBody>
          <a:bodyPr/>
          <a:lstStyle/>
          <a:p>
            <a:r>
              <a:rPr lang="en-US" dirty="0"/>
              <a:t>Collections Processing: Outlease</a:t>
            </a:r>
            <a:br>
              <a:rPr lang="en-US" dirty="0"/>
            </a:br>
            <a:r>
              <a:rPr lang="en-US" sz="1800" dirty="0"/>
              <a:t>Security Deposit Settlement</a:t>
            </a:r>
            <a:endParaRPr lang="en-US" dirty="0"/>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149</a:t>
            </a:fld>
            <a:endParaRPr lang="en-US" dirty="0"/>
          </a:p>
        </p:txBody>
      </p:sp>
      <p:sp>
        <p:nvSpPr>
          <p:cNvPr id="3" name="Footer Placeholder 2"/>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2245049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Cash Receipt Introduction</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z="1200" smtClean="0">
                <a:solidFill>
                  <a:srgbClr val="000000"/>
                </a:solidFill>
              </a:rPr>
              <a:pPr>
                <a:defRPr/>
              </a:pPr>
              <a:t>15</a:t>
            </a:fld>
            <a:endParaRPr lang="en-US" sz="1200" dirty="0">
              <a:solidFill>
                <a:srgbClr val="000000"/>
              </a:solidFill>
            </a:endParaRPr>
          </a:p>
        </p:txBody>
      </p:sp>
    </p:spTree>
    <p:extLst>
      <p:ext uri="{BB962C8B-B14F-4D97-AF65-F5344CB8AC3E}">
        <p14:creationId xmlns:p14="http://schemas.microsoft.com/office/powerpoint/2010/main" val="150711838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a:spLocks noGrp="1"/>
          </p:cNvSpPr>
          <p:nvPr>
            <p:ph idx="1"/>
          </p:nvPr>
        </p:nvSpPr>
        <p:spPr>
          <a:xfrm>
            <a:off x="0" y="1249085"/>
            <a:ext cx="9067800" cy="3956533"/>
          </a:xfrm>
        </p:spPr>
        <p:txBody>
          <a:bodyPr/>
          <a:lstStyle/>
          <a:p>
            <a:pPr marL="679450" lvl="1" indent="-342900">
              <a:spcBef>
                <a:spcPts val="600"/>
              </a:spcBef>
              <a:spcAft>
                <a:spcPts val="600"/>
              </a:spcAft>
              <a:buFont typeface="+mj-lt"/>
              <a:buAutoNum type="arabicPeriod" startAt="3"/>
              <a:defRPr/>
            </a:pPr>
            <a:r>
              <a:rPr lang="en-US" sz="1800" b="1" u="sng" dirty="0" smtClean="0"/>
              <a:t>Damages </a:t>
            </a:r>
            <a:r>
              <a:rPr lang="en-US" sz="1800" b="1" u="sng" dirty="0"/>
              <a:t>to Lease Premises (pay for expenses via security deposit</a:t>
            </a:r>
            <a:r>
              <a:rPr lang="en-US" sz="1800" b="1" u="sng" dirty="0" smtClean="0"/>
              <a:t>) (Cont.)</a:t>
            </a:r>
            <a:r>
              <a:rPr lang="en-US" sz="1800" b="1" dirty="0" smtClean="0"/>
              <a:t>:</a:t>
            </a:r>
            <a:endParaRPr lang="en-US" sz="1800" b="1" dirty="0"/>
          </a:p>
          <a:p>
            <a:pPr marL="1025525" lvl="2" indent="-342900">
              <a:spcBef>
                <a:spcPts val="600"/>
              </a:spcBef>
              <a:spcAft>
                <a:spcPts val="600"/>
              </a:spcAft>
              <a:defRPr/>
            </a:pPr>
            <a:r>
              <a:rPr lang="en-US" sz="1600" dirty="0"/>
              <a:t>Run PCPROJBILL:</a:t>
            </a:r>
          </a:p>
          <a:p>
            <a:pPr marL="1025525" lvl="2" indent="-342900">
              <a:spcBef>
                <a:spcPts val="600"/>
              </a:spcBef>
              <a:spcAft>
                <a:spcPts val="600"/>
              </a:spcAft>
              <a:defRPr/>
            </a:pPr>
            <a:r>
              <a:rPr lang="en-US" sz="1600" dirty="0"/>
              <a:t>Generates an advance offset CR (AO7) – draws down the deferred income, </a:t>
            </a:r>
            <a:r>
              <a:rPr lang="en-US" sz="1600" dirty="0" smtClean="0"/>
              <a:t>231000.06 </a:t>
            </a:r>
            <a:r>
              <a:rPr lang="en-US" sz="1600" dirty="0"/>
              <a:t>and posts income, </a:t>
            </a:r>
            <a:r>
              <a:rPr lang="en-US" sz="1600" dirty="0" smtClean="0"/>
              <a:t>520000.01 </a:t>
            </a:r>
          </a:p>
          <a:p>
            <a:pPr marL="1371600" lvl="3" indent="-342900">
              <a:spcBef>
                <a:spcPts val="600"/>
              </a:spcBef>
              <a:spcAft>
                <a:spcPts val="600"/>
              </a:spcAft>
              <a:defRPr/>
            </a:pPr>
            <a:r>
              <a:rPr lang="en-US" sz="1600" dirty="0" smtClean="0"/>
              <a:t>If </a:t>
            </a:r>
            <a:r>
              <a:rPr lang="en-US" sz="1600" dirty="0"/>
              <a:t>the spending amount is </a:t>
            </a:r>
            <a:r>
              <a:rPr lang="en-US" sz="1600" b="1" dirty="0"/>
              <a:t>greater than the advance </a:t>
            </a:r>
            <a:r>
              <a:rPr lang="en-US" sz="1600" b="1" dirty="0" smtClean="0"/>
              <a:t>amount, PCPROJBILL </a:t>
            </a:r>
            <a:r>
              <a:rPr lang="en-US" sz="1600" dirty="0" smtClean="0"/>
              <a:t>will:</a:t>
            </a:r>
          </a:p>
          <a:p>
            <a:pPr marL="2108200" lvl="5" indent="-342900">
              <a:spcBef>
                <a:spcPts val="600"/>
              </a:spcBef>
              <a:spcAft>
                <a:spcPts val="600"/>
              </a:spcAft>
              <a:defRPr/>
            </a:pPr>
            <a:r>
              <a:rPr lang="en-US" sz="1600" dirty="0" smtClean="0"/>
              <a:t>Generate </a:t>
            </a:r>
            <a:r>
              <a:rPr lang="en-US" sz="1600" u="sng" dirty="0"/>
              <a:t>both an advance offset </a:t>
            </a:r>
            <a:r>
              <a:rPr lang="en-US" sz="1600" u="sng" dirty="0" smtClean="0"/>
              <a:t>as </a:t>
            </a:r>
            <a:r>
              <a:rPr lang="en-US" sz="1600" u="sng" dirty="0"/>
              <a:t>well as non-IPAC </a:t>
            </a:r>
            <a:r>
              <a:rPr lang="en-US" sz="1600" u="sng" dirty="0" smtClean="0"/>
              <a:t>bill</a:t>
            </a:r>
            <a:r>
              <a:rPr lang="en-US" sz="1600" dirty="0" smtClean="0"/>
              <a:t>:</a:t>
            </a:r>
          </a:p>
          <a:p>
            <a:pPr marL="2565400" lvl="6" indent="-342900">
              <a:spcBef>
                <a:spcPts val="600"/>
              </a:spcBef>
              <a:spcAft>
                <a:spcPts val="600"/>
              </a:spcAft>
              <a:defRPr/>
            </a:pPr>
            <a:r>
              <a:rPr lang="en-US" sz="1600" dirty="0" smtClean="0"/>
              <a:t>Document </a:t>
            </a:r>
            <a:r>
              <a:rPr lang="en-US" sz="1600" dirty="0"/>
              <a:t>Category BD; Document Type ADN, Transaction Type </a:t>
            </a:r>
            <a:r>
              <a:rPr lang="en-US" sz="1600" dirty="0" smtClean="0"/>
              <a:t>01</a:t>
            </a:r>
          </a:p>
          <a:p>
            <a:pPr marL="1371600" lvl="3" indent="-342900">
              <a:spcBef>
                <a:spcPts val="600"/>
              </a:spcBef>
              <a:spcAft>
                <a:spcPts val="600"/>
              </a:spcAft>
              <a:defRPr/>
            </a:pPr>
            <a:r>
              <a:rPr lang="en-US" sz="1600" dirty="0" smtClean="0"/>
              <a:t>If </a:t>
            </a:r>
            <a:r>
              <a:rPr lang="en-US" sz="1600" dirty="0"/>
              <a:t>the spending amount is </a:t>
            </a:r>
            <a:r>
              <a:rPr lang="en-US" sz="1600" b="1" dirty="0"/>
              <a:t>less than the advance </a:t>
            </a:r>
            <a:r>
              <a:rPr lang="en-US" sz="1600" b="1" dirty="0" smtClean="0"/>
              <a:t>amount, PCPROJBILL </a:t>
            </a:r>
            <a:r>
              <a:rPr lang="en-US" sz="1600" dirty="0" smtClean="0"/>
              <a:t>will:</a:t>
            </a:r>
            <a:endParaRPr lang="en-US" sz="1600" dirty="0"/>
          </a:p>
          <a:p>
            <a:pPr marL="2108200" lvl="5" indent="-342900">
              <a:spcBef>
                <a:spcPts val="600"/>
              </a:spcBef>
              <a:spcAft>
                <a:spcPts val="600"/>
              </a:spcAft>
              <a:defRPr/>
            </a:pPr>
            <a:r>
              <a:rPr lang="en-US" sz="1600" dirty="0"/>
              <a:t>G</a:t>
            </a:r>
            <a:r>
              <a:rPr lang="en-US" sz="1600" dirty="0" smtClean="0"/>
              <a:t>enerate </a:t>
            </a:r>
            <a:r>
              <a:rPr lang="en-US" sz="1600" dirty="0"/>
              <a:t>an </a:t>
            </a:r>
            <a:r>
              <a:rPr lang="en-US" sz="1600" u="sng" dirty="0"/>
              <a:t>advance offset only</a:t>
            </a:r>
            <a:r>
              <a:rPr lang="en-US" sz="1600" dirty="0"/>
              <a:t> </a:t>
            </a:r>
          </a:p>
          <a:p>
            <a:pPr marL="2108200" lvl="5" indent="-342900">
              <a:spcBef>
                <a:spcPts val="600"/>
              </a:spcBef>
              <a:spcAft>
                <a:spcPts val="600"/>
              </a:spcAft>
              <a:defRPr/>
            </a:pPr>
            <a:r>
              <a:rPr lang="en-US" sz="1600" dirty="0" smtClean="0"/>
              <a:t>GSA will </a:t>
            </a:r>
            <a:r>
              <a:rPr lang="en-US" sz="1600" dirty="0"/>
              <a:t>manually process Non-IPAC refund for </a:t>
            </a:r>
            <a:r>
              <a:rPr lang="en-US" sz="1600" dirty="0" smtClean="0"/>
              <a:t>the remainder</a:t>
            </a:r>
            <a:endParaRPr lang="en-US" sz="1600" dirty="0"/>
          </a:p>
          <a:p>
            <a:pPr marL="2108200" lvl="5" indent="-342900">
              <a:spcBef>
                <a:spcPts val="600"/>
              </a:spcBef>
              <a:spcAft>
                <a:spcPts val="600"/>
              </a:spcAft>
              <a:defRPr/>
            </a:pPr>
            <a:r>
              <a:rPr lang="en-US" sz="1600" dirty="0" smtClean="0"/>
              <a:t>Document </a:t>
            </a:r>
            <a:r>
              <a:rPr lang="en-US" sz="1600" dirty="0"/>
              <a:t>Category IP; Document Type MR7, Transaction Type 04</a:t>
            </a:r>
            <a:endParaRPr lang="en-US" sz="1600" dirty="0" smtClean="0"/>
          </a:p>
        </p:txBody>
      </p:sp>
      <p:sp>
        <p:nvSpPr>
          <p:cNvPr id="8" name="Title 1"/>
          <p:cNvSpPr>
            <a:spLocks noGrp="1"/>
          </p:cNvSpPr>
          <p:nvPr>
            <p:ph type="title"/>
          </p:nvPr>
        </p:nvSpPr>
        <p:spPr>
          <a:xfrm>
            <a:off x="476878" y="265814"/>
            <a:ext cx="7381875" cy="672071"/>
          </a:xfrm>
        </p:spPr>
        <p:txBody>
          <a:bodyPr/>
          <a:lstStyle/>
          <a:p>
            <a:r>
              <a:rPr lang="en-US" dirty="0"/>
              <a:t>Collections Processing: Outlease</a:t>
            </a:r>
            <a:br>
              <a:rPr lang="en-US" dirty="0"/>
            </a:br>
            <a:r>
              <a:rPr lang="en-US" sz="1800" dirty="0"/>
              <a:t>Security Deposit Settlement</a:t>
            </a:r>
            <a:endParaRPr lang="en-US" dirty="0"/>
          </a:p>
        </p:txBody>
      </p:sp>
      <p:sp>
        <p:nvSpPr>
          <p:cNvPr id="2" name="Slide Number Placeholder 1"/>
          <p:cNvSpPr>
            <a:spLocks noGrp="1"/>
          </p:cNvSpPr>
          <p:nvPr>
            <p:ph type="sldNum" sz="quarter" idx="11"/>
          </p:nvPr>
        </p:nvSpPr>
        <p:spPr/>
        <p:txBody>
          <a:bodyPr/>
          <a:lstStyle/>
          <a:p>
            <a:pPr>
              <a:defRPr/>
            </a:pPr>
            <a:fld id="{5842F1FC-5FDD-41D6-BAD6-160FC7BE3BC4}" type="slidenum">
              <a:rPr lang="en-US" smtClean="0"/>
              <a:pPr>
                <a:defRPr/>
              </a:pPr>
              <a:t>150</a:t>
            </a:fld>
            <a:endParaRPr lang="en-US" dirty="0"/>
          </a:p>
        </p:txBody>
      </p:sp>
      <p:sp>
        <p:nvSpPr>
          <p:cNvPr id="3" name="Footer Placeholder 2"/>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42708076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151</a:t>
            </a:fld>
            <a:endParaRPr lang="en-US" dirty="0"/>
          </a:p>
        </p:txBody>
      </p:sp>
      <p:sp>
        <p:nvSpPr>
          <p:cNvPr id="6" name="Content Placeholder 2"/>
          <p:cNvSpPr txBox="1">
            <a:spLocks/>
          </p:cNvSpPr>
          <p:nvPr/>
        </p:nvSpPr>
        <p:spPr bwMode="auto">
          <a:xfrm>
            <a:off x="350838" y="1362720"/>
            <a:ext cx="8793162" cy="2135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endParaRPr lang="en-US" sz="1000" b="1" dirty="0" smtClean="0">
              <a:cs typeface="Calibri" pitchFamily="34" charset="0"/>
            </a:endParaRPr>
          </a:p>
          <a:p>
            <a:pPr marL="0" indent="0">
              <a:buNone/>
            </a:pPr>
            <a:r>
              <a:rPr lang="en-US" sz="2000" b="1" dirty="0" smtClean="0">
                <a:cs typeface="Calibri" pitchFamily="34" charset="0"/>
              </a:rPr>
              <a:t>Exercise 3a:</a:t>
            </a:r>
            <a:r>
              <a:rPr lang="en-US" sz="2000" dirty="0" smtClean="0">
                <a:cs typeface="Calibri" pitchFamily="34" charset="0"/>
              </a:rPr>
              <a:t> Process </a:t>
            </a:r>
            <a:r>
              <a:rPr lang="en-US" sz="2000" dirty="0" smtClean="0"/>
              <a:t>Region 7 Outlease Security Deposit CR</a:t>
            </a:r>
          </a:p>
          <a:p>
            <a:pPr marL="0" indent="0">
              <a:buNone/>
            </a:pPr>
            <a:endParaRPr lang="en-US" sz="1200" dirty="0" smtClean="0">
              <a:cs typeface="Calibri" pitchFamily="34" charset="0"/>
            </a:endParaRPr>
          </a:p>
          <a:p>
            <a:pPr marL="346075" lvl="1" indent="0">
              <a:buNone/>
            </a:pPr>
            <a:endParaRPr lang="en-US" sz="200" dirty="0" smtClean="0"/>
          </a:p>
        </p:txBody>
      </p:sp>
    </p:spTree>
    <p:extLst>
      <p:ext uri="{BB962C8B-B14F-4D97-AF65-F5344CB8AC3E}">
        <p14:creationId xmlns:p14="http://schemas.microsoft.com/office/powerpoint/2010/main" val="175036220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152</a:t>
            </a:fld>
            <a:endParaRPr lang="en-US" dirty="0"/>
          </a:p>
        </p:txBody>
      </p:sp>
      <p:sp>
        <p:nvSpPr>
          <p:cNvPr id="6" name="Content Placeholder 2"/>
          <p:cNvSpPr txBox="1">
            <a:spLocks/>
          </p:cNvSpPr>
          <p:nvPr/>
        </p:nvSpPr>
        <p:spPr bwMode="auto">
          <a:xfrm>
            <a:off x="350838" y="1391074"/>
            <a:ext cx="8793162" cy="4009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endParaRPr lang="en-US" sz="1000" b="1" dirty="0" smtClean="0">
              <a:cs typeface="Calibri" pitchFamily="34" charset="0"/>
            </a:endParaRPr>
          </a:p>
          <a:p>
            <a:pPr marL="0" indent="0">
              <a:buNone/>
            </a:pPr>
            <a:r>
              <a:rPr lang="en-US" sz="2000" b="1" dirty="0" smtClean="0">
                <a:cs typeface="Calibri" pitchFamily="34" charset="0"/>
              </a:rPr>
              <a:t>Exercise 3b:</a:t>
            </a:r>
            <a:r>
              <a:rPr lang="en-US" sz="2000" dirty="0" smtClean="0">
                <a:cs typeface="Calibri" pitchFamily="34" charset="0"/>
              </a:rPr>
              <a:t> </a:t>
            </a:r>
            <a:r>
              <a:rPr lang="en-US" sz="2000" dirty="0" smtClean="0"/>
              <a:t>Region 7 Outlease Partial Application – Refund Security Deposit (Instructor Led)</a:t>
            </a:r>
          </a:p>
          <a:p>
            <a:pPr marL="0" indent="0">
              <a:buNone/>
            </a:pPr>
            <a:endParaRPr lang="en-US" sz="1200" dirty="0" smtClean="0">
              <a:cs typeface="Calibri" pitchFamily="34" charset="0"/>
            </a:endParaRPr>
          </a:p>
          <a:p>
            <a:pPr marL="803275" lvl="1" indent="-457200">
              <a:buFont typeface="+mj-lt"/>
              <a:buAutoNum type="arabicParenR"/>
            </a:pPr>
            <a:endParaRPr lang="en-US" sz="200" dirty="0"/>
          </a:p>
          <a:p>
            <a:pPr marL="0" indent="0">
              <a:buFont typeface="Wingdings" pitchFamily="2" charset="2"/>
              <a:buNone/>
              <a:defRPr/>
            </a:pPr>
            <a:endParaRPr lang="en-US" sz="200" dirty="0"/>
          </a:p>
          <a:p>
            <a:pPr marL="803275" lvl="1" indent="-457200">
              <a:buFont typeface="+mj-lt"/>
              <a:buAutoNum type="arabicParenR"/>
            </a:pPr>
            <a:endParaRPr lang="en-US" sz="200" dirty="0" smtClean="0"/>
          </a:p>
        </p:txBody>
      </p:sp>
    </p:spTree>
    <p:extLst>
      <p:ext uri="{BB962C8B-B14F-4D97-AF65-F5344CB8AC3E}">
        <p14:creationId xmlns:p14="http://schemas.microsoft.com/office/powerpoint/2010/main" val="20622974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153</a:t>
            </a:fld>
            <a:endParaRPr lang="en-US" dirty="0"/>
          </a:p>
        </p:txBody>
      </p:sp>
      <p:sp>
        <p:nvSpPr>
          <p:cNvPr id="6" name="Rectangle 7"/>
          <p:cNvSpPr txBox="1">
            <a:spLocks noChangeArrowheads="1"/>
          </p:cNvSpPr>
          <p:nvPr/>
        </p:nvSpPr>
        <p:spPr bwMode="auto">
          <a:xfrm>
            <a:off x="522514" y="3083442"/>
            <a:ext cx="8419874" cy="198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lgn="ctr" eaLnBrk="1" hangingPunct="1">
              <a:buFont typeface="Wingdings" pitchFamily="2" charset="2"/>
              <a:buNone/>
            </a:pPr>
            <a:r>
              <a:rPr lang="en-US" sz="3600" b="1" dirty="0" smtClean="0"/>
              <a:t>Segment 5:</a:t>
            </a:r>
          </a:p>
          <a:p>
            <a:pPr marL="0" indent="0" algn="ctr">
              <a:buFont typeface="Wingdings" pitchFamily="2" charset="2"/>
              <a:buNone/>
            </a:pPr>
            <a:r>
              <a:rPr lang="en-US" sz="3200" dirty="0" smtClean="0"/>
              <a:t>Collection Discrepancies</a:t>
            </a:r>
            <a:endParaRPr lang="en-US" sz="3200" dirty="0"/>
          </a:p>
        </p:txBody>
      </p:sp>
    </p:spTree>
    <p:extLst>
      <p:ext uri="{BB962C8B-B14F-4D97-AF65-F5344CB8AC3E}">
        <p14:creationId xmlns:p14="http://schemas.microsoft.com/office/powerpoint/2010/main" val="21013396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2772" y="2601556"/>
            <a:ext cx="8761228" cy="1151069"/>
          </a:xfrm>
          <a:prstGeom prst="rect">
            <a:avLst/>
          </a:prstGeom>
          <a:solidFill>
            <a:srgbClr val="FFFF57"/>
          </a:solidFill>
          <a:ln w="9525"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2" name="Title 1"/>
          <p:cNvSpPr>
            <a:spLocks noGrp="1"/>
          </p:cNvSpPr>
          <p:nvPr>
            <p:ph type="title"/>
          </p:nvPr>
        </p:nvSpPr>
        <p:spPr>
          <a:xfrm>
            <a:off x="455613" y="331788"/>
            <a:ext cx="8603327" cy="563562"/>
          </a:xfrm>
        </p:spPr>
        <p:txBody>
          <a:bodyPr/>
          <a:lstStyle/>
          <a:p>
            <a:r>
              <a:rPr lang="en-US" dirty="0" smtClean="0"/>
              <a:t>Table of Contents</a:t>
            </a:r>
            <a:endParaRPr lang="en-US" dirty="0"/>
          </a:p>
        </p:txBody>
      </p:sp>
      <p:sp>
        <p:nvSpPr>
          <p:cNvPr id="3" name="Content Placeholder 2"/>
          <p:cNvSpPr>
            <a:spLocks noGrp="1"/>
          </p:cNvSpPr>
          <p:nvPr>
            <p:ph idx="1"/>
          </p:nvPr>
        </p:nvSpPr>
        <p:spPr>
          <a:xfrm>
            <a:off x="568638" y="1060220"/>
            <a:ext cx="8389495" cy="5252483"/>
          </a:xfrm>
        </p:spPr>
        <p:txBody>
          <a:bodyPr/>
          <a:lstStyle/>
          <a:p>
            <a:pPr eaLnBrk="1" fontAlgn="auto" hangingPunct="1">
              <a:spcBef>
                <a:spcPts val="600"/>
              </a:spcBef>
              <a:spcAft>
                <a:spcPts val="600"/>
              </a:spcAft>
            </a:pPr>
            <a:r>
              <a:rPr lang="en-US" sz="1600" dirty="0" smtClean="0">
                <a:cs typeface="Calibri" pitchFamily="34" charset="0"/>
              </a:rPr>
              <a:t>Segment 1: Collections Overview					</a:t>
            </a:r>
          </a:p>
          <a:p>
            <a:pPr eaLnBrk="1" fontAlgn="t" hangingPunct="1">
              <a:spcBef>
                <a:spcPts val="600"/>
              </a:spcBef>
              <a:spcAft>
                <a:spcPts val="600"/>
              </a:spcAft>
            </a:pPr>
            <a:r>
              <a:rPr lang="en-US" sz="1600" dirty="0" smtClean="0">
                <a:cs typeface="Calibri" pitchFamily="34" charset="0"/>
              </a:rPr>
              <a:t>Segment 2: Cash Receipt Documents					</a:t>
            </a:r>
          </a:p>
          <a:p>
            <a:pPr eaLnBrk="1" fontAlgn="t" hangingPunct="1">
              <a:spcBef>
                <a:spcPts val="600"/>
              </a:spcBef>
              <a:spcAft>
                <a:spcPts val="600"/>
              </a:spcAft>
            </a:pPr>
            <a:r>
              <a:rPr lang="en-US" sz="1600" dirty="0" smtClean="0">
                <a:cs typeface="Calibri" pitchFamily="34" charset="0"/>
              </a:rPr>
              <a:t>Segment 3: Collections Query					</a:t>
            </a:r>
          </a:p>
          <a:p>
            <a:pPr eaLnBrk="1" fontAlgn="t" hangingPunct="1">
              <a:spcBef>
                <a:spcPts val="600"/>
              </a:spcBef>
              <a:spcAft>
                <a:spcPts val="600"/>
              </a:spcAft>
            </a:pPr>
            <a:r>
              <a:rPr lang="en-US" sz="1600" dirty="0" smtClean="0">
                <a:cs typeface="Calibri" pitchFamily="34" charset="0"/>
              </a:rPr>
              <a:t>Segment 4: Collections Processing					</a:t>
            </a:r>
          </a:p>
          <a:p>
            <a:pPr eaLnBrk="1" fontAlgn="t" hangingPunct="1">
              <a:spcBef>
                <a:spcPts val="600"/>
              </a:spcBef>
              <a:spcAft>
                <a:spcPts val="600"/>
              </a:spcAft>
            </a:pPr>
            <a:r>
              <a:rPr lang="en-US" sz="1600" dirty="0" smtClean="0">
                <a:cs typeface="Calibri" pitchFamily="34" charset="0"/>
              </a:rPr>
              <a:t>Segment 5: Collection Discrepancies					</a:t>
            </a:r>
          </a:p>
          <a:p>
            <a:pPr lvl="1" eaLnBrk="1" fontAlgn="t" hangingPunct="1">
              <a:spcBef>
                <a:spcPts val="600"/>
              </a:spcBef>
              <a:spcAft>
                <a:spcPts val="600"/>
              </a:spcAft>
            </a:pPr>
            <a:r>
              <a:rPr lang="en-US" sz="1400" dirty="0" smtClean="0">
                <a:cs typeface="Calibri" pitchFamily="34" charset="0"/>
              </a:rPr>
              <a:t>Overpayments</a:t>
            </a:r>
          </a:p>
          <a:p>
            <a:pPr lvl="1" eaLnBrk="1" fontAlgn="t" hangingPunct="1">
              <a:spcBef>
                <a:spcPts val="600"/>
              </a:spcBef>
              <a:spcAft>
                <a:spcPts val="600"/>
              </a:spcAft>
            </a:pPr>
            <a:r>
              <a:rPr lang="en-US" sz="1400" dirty="0" smtClean="0">
                <a:cs typeface="Calibri" pitchFamily="34" charset="0"/>
              </a:rPr>
              <a:t>Unapplied Collections</a:t>
            </a:r>
            <a:endParaRPr lang="en-US" sz="1400" dirty="0">
              <a:cs typeface="Calibri" pitchFamily="34" charset="0"/>
            </a:endParaRPr>
          </a:p>
          <a:p>
            <a:pPr eaLnBrk="1" fontAlgn="auto" hangingPunct="1">
              <a:spcBef>
                <a:spcPts val="600"/>
              </a:spcBef>
              <a:spcAft>
                <a:spcPts val="600"/>
              </a:spcAft>
            </a:pPr>
            <a:r>
              <a:rPr lang="en-US" sz="1600" dirty="0">
                <a:cs typeface="Calibri" pitchFamily="34" charset="0"/>
              </a:rPr>
              <a:t>Segment 6: CIR Reconciliation					</a:t>
            </a:r>
          </a:p>
          <a:p>
            <a:pPr eaLnBrk="1" fontAlgn="auto" hangingPunct="1">
              <a:spcBef>
                <a:spcPts val="600"/>
              </a:spcBef>
              <a:spcAft>
                <a:spcPts val="600"/>
              </a:spcAft>
            </a:pPr>
            <a:r>
              <a:rPr lang="en-US" sz="1600" dirty="0">
                <a:cs typeface="Calibri" pitchFamily="34" charset="0"/>
              </a:rPr>
              <a:t>Segment 7: Collections Reports					</a:t>
            </a:r>
          </a:p>
          <a:p>
            <a:pPr eaLnBrk="1" fontAlgn="auto" hangingPunct="1">
              <a:spcBef>
                <a:spcPts val="600"/>
              </a:spcBef>
              <a:spcAft>
                <a:spcPts val="600"/>
              </a:spcAft>
            </a:pPr>
            <a:r>
              <a:rPr lang="en-US" sz="1600" dirty="0">
                <a:cs typeface="Calibri" pitchFamily="34" charset="0"/>
              </a:rPr>
              <a:t>Segment 8: Mass Import						</a:t>
            </a:r>
          </a:p>
        </p:txBody>
      </p:sp>
      <p:sp>
        <p:nvSpPr>
          <p:cNvPr id="5" name="Slide Number Placeholder 4"/>
          <p:cNvSpPr>
            <a:spLocks noGrp="1"/>
          </p:cNvSpPr>
          <p:nvPr>
            <p:ph type="sldNum" sz="quarter" idx="11"/>
          </p:nvPr>
        </p:nvSpPr>
        <p:spPr/>
        <p:txBody>
          <a:bodyPr/>
          <a:lstStyle/>
          <a:p>
            <a:pPr>
              <a:defRPr/>
            </a:pPr>
            <a:fld id="{C7312BA4-2BE6-445A-B1F5-42F74287B3DB}" type="slidenum">
              <a:rPr lang="en-US" smtClean="0">
                <a:solidFill>
                  <a:srgbClr val="000000"/>
                </a:solidFill>
              </a:rPr>
              <a:pPr>
                <a:defRPr/>
              </a:pPr>
              <a:t>154</a:t>
            </a:fld>
            <a:endParaRPr lang="en-US" dirty="0">
              <a:solidFill>
                <a:srgbClr val="000000"/>
              </a:solidFill>
            </a:endParaRPr>
          </a:p>
        </p:txBody>
      </p:sp>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19561025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Overpayments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155</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 Discrepancies: Overpayments</a:t>
            </a:r>
            <a:endParaRPr lang="en-US" dirty="0"/>
          </a:p>
        </p:txBody>
      </p:sp>
      <p:sp>
        <p:nvSpPr>
          <p:cNvPr id="3" name="Content Placeholder 2"/>
          <p:cNvSpPr>
            <a:spLocks noGrp="1"/>
          </p:cNvSpPr>
          <p:nvPr>
            <p:ph idx="1"/>
          </p:nvPr>
        </p:nvSpPr>
        <p:spPr>
          <a:xfrm>
            <a:off x="386445" y="2216321"/>
            <a:ext cx="8661862" cy="4271623"/>
          </a:xfrm>
        </p:spPr>
        <p:txBody>
          <a:bodyPr/>
          <a:lstStyle/>
          <a:p>
            <a:pPr marL="231775" lvl="2"/>
            <a:r>
              <a:rPr lang="en-US" sz="2000" dirty="0"/>
              <a:t>The collection amount recorded on a CR accounting line cannot exceed the receivable amount from the referenced BD accounting </a:t>
            </a:r>
            <a:r>
              <a:rPr lang="en-US" sz="2000" dirty="0" smtClean="0"/>
              <a:t>line</a:t>
            </a:r>
          </a:p>
          <a:p>
            <a:pPr marL="231775" lvl="2"/>
            <a:endParaRPr lang="en-US" sz="600" dirty="0" smtClean="0"/>
          </a:p>
          <a:p>
            <a:pPr lvl="1"/>
            <a:r>
              <a:rPr lang="en-US" sz="2000" dirty="0" smtClean="0"/>
              <a:t>If Pegasys receives a Cash Receipt with an amount that is greater than that of the BD it references: </a:t>
            </a:r>
          </a:p>
          <a:p>
            <a:pPr lvl="1"/>
            <a:endParaRPr lang="en-US" sz="100" dirty="0" smtClean="0"/>
          </a:p>
          <a:p>
            <a:pPr marL="1149350" lvl="2" indent="-457200">
              <a:buFont typeface="+mj-lt"/>
              <a:buAutoNum type="arabicPeriod"/>
            </a:pPr>
            <a:r>
              <a:rPr lang="en-US" sz="1800" dirty="0" smtClean="0"/>
              <a:t>The Cash Receipt is placed in a </a:t>
            </a:r>
            <a:r>
              <a:rPr lang="en-US" sz="1800" b="1" dirty="0" smtClean="0"/>
              <a:t>Rejected</a:t>
            </a:r>
            <a:r>
              <a:rPr lang="en-US" sz="1800" dirty="0" smtClean="0"/>
              <a:t> status</a:t>
            </a:r>
          </a:p>
          <a:p>
            <a:pPr marL="1149350" lvl="2" indent="-457200">
              <a:buFont typeface="+mj-lt"/>
              <a:buAutoNum type="arabicPeriod"/>
            </a:pPr>
            <a:r>
              <a:rPr lang="en-US" sz="1800" dirty="0" smtClean="0"/>
              <a:t>User must research the </a:t>
            </a:r>
            <a:r>
              <a:rPr lang="en-US" sz="1800" dirty="0"/>
              <a:t>overpayment </a:t>
            </a:r>
          </a:p>
          <a:p>
            <a:pPr marL="1149350" lvl="2" indent="-457200">
              <a:buFont typeface="+mj-lt"/>
              <a:buAutoNum type="arabicPeriod"/>
            </a:pPr>
            <a:r>
              <a:rPr lang="en-US" sz="1800" dirty="0" smtClean="0"/>
              <a:t>An overpayment line is added to the CR </a:t>
            </a:r>
          </a:p>
          <a:p>
            <a:pPr marL="1495425" lvl="3" indent="-457200"/>
            <a:r>
              <a:rPr lang="en-US" sz="1600" dirty="0" smtClean="0"/>
              <a:t>Either automatically or manually as detailed in the following slides</a:t>
            </a:r>
          </a:p>
          <a:p>
            <a:pPr marL="1149350" lvl="2" indent="-457200">
              <a:buFont typeface="+mj-lt"/>
              <a:buAutoNum type="arabicPeriod"/>
            </a:pPr>
            <a:endParaRPr lang="en-US" sz="600" dirty="0" smtClean="0"/>
          </a:p>
          <a:p>
            <a:pPr lvl="1"/>
            <a:r>
              <a:rPr lang="en-US" sz="2000" dirty="0"/>
              <a:t>The specific process taken to correct and process an overpayment depends on the </a:t>
            </a:r>
            <a:r>
              <a:rPr lang="en-US" sz="1800" dirty="0" smtClean="0"/>
              <a:t>Collection method</a:t>
            </a:r>
          </a:p>
          <a:p>
            <a:pPr lvl="2"/>
            <a:r>
              <a:rPr lang="en-US" sz="1800" dirty="0" smtClean="0"/>
              <a:t>Lockbox </a:t>
            </a:r>
            <a:r>
              <a:rPr lang="en-US" sz="1800" dirty="0"/>
              <a:t>or </a:t>
            </a:r>
            <a:r>
              <a:rPr lang="en-US" sz="1800" dirty="0" smtClean="0"/>
              <a:t>Pay.gov</a:t>
            </a:r>
            <a:endParaRPr lang="en-US" sz="1800"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156</a:t>
            </a:fld>
            <a:endParaRPr lang="en-US" dirty="0"/>
          </a:p>
        </p:txBody>
      </p:sp>
      <p:sp>
        <p:nvSpPr>
          <p:cNvPr id="6" name="Rounded Rectangle 5"/>
          <p:cNvSpPr/>
          <p:nvPr/>
        </p:nvSpPr>
        <p:spPr bwMode="auto">
          <a:xfrm>
            <a:off x="1775665" y="1403505"/>
            <a:ext cx="1446028" cy="46783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Overpayment</a:t>
            </a:r>
          </a:p>
        </p:txBody>
      </p:sp>
      <p:sp>
        <p:nvSpPr>
          <p:cNvPr id="7" name="Rounded Rectangle 6"/>
          <p:cNvSpPr/>
          <p:nvPr/>
        </p:nvSpPr>
        <p:spPr bwMode="auto">
          <a:xfrm>
            <a:off x="3948251" y="1403505"/>
            <a:ext cx="1446028" cy="46783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Payment Amt</a:t>
            </a:r>
          </a:p>
        </p:txBody>
      </p:sp>
      <p:sp>
        <p:nvSpPr>
          <p:cNvPr id="8" name="Rounded Rectangle 7"/>
          <p:cNvSpPr/>
          <p:nvPr/>
        </p:nvSpPr>
        <p:spPr bwMode="auto">
          <a:xfrm>
            <a:off x="5957805" y="1403505"/>
            <a:ext cx="1446028" cy="46783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Bill Amt</a:t>
            </a:r>
          </a:p>
        </p:txBody>
      </p:sp>
      <p:sp>
        <p:nvSpPr>
          <p:cNvPr id="9" name="Equal 8"/>
          <p:cNvSpPr/>
          <p:nvPr/>
        </p:nvSpPr>
        <p:spPr bwMode="auto">
          <a:xfrm>
            <a:off x="3402444" y="1515147"/>
            <a:ext cx="372140" cy="303027"/>
          </a:xfrm>
          <a:prstGeom prst="mathEqual">
            <a:avLst/>
          </a:prstGeom>
          <a:solidFill>
            <a:schemeClr val="accent5">
              <a:lumMod val="50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0" name="TextBox 9"/>
          <p:cNvSpPr txBox="1"/>
          <p:nvPr/>
        </p:nvSpPr>
        <p:spPr>
          <a:xfrm>
            <a:off x="5451143" y="1303620"/>
            <a:ext cx="453970" cy="646331"/>
          </a:xfrm>
          <a:prstGeom prst="rect">
            <a:avLst/>
          </a:prstGeom>
          <a:noFill/>
        </p:spPr>
        <p:txBody>
          <a:bodyPr wrap="none" rtlCol="0">
            <a:spAutoFit/>
          </a:bodyPr>
          <a:lstStyle/>
          <a:p>
            <a:r>
              <a:rPr lang="en-US" sz="3600" b="1" dirty="0">
                <a:solidFill>
                  <a:schemeClr val="accent5">
                    <a:lumMod val="50000"/>
                  </a:schemeClr>
                </a:solidFill>
              </a:rPr>
              <a:t>&gt;</a:t>
            </a:r>
          </a:p>
        </p:txBody>
      </p:sp>
      <p:sp>
        <p:nvSpPr>
          <p:cNvPr id="11"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73920417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02448" y="331788"/>
            <a:ext cx="8688387" cy="563562"/>
          </a:xfrm>
        </p:spPr>
        <p:txBody>
          <a:bodyPr/>
          <a:lstStyle/>
          <a:p>
            <a:r>
              <a:rPr lang="en-US" dirty="0" smtClean="0"/>
              <a:t>Lockbox Overpayments</a:t>
            </a:r>
          </a:p>
        </p:txBody>
      </p:sp>
      <p:sp>
        <p:nvSpPr>
          <p:cNvPr id="297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F4E2E84-95BD-46EC-A6E8-331BECCC8EA4}" type="slidenum">
              <a:rPr lang="en-US" smtClean="0"/>
              <a:pPr eaLnBrk="1" hangingPunct="1"/>
              <a:t>157</a:t>
            </a:fld>
            <a:endParaRPr lang="en-US" dirty="0" smtClean="0"/>
          </a:p>
        </p:txBody>
      </p:sp>
      <p:sp>
        <p:nvSpPr>
          <p:cNvPr id="29" name="Rectangle 28"/>
          <p:cNvSpPr/>
          <p:nvPr/>
        </p:nvSpPr>
        <p:spPr bwMode="auto">
          <a:xfrm>
            <a:off x="6256072" y="4403107"/>
            <a:ext cx="742391" cy="10100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
            <a:endParaRPr lang="en-US" sz="800" kern="1100" dirty="0">
              <a:solidFill>
                <a:srgbClr val="000000"/>
              </a:solidFill>
              <a:latin typeface="Verdana" pitchFamily="34" charset="0"/>
              <a:ea typeface="Verdana" pitchFamily="34" charset="0"/>
              <a:cs typeface="Verdana" pitchFamily="34" charset="0"/>
            </a:endParaRPr>
          </a:p>
        </p:txBody>
      </p:sp>
      <p:sp>
        <p:nvSpPr>
          <p:cNvPr id="32" name="Rectangle 31"/>
          <p:cNvSpPr/>
          <p:nvPr/>
        </p:nvSpPr>
        <p:spPr bwMode="auto">
          <a:xfrm>
            <a:off x="1938160" y="4814644"/>
            <a:ext cx="526752" cy="10637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
            <a:endParaRPr lang="en-US" sz="800" kern="1100" dirty="0">
              <a:solidFill>
                <a:srgbClr val="000000"/>
              </a:solidFill>
              <a:latin typeface="Verdana" pitchFamily="34" charset="0"/>
              <a:ea typeface="Verdana" pitchFamily="34" charset="0"/>
              <a:cs typeface="Verdana" pitchFamily="34" charset="0"/>
            </a:endParaRPr>
          </a:p>
        </p:txBody>
      </p:sp>
      <p:sp>
        <p:nvSpPr>
          <p:cNvPr id="20" name="Rectangle 19"/>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9721" name="Rounded Rectangle 29720"/>
          <p:cNvSpPr/>
          <p:nvPr/>
        </p:nvSpPr>
        <p:spPr bwMode="auto">
          <a:xfrm>
            <a:off x="648243" y="1306403"/>
            <a:ext cx="3277354" cy="22398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algn="ctr"/>
            <a:endParaRPr lang="en-US" sz="1400" dirty="0"/>
          </a:p>
        </p:txBody>
      </p:sp>
      <p:sp>
        <p:nvSpPr>
          <p:cNvPr id="103" name="Rounded Rectangle 102"/>
          <p:cNvSpPr/>
          <p:nvPr/>
        </p:nvSpPr>
        <p:spPr bwMode="auto">
          <a:xfrm>
            <a:off x="626976" y="1205418"/>
            <a:ext cx="3500778" cy="47142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pPr marL="228600" lvl="1"/>
            <a:r>
              <a:rPr lang="en-US" sz="1400" dirty="0" smtClean="0">
                <a:solidFill>
                  <a:schemeClr val="bg2">
                    <a:lumMod val="50000"/>
                  </a:schemeClr>
                </a:solidFill>
              </a:rPr>
              <a:t>Review </a:t>
            </a:r>
            <a:r>
              <a:rPr lang="en-US" sz="1400" dirty="0">
                <a:solidFill>
                  <a:schemeClr val="bg2">
                    <a:lumMod val="50000"/>
                  </a:schemeClr>
                </a:solidFill>
              </a:rPr>
              <a:t>Accounting Line of </a:t>
            </a:r>
            <a:r>
              <a:rPr lang="en-US" sz="1400" b="1" dirty="0">
                <a:solidFill>
                  <a:schemeClr val="bg2">
                    <a:lumMod val="50000"/>
                  </a:schemeClr>
                </a:solidFill>
              </a:rPr>
              <a:t>Cash Receipt </a:t>
            </a:r>
            <a:r>
              <a:rPr lang="en-US" sz="1400" dirty="0">
                <a:solidFill>
                  <a:schemeClr val="bg2">
                    <a:lumMod val="50000"/>
                  </a:schemeClr>
                </a:solidFill>
              </a:rPr>
              <a:t>to identify </a:t>
            </a:r>
            <a:r>
              <a:rPr lang="en-US" sz="1400" dirty="0" smtClean="0">
                <a:solidFill>
                  <a:schemeClr val="bg2">
                    <a:lumMod val="50000"/>
                  </a:schemeClr>
                </a:solidFill>
              </a:rPr>
              <a:t>Overpayment</a:t>
            </a:r>
            <a:endParaRPr lang="en-US" sz="1400" dirty="0">
              <a:solidFill>
                <a:schemeClr val="bg2">
                  <a:lumMod val="50000"/>
                </a:schemeClr>
              </a:solidFill>
            </a:endParaRPr>
          </a:p>
        </p:txBody>
      </p:sp>
      <p:sp>
        <p:nvSpPr>
          <p:cNvPr id="9" name="Oval 8"/>
          <p:cNvSpPr/>
          <p:nvPr/>
        </p:nvSpPr>
        <p:spPr bwMode="auto">
          <a:xfrm>
            <a:off x="407769" y="1141619"/>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solidFill>
                  <a:schemeClr val="bg2"/>
                </a:solidFill>
              </a:rPr>
              <a:t> 1</a:t>
            </a:r>
            <a:endParaRPr kumimoji="0" lang="en-US" sz="1200" b="0" i="0" u="none" strike="noStrike" cap="none" normalizeH="0" baseline="0" dirty="0" smtClean="0">
              <a:ln>
                <a:noFill/>
              </a:ln>
              <a:solidFill>
                <a:schemeClr val="bg2"/>
              </a:solidFill>
              <a:effectLst/>
              <a:latin typeface="Arial" charset="0"/>
            </a:endParaRPr>
          </a:p>
        </p:txBody>
      </p:sp>
      <p:sp>
        <p:nvSpPr>
          <p:cNvPr id="119" name="Rounded Rectangle 118"/>
          <p:cNvSpPr/>
          <p:nvPr/>
        </p:nvSpPr>
        <p:spPr bwMode="auto">
          <a:xfrm>
            <a:off x="626975" y="4527286"/>
            <a:ext cx="3298622" cy="21828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lvl="0"/>
            <a:endParaRPr lang="en-US" sz="1400" dirty="0" smtClean="0">
              <a:latin typeface="Calibri" pitchFamily="34" charset="0"/>
              <a:cs typeface="Calibri" pitchFamily="34" charset="0"/>
            </a:endParaRPr>
          </a:p>
        </p:txBody>
      </p:sp>
      <p:sp>
        <p:nvSpPr>
          <p:cNvPr id="120" name="Rounded Rectangle 119"/>
          <p:cNvSpPr/>
          <p:nvPr/>
        </p:nvSpPr>
        <p:spPr bwMode="auto">
          <a:xfrm>
            <a:off x="605710" y="4343157"/>
            <a:ext cx="3856522" cy="554569"/>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pPr marL="228600" lvl="1"/>
            <a:r>
              <a:rPr lang="en-US" sz="1400" dirty="0">
                <a:solidFill>
                  <a:schemeClr val="bg2">
                    <a:lumMod val="50000"/>
                  </a:schemeClr>
                </a:solidFill>
              </a:rPr>
              <a:t>Reduce the Overpayment </a:t>
            </a:r>
            <a:r>
              <a:rPr lang="en-US" sz="1400" dirty="0" smtClean="0">
                <a:solidFill>
                  <a:schemeClr val="bg2">
                    <a:lumMod val="50000"/>
                  </a:schemeClr>
                </a:solidFill>
              </a:rPr>
              <a:t>CR AL to </a:t>
            </a:r>
            <a:r>
              <a:rPr lang="en-US" sz="1400" dirty="0">
                <a:solidFill>
                  <a:schemeClr val="bg2">
                    <a:lumMod val="50000"/>
                  </a:schemeClr>
                </a:solidFill>
              </a:rPr>
              <a:t>the amount of the BD </a:t>
            </a:r>
            <a:r>
              <a:rPr lang="en-US" sz="1400" dirty="0" smtClean="0">
                <a:solidFill>
                  <a:schemeClr val="bg2">
                    <a:lumMod val="50000"/>
                  </a:schemeClr>
                </a:solidFill>
              </a:rPr>
              <a:t>AL</a:t>
            </a:r>
            <a:endParaRPr lang="en-US" sz="1400" dirty="0">
              <a:solidFill>
                <a:schemeClr val="bg2">
                  <a:lumMod val="50000"/>
                </a:schemeClr>
              </a:solidFill>
            </a:endParaRPr>
          </a:p>
        </p:txBody>
      </p:sp>
      <p:sp>
        <p:nvSpPr>
          <p:cNvPr id="121" name="Oval 120"/>
          <p:cNvSpPr/>
          <p:nvPr/>
        </p:nvSpPr>
        <p:spPr bwMode="auto">
          <a:xfrm>
            <a:off x="429589" y="4388960"/>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a:solidFill>
                  <a:schemeClr val="bg2"/>
                </a:solidFill>
              </a:rPr>
              <a:t>3</a:t>
            </a:r>
            <a:endParaRPr kumimoji="0" lang="en-US" sz="1200" b="0" i="0" u="none" strike="noStrike" cap="none" normalizeH="0" baseline="0" dirty="0" smtClean="0">
              <a:ln>
                <a:noFill/>
              </a:ln>
              <a:solidFill>
                <a:schemeClr val="bg2"/>
              </a:solidFill>
              <a:effectLst/>
              <a:latin typeface="Arial" charset="0"/>
            </a:endParaRPr>
          </a:p>
        </p:txBody>
      </p:sp>
      <p:sp>
        <p:nvSpPr>
          <p:cNvPr id="122" name="Rounded Rectangle 121"/>
          <p:cNvSpPr/>
          <p:nvPr/>
        </p:nvSpPr>
        <p:spPr bwMode="auto">
          <a:xfrm>
            <a:off x="4860861" y="4622719"/>
            <a:ext cx="4089297" cy="21828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lvl="0"/>
            <a:endParaRPr lang="en-US" sz="1400" dirty="0" smtClean="0">
              <a:latin typeface="Calibri" pitchFamily="34" charset="0"/>
              <a:cs typeface="Calibri" pitchFamily="34" charset="0"/>
            </a:endParaRPr>
          </a:p>
        </p:txBody>
      </p:sp>
      <p:sp>
        <p:nvSpPr>
          <p:cNvPr id="123" name="Rounded Rectangle 122"/>
          <p:cNvSpPr/>
          <p:nvPr/>
        </p:nvSpPr>
        <p:spPr bwMode="auto">
          <a:xfrm>
            <a:off x="4855668" y="3987841"/>
            <a:ext cx="4157702" cy="1060143"/>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pPr marL="228600" lvl="1"/>
            <a:r>
              <a:rPr lang="en-US" sz="1400" dirty="0">
                <a:solidFill>
                  <a:schemeClr val="bg2">
                    <a:lumMod val="50000"/>
                  </a:schemeClr>
                </a:solidFill>
              </a:rPr>
              <a:t>Add an additional Accounting Line on the Cash Receipt with the overage </a:t>
            </a:r>
            <a:r>
              <a:rPr lang="en-US" sz="1400" dirty="0" smtClean="0">
                <a:solidFill>
                  <a:schemeClr val="bg2">
                    <a:lumMod val="50000"/>
                  </a:schemeClr>
                </a:solidFill>
              </a:rPr>
              <a:t>amount:</a:t>
            </a:r>
          </a:p>
          <a:p>
            <a:pPr marL="228600" lvl="1"/>
            <a:r>
              <a:rPr lang="en-US" sz="1400" dirty="0" smtClean="0">
                <a:solidFill>
                  <a:schemeClr val="bg2">
                    <a:lumMod val="50000"/>
                  </a:schemeClr>
                </a:solidFill>
              </a:rPr>
              <a:t>TT = 02 (for unapplied collections)</a:t>
            </a:r>
          </a:p>
          <a:p>
            <a:pPr marL="228600" lvl="1"/>
            <a:r>
              <a:rPr lang="en-US" sz="1400" dirty="0" smtClean="0">
                <a:solidFill>
                  <a:schemeClr val="bg2">
                    <a:lumMod val="50000"/>
                  </a:schemeClr>
                </a:solidFill>
              </a:rPr>
              <a:t>TT = 04 (for advance payments with agreement reference)</a:t>
            </a:r>
            <a:endParaRPr lang="en-US" sz="1400" dirty="0">
              <a:solidFill>
                <a:schemeClr val="bg2">
                  <a:lumMod val="50000"/>
                </a:schemeClr>
              </a:solidFill>
            </a:endParaRPr>
          </a:p>
        </p:txBody>
      </p:sp>
      <p:sp>
        <p:nvSpPr>
          <p:cNvPr id="124" name="Oval 123"/>
          <p:cNvSpPr/>
          <p:nvPr/>
        </p:nvSpPr>
        <p:spPr bwMode="auto">
          <a:xfrm>
            <a:off x="4706806" y="4388960"/>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solidFill>
                  <a:schemeClr val="bg2"/>
                </a:solidFill>
              </a:rPr>
              <a:t>4</a:t>
            </a:r>
            <a:endParaRPr kumimoji="0" lang="en-US" sz="1200" b="0" i="0" u="none" strike="noStrike" cap="none" normalizeH="0" baseline="0" dirty="0" smtClean="0">
              <a:ln>
                <a:noFill/>
              </a:ln>
              <a:solidFill>
                <a:schemeClr val="bg2"/>
              </a:solidFill>
              <a:effectLst/>
              <a:latin typeface="Arial" charset="0"/>
            </a:endParaRPr>
          </a:p>
        </p:txBody>
      </p:sp>
      <p:cxnSp>
        <p:nvCxnSpPr>
          <p:cNvPr id="130" name="Straight Arrow Connector 129"/>
          <p:cNvCxnSpPr/>
          <p:nvPr/>
        </p:nvCxnSpPr>
        <p:spPr bwMode="auto">
          <a:xfrm>
            <a:off x="4004687" y="5566681"/>
            <a:ext cx="536635" cy="0"/>
          </a:xfrm>
          <a:prstGeom prst="straightConnector1">
            <a:avLst/>
          </a:prstGeom>
          <a:solidFill>
            <a:srgbClr val="ED171F"/>
          </a:solidFill>
          <a:ln w="120650" cap="flat" cmpd="sng" algn="ctr">
            <a:solidFill>
              <a:schemeClr val="accent1">
                <a:lumMod val="50000"/>
              </a:schemeClr>
            </a:solidFill>
            <a:prstDash val="solid"/>
            <a:bevel/>
            <a:headEnd type="none" w="med" len="med"/>
            <a:tailEnd type="triangle" w="med" len="sm"/>
          </a:ln>
          <a:effectLst/>
        </p:spPr>
      </p:cxnSp>
      <p:cxnSp>
        <p:nvCxnSpPr>
          <p:cNvPr id="29743" name="Elbow Connector 29742"/>
          <p:cNvCxnSpPr>
            <a:cxnSpLocks/>
          </p:cNvCxnSpPr>
          <p:nvPr/>
        </p:nvCxnSpPr>
        <p:spPr bwMode="auto">
          <a:xfrm rot="5400000">
            <a:off x="2880011" y="1417077"/>
            <a:ext cx="822960" cy="5029200"/>
          </a:xfrm>
          <a:prstGeom prst="bentConnector3">
            <a:avLst>
              <a:gd name="adj1" fmla="val 44228"/>
            </a:avLst>
          </a:prstGeom>
          <a:solidFill>
            <a:srgbClr val="ED171F"/>
          </a:solidFill>
          <a:ln w="76200" cap="sq" cmpd="sng" algn="ctr">
            <a:solidFill>
              <a:schemeClr val="accent5">
                <a:lumMod val="50000"/>
              </a:schemeClr>
            </a:solidFill>
            <a:prstDash val="solid"/>
            <a:round/>
            <a:headEnd type="none" w="med" len="med"/>
            <a:tailEnd type="triangle"/>
          </a:ln>
          <a:effectLst/>
        </p:spPr>
      </p:cxnSp>
      <p:sp>
        <p:nvSpPr>
          <p:cNvPr id="115" name="Rounded Rectangle 114"/>
          <p:cNvSpPr/>
          <p:nvPr/>
        </p:nvSpPr>
        <p:spPr bwMode="auto">
          <a:xfrm>
            <a:off x="4438682" y="1273209"/>
            <a:ext cx="4574689" cy="246751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lvl="0" fontAlgn="auto">
              <a:spcBef>
                <a:spcPts val="0"/>
              </a:spcBef>
              <a:spcAft>
                <a:spcPts val="0"/>
              </a:spcAft>
              <a:defRPr/>
            </a:pPr>
            <a:endParaRPr lang="en-US" sz="1400" dirty="0" smtClean="0">
              <a:latin typeface="Calibri" pitchFamily="34" charset="0"/>
              <a:cs typeface="Calibri" pitchFamily="34" charset="0"/>
            </a:endParaRPr>
          </a:p>
          <a:p>
            <a:pPr lvl="0" fontAlgn="auto">
              <a:spcBef>
                <a:spcPts val="0"/>
              </a:spcBef>
              <a:spcAft>
                <a:spcPts val="0"/>
              </a:spcAft>
              <a:defRPr/>
            </a:pPr>
            <a:endParaRPr lang="en-US" sz="1400" dirty="0" smtClean="0">
              <a:latin typeface="Calibri" pitchFamily="34" charset="0"/>
              <a:cs typeface="Calibri" pitchFamily="34" charset="0"/>
            </a:endParaRPr>
          </a:p>
        </p:txBody>
      </p:sp>
      <p:sp>
        <p:nvSpPr>
          <p:cNvPr id="116" name="Rounded Rectangle 115"/>
          <p:cNvSpPr/>
          <p:nvPr/>
        </p:nvSpPr>
        <p:spPr bwMode="auto">
          <a:xfrm>
            <a:off x="4428048" y="1172223"/>
            <a:ext cx="4662770" cy="47142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pPr marL="228600" lvl="1"/>
            <a:r>
              <a:rPr lang="en-US" sz="1400" dirty="0" smtClean="0">
                <a:solidFill>
                  <a:schemeClr val="bg2">
                    <a:lumMod val="50000"/>
                  </a:schemeClr>
                </a:solidFill>
              </a:rPr>
              <a:t>View </a:t>
            </a:r>
            <a:r>
              <a:rPr lang="en-US" sz="1400" dirty="0">
                <a:solidFill>
                  <a:schemeClr val="bg2">
                    <a:lumMod val="50000"/>
                  </a:schemeClr>
                </a:solidFill>
              </a:rPr>
              <a:t>Accounting Line’s </a:t>
            </a:r>
            <a:r>
              <a:rPr lang="en-US" sz="1400" dirty="0" smtClean="0">
                <a:solidFill>
                  <a:schemeClr val="bg2">
                    <a:lumMod val="50000"/>
                  </a:schemeClr>
                </a:solidFill>
              </a:rPr>
              <a:t>Referenced </a:t>
            </a:r>
            <a:r>
              <a:rPr lang="en-US" sz="1400" b="1" dirty="0" smtClean="0">
                <a:solidFill>
                  <a:schemeClr val="bg2">
                    <a:lumMod val="50000"/>
                  </a:schemeClr>
                </a:solidFill>
              </a:rPr>
              <a:t>Billing Document </a:t>
            </a:r>
            <a:r>
              <a:rPr lang="en-US" sz="1400" dirty="0" smtClean="0">
                <a:solidFill>
                  <a:schemeClr val="bg2">
                    <a:lumMod val="50000"/>
                  </a:schemeClr>
                </a:solidFill>
              </a:rPr>
              <a:t>Amount and check for an Agreement Reference</a:t>
            </a:r>
            <a:endParaRPr lang="en-US" sz="1400" dirty="0">
              <a:solidFill>
                <a:schemeClr val="bg2">
                  <a:lumMod val="50000"/>
                </a:schemeClr>
              </a:solidFill>
            </a:endParaRPr>
          </a:p>
        </p:txBody>
      </p:sp>
      <p:sp>
        <p:nvSpPr>
          <p:cNvPr id="10" name="Oval 9"/>
          <p:cNvSpPr/>
          <p:nvPr/>
        </p:nvSpPr>
        <p:spPr bwMode="auto">
          <a:xfrm>
            <a:off x="4251928" y="1116953"/>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solidFill>
                  <a:schemeClr val="bg2"/>
                </a:solidFill>
              </a:rPr>
              <a:t>2</a:t>
            </a:r>
            <a:endParaRPr kumimoji="0" lang="en-US" sz="1200" b="0" i="0" u="none" strike="noStrike" cap="none" normalizeH="0" baseline="0" dirty="0" smtClean="0">
              <a:ln>
                <a:noFill/>
              </a:ln>
              <a:solidFill>
                <a:schemeClr val="bg2"/>
              </a:solidFill>
              <a:effectLst/>
              <a:latin typeface="Arial" charset="0"/>
            </a:endParaRPr>
          </a:p>
        </p:txBody>
      </p:sp>
      <p:cxnSp>
        <p:nvCxnSpPr>
          <p:cNvPr id="134" name="Straight Arrow Connector 133"/>
          <p:cNvCxnSpPr/>
          <p:nvPr/>
        </p:nvCxnSpPr>
        <p:spPr bwMode="auto">
          <a:xfrm>
            <a:off x="3925597" y="2452041"/>
            <a:ext cx="536635" cy="0"/>
          </a:xfrm>
          <a:prstGeom prst="straightConnector1">
            <a:avLst/>
          </a:prstGeom>
          <a:solidFill>
            <a:srgbClr val="ED171F"/>
          </a:solidFill>
          <a:ln w="120650" cap="flat" cmpd="sng" algn="ctr">
            <a:solidFill>
              <a:schemeClr val="accent1">
                <a:lumMod val="50000"/>
              </a:schemeClr>
            </a:solidFill>
            <a:prstDash val="solid"/>
            <a:bevel/>
            <a:headEnd type="none" w="med" len="med"/>
            <a:tailEnd type="triangle" w="med" len="sm"/>
          </a:ln>
          <a:effectLst/>
        </p:spPr>
      </p:cxnSp>
      <p:pic>
        <p:nvPicPr>
          <p:cNvPr id="35" name="Picture 34"/>
          <p:cNvPicPr>
            <a:picLocks noChangeAspect="1"/>
          </p:cNvPicPr>
          <p:nvPr/>
        </p:nvPicPr>
        <p:blipFill rotWithShape="1">
          <a:blip r:embed="rId3" cstate="print"/>
          <a:srcRect l="1332" t="32196" r="56582" b="26427"/>
          <a:stretch/>
        </p:blipFill>
        <p:spPr bwMode="auto">
          <a:xfrm>
            <a:off x="712961" y="1695132"/>
            <a:ext cx="2361602" cy="1610643"/>
          </a:xfrm>
          <a:prstGeom prst="rect">
            <a:avLst/>
          </a:prstGeom>
          <a:ln>
            <a:noFill/>
          </a:ln>
          <a:extLst>
            <a:ext uri="{53640926-AAD7-44D8-BBD7-CCE9431645EC}">
              <a14:shadowObscured xmlns:a14="http://schemas.microsoft.com/office/drawing/2010/main"/>
            </a:ext>
          </a:extLst>
        </p:spPr>
      </p:pic>
      <p:sp>
        <p:nvSpPr>
          <p:cNvPr id="2" name="Rectangle 1"/>
          <p:cNvSpPr/>
          <p:nvPr/>
        </p:nvSpPr>
        <p:spPr bwMode="auto">
          <a:xfrm>
            <a:off x="1541056" y="2511412"/>
            <a:ext cx="344450" cy="776089"/>
          </a:xfrm>
          <a:prstGeom prst="rect">
            <a:avLst/>
          </a:prstGeom>
          <a:noFill/>
          <a:ln w="22225" cap="flat" cmpd="sng" algn="ctr">
            <a:solidFill>
              <a:srgbClr val="E21D3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2048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17" t="73651" r="75097" b="9695"/>
          <a:stretch/>
        </p:blipFill>
        <p:spPr bwMode="auto">
          <a:xfrm>
            <a:off x="4882926" y="5047984"/>
            <a:ext cx="2627537" cy="1037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ctangle 41"/>
          <p:cNvSpPr/>
          <p:nvPr/>
        </p:nvSpPr>
        <p:spPr bwMode="auto">
          <a:xfrm>
            <a:off x="3182014" y="2105458"/>
            <a:ext cx="677421" cy="673367"/>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r>
              <a:rPr lang="en-US" sz="1800" i="1" dirty="0" smtClean="0">
                <a:solidFill>
                  <a:schemeClr val="bg2">
                    <a:lumMod val="50000"/>
                  </a:schemeClr>
                </a:solidFill>
                <a:latin typeface="Calibri" pitchFamily="34" charset="0"/>
                <a:cs typeface="Calibri" pitchFamily="34" charset="0"/>
              </a:rPr>
              <a:t>CR</a:t>
            </a:r>
            <a:endParaRPr lang="en-US" sz="1800" i="1" dirty="0">
              <a:solidFill>
                <a:schemeClr val="bg2">
                  <a:lumMod val="50000"/>
                </a:schemeClr>
              </a:solidFill>
              <a:latin typeface="Calibri" pitchFamily="34" charset="0"/>
              <a:cs typeface="Calibri" pitchFamily="34" charset="0"/>
            </a:endParaRPr>
          </a:p>
          <a:p>
            <a:r>
              <a:rPr lang="en-US" sz="1800" dirty="0" smtClean="0">
                <a:solidFill>
                  <a:schemeClr val="bg2">
                    <a:lumMod val="50000"/>
                  </a:schemeClr>
                </a:solidFill>
                <a:latin typeface="Calibri" pitchFamily="34" charset="0"/>
                <a:cs typeface="Calibri" pitchFamily="34" charset="0"/>
              </a:rPr>
              <a:t>$125</a:t>
            </a:r>
            <a:endParaRPr lang="en-US" sz="1800" dirty="0">
              <a:solidFill>
                <a:schemeClr val="bg2">
                  <a:lumMod val="50000"/>
                </a:schemeClr>
              </a:solidFill>
              <a:latin typeface="Calibri" pitchFamily="34" charset="0"/>
              <a:cs typeface="Calibri" pitchFamily="34" charset="0"/>
            </a:endParaRPr>
          </a:p>
        </p:txBody>
      </p:sp>
      <p:sp>
        <p:nvSpPr>
          <p:cNvPr id="43" name="Rectangle 42"/>
          <p:cNvSpPr/>
          <p:nvPr/>
        </p:nvSpPr>
        <p:spPr bwMode="auto">
          <a:xfrm>
            <a:off x="7548417" y="5296325"/>
            <a:ext cx="1308712" cy="275305"/>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45720" rIns="45720" bIns="45720" numCol="1" rtlCol="0" anchor="ctr" anchorCtr="0" compatLnSpc="1">
            <a:prstTxWarp prst="textNoShape">
              <a:avLst/>
            </a:prstTxWarp>
            <a:noAutofit/>
          </a:bodyPr>
          <a:lstStyle/>
          <a:p>
            <a:r>
              <a:rPr lang="en-US" sz="1400" i="1" dirty="0" smtClean="0">
                <a:solidFill>
                  <a:schemeClr val="bg2">
                    <a:lumMod val="50000"/>
                  </a:schemeClr>
                </a:solidFill>
                <a:latin typeface="Calibri" pitchFamily="34" charset="0"/>
                <a:cs typeface="Calibri" pitchFamily="34" charset="0"/>
              </a:rPr>
              <a:t>CR Line 1 = </a:t>
            </a:r>
            <a:r>
              <a:rPr lang="en-US" sz="1400" dirty="0" smtClean="0">
                <a:solidFill>
                  <a:schemeClr val="bg2">
                    <a:lumMod val="50000"/>
                  </a:schemeClr>
                </a:solidFill>
                <a:latin typeface="Calibri" pitchFamily="34" charset="0"/>
                <a:cs typeface="Calibri" pitchFamily="34" charset="0"/>
              </a:rPr>
              <a:t>$100</a:t>
            </a:r>
            <a:endParaRPr lang="en-US" sz="1400" i="1" dirty="0">
              <a:solidFill>
                <a:schemeClr val="bg2">
                  <a:lumMod val="50000"/>
                </a:schemeClr>
              </a:solidFill>
              <a:latin typeface="Calibri" pitchFamily="34" charset="0"/>
              <a:cs typeface="Calibri" pitchFamily="34" charset="0"/>
            </a:endParaRPr>
          </a:p>
        </p:txBody>
      </p:sp>
      <p:pic>
        <p:nvPicPr>
          <p:cNvPr id="53" name="Picture 52"/>
          <p:cNvPicPr/>
          <p:nvPr/>
        </p:nvPicPr>
        <p:blipFill rotWithShape="1">
          <a:blip r:embed="rId5" cstate="print"/>
          <a:srcRect l="1173" t="43698" r="70716" b="12284"/>
          <a:stretch/>
        </p:blipFill>
        <p:spPr bwMode="auto">
          <a:xfrm>
            <a:off x="785865" y="4897726"/>
            <a:ext cx="1868017" cy="1715725"/>
          </a:xfrm>
          <a:prstGeom prst="rect">
            <a:avLst/>
          </a:prstGeom>
          <a:ln>
            <a:solidFill>
              <a:schemeClr val="bg1">
                <a:lumMod val="50000"/>
              </a:schemeClr>
            </a:solidFill>
          </a:ln>
          <a:extLst>
            <a:ext uri="{53640926-AAD7-44D8-BBD7-CCE9431645EC}">
              <a14:shadowObscured xmlns:a14="http://schemas.microsoft.com/office/drawing/2010/main"/>
            </a:ext>
          </a:extLst>
        </p:spPr>
      </p:pic>
      <p:sp>
        <p:nvSpPr>
          <p:cNvPr id="54" name="Rectangle 53"/>
          <p:cNvSpPr/>
          <p:nvPr/>
        </p:nvSpPr>
        <p:spPr bwMode="auto">
          <a:xfrm>
            <a:off x="2875017" y="5332186"/>
            <a:ext cx="677421" cy="673367"/>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r>
              <a:rPr lang="en-US" sz="1800" i="1" dirty="0" smtClean="0">
                <a:solidFill>
                  <a:schemeClr val="bg2">
                    <a:lumMod val="50000"/>
                  </a:schemeClr>
                </a:solidFill>
                <a:latin typeface="Calibri" pitchFamily="34" charset="0"/>
                <a:cs typeface="Calibri" pitchFamily="34" charset="0"/>
              </a:rPr>
              <a:t>CR</a:t>
            </a:r>
            <a:endParaRPr lang="en-US" sz="1800" i="1" dirty="0">
              <a:solidFill>
                <a:schemeClr val="bg2">
                  <a:lumMod val="50000"/>
                </a:schemeClr>
              </a:solidFill>
              <a:latin typeface="Calibri" pitchFamily="34" charset="0"/>
              <a:cs typeface="Calibri" pitchFamily="34" charset="0"/>
            </a:endParaRPr>
          </a:p>
          <a:p>
            <a:r>
              <a:rPr lang="en-US" sz="1800" dirty="0" smtClean="0">
                <a:solidFill>
                  <a:schemeClr val="bg2">
                    <a:lumMod val="50000"/>
                  </a:schemeClr>
                </a:solidFill>
                <a:latin typeface="Calibri" pitchFamily="34" charset="0"/>
                <a:cs typeface="Calibri" pitchFamily="34" charset="0"/>
              </a:rPr>
              <a:t>$100</a:t>
            </a:r>
            <a:endParaRPr lang="en-US" sz="1800" dirty="0">
              <a:solidFill>
                <a:schemeClr val="bg2">
                  <a:lumMod val="50000"/>
                </a:schemeClr>
              </a:solidFill>
              <a:latin typeface="Calibri" pitchFamily="34" charset="0"/>
              <a:cs typeface="Calibri" pitchFamily="34" charset="0"/>
            </a:endParaRPr>
          </a:p>
        </p:txBody>
      </p:sp>
      <p:sp>
        <p:nvSpPr>
          <p:cNvPr id="55" name="Rectangle 54"/>
          <p:cNvSpPr/>
          <p:nvPr/>
        </p:nvSpPr>
        <p:spPr bwMode="auto">
          <a:xfrm>
            <a:off x="1713281" y="5797486"/>
            <a:ext cx="388896" cy="815966"/>
          </a:xfrm>
          <a:prstGeom prst="rect">
            <a:avLst/>
          </a:prstGeom>
          <a:noFill/>
          <a:ln w="22225" cap="flat" cmpd="sng" algn="ctr">
            <a:solidFill>
              <a:srgbClr val="E21D3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56" name="Rectangle 55"/>
          <p:cNvSpPr/>
          <p:nvPr/>
        </p:nvSpPr>
        <p:spPr bwMode="auto">
          <a:xfrm>
            <a:off x="7548417" y="5668869"/>
            <a:ext cx="1308712" cy="266252"/>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45720" rIns="45720" bIns="45720" numCol="1" rtlCol="0" anchor="ctr" anchorCtr="0" compatLnSpc="1">
            <a:prstTxWarp prst="textNoShape">
              <a:avLst/>
            </a:prstTxWarp>
            <a:noAutofit/>
          </a:bodyPr>
          <a:lstStyle/>
          <a:p>
            <a:r>
              <a:rPr lang="en-US" sz="1400" i="1" dirty="0" smtClean="0">
                <a:solidFill>
                  <a:schemeClr val="bg2">
                    <a:lumMod val="50000"/>
                  </a:schemeClr>
                </a:solidFill>
                <a:latin typeface="Calibri" pitchFamily="34" charset="0"/>
                <a:cs typeface="Calibri" pitchFamily="34" charset="0"/>
              </a:rPr>
              <a:t>CR Line 2 = </a:t>
            </a:r>
            <a:r>
              <a:rPr lang="en-US" sz="1400" dirty="0" smtClean="0">
                <a:solidFill>
                  <a:schemeClr val="bg2">
                    <a:lumMod val="50000"/>
                  </a:schemeClr>
                </a:solidFill>
                <a:latin typeface="Calibri" pitchFamily="34" charset="0"/>
                <a:cs typeface="Calibri" pitchFamily="34" charset="0"/>
              </a:rPr>
              <a:t>$25</a:t>
            </a:r>
            <a:endParaRPr lang="en-US" sz="1400" i="1" dirty="0">
              <a:solidFill>
                <a:schemeClr val="bg2">
                  <a:lumMod val="50000"/>
                </a:schemeClr>
              </a:solidFill>
              <a:latin typeface="Calibri" pitchFamily="34" charset="0"/>
              <a:cs typeface="Calibri" pitchFamily="34" charset="0"/>
            </a:endParaRPr>
          </a:p>
        </p:txBody>
      </p:sp>
      <p:sp>
        <p:nvSpPr>
          <p:cNvPr id="8" name="TextBox 7"/>
          <p:cNvSpPr txBox="1"/>
          <p:nvPr/>
        </p:nvSpPr>
        <p:spPr>
          <a:xfrm>
            <a:off x="5088155" y="6186879"/>
            <a:ext cx="3802735" cy="523220"/>
          </a:xfrm>
          <a:prstGeom prst="rect">
            <a:avLst/>
          </a:prstGeom>
          <a:noFill/>
        </p:spPr>
        <p:txBody>
          <a:bodyPr wrap="square" rtlCol="0">
            <a:spAutoFit/>
          </a:bodyPr>
          <a:lstStyle/>
          <a:p>
            <a:pPr algn="ctr"/>
            <a:r>
              <a:rPr lang="en-US" sz="1400" i="1" dirty="0" smtClean="0">
                <a:latin typeface="Calibri" pitchFamily="34" charset="0"/>
                <a:cs typeface="Calibri" pitchFamily="34" charset="0"/>
              </a:rPr>
              <a:t>See detailed slides for specifics on additional updates necessary for Line 1 and Line 2</a:t>
            </a:r>
            <a:endParaRPr lang="en-US" sz="1400" i="1" dirty="0">
              <a:latin typeface="Calibri" pitchFamily="34" charset="0"/>
              <a:cs typeface="Calibri" pitchFamily="34" charset="0"/>
            </a:endParaRPr>
          </a:p>
        </p:txBody>
      </p:sp>
      <p:pic>
        <p:nvPicPr>
          <p:cNvPr id="1126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49" t="50623" r="13967" b="35457"/>
          <a:stretch/>
        </p:blipFill>
        <p:spPr bwMode="auto">
          <a:xfrm>
            <a:off x="4594643" y="3198974"/>
            <a:ext cx="3551449" cy="29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36" t="13430" r="4741" b="62358"/>
          <a:stretch/>
        </p:blipFill>
        <p:spPr bwMode="auto">
          <a:xfrm>
            <a:off x="4541322" y="1643649"/>
            <a:ext cx="4060692" cy="1187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02" t="14597" r="10822" b="74200"/>
          <a:stretch/>
        </p:blipFill>
        <p:spPr bwMode="auto">
          <a:xfrm>
            <a:off x="4594643" y="2840845"/>
            <a:ext cx="3573173" cy="27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ectangle 51"/>
          <p:cNvSpPr/>
          <p:nvPr/>
        </p:nvSpPr>
        <p:spPr bwMode="auto">
          <a:xfrm>
            <a:off x="5599400" y="2995097"/>
            <a:ext cx="804738" cy="97927"/>
          </a:xfrm>
          <a:prstGeom prst="rect">
            <a:avLst/>
          </a:prstGeom>
          <a:noFill/>
          <a:ln w="22225" cap="flat" cmpd="sng" algn="ctr">
            <a:solidFill>
              <a:srgbClr val="E21D3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3" name="Rectangle 2"/>
          <p:cNvSpPr/>
          <p:nvPr/>
        </p:nvSpPr>
        <p:spPr bwMode="auto">
          <a:xfrm>
            <a:off x="4541322" y="1643649"/>
            <a:ext cx="4060692" cy="1932712"/>
          </a:xfrm>
          <a:prstGeom prst="rect">
            <a:avLst/>
          </a:prstGeom>
          <a:noFill/>
          <a:ln w="952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49" name="Rectangle 48"/>
          <p:cNvSpPr/>
          <p:nvPr/>
        </p:nvSpPr>
        <p:spPr bwMode="auto">
          <a:xfrm>
            <a:off x="7718961" y="3018430"/>
            <a:ext cx="1222944" cy="485452"/>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r>
              <a:rPr lang="en-US" sz="1400" i="1" dirty="0" smtClean="0">
                <a:solidFill>
                  <a:schemeClr val="bg2">
                    <a:lumMod val="50000"/>
                  </a:schemeClr>
                </a:solidFill>
                <a:latin typeface="Calibri" pitchFamily="34" charset="0"/>
                <a:cs typeface="Calibri" pitchFamily="34" charset="0"/>
              </a:rPr>
              <a:t>Billing Doc</a:t>
            </a:r>
            <a:endParaRPr lang="en-US" sz="1400" i="1" dirty="0">
              <a:solidFill>
                <a:schemeClr val="bg2">
                  <a:lumMod val="50000"/>
                </a:schemeClr>
              </a:solidFill>
              <a:latin typeface="Calibri" pitchFamily="34" charset="0"/>
              <a:cs typeface="Calibri" pitchFamily="34" charset="0"/>
            </a:endParaRPr>
          </a:p>
          <a:p>
            <a:r>
              <a:rPr lang="en-US" sz="1400" dirty="0" smtClean="0">
                <a:solidFill>
                  <a:schemeClr val="bg2">
                    <a:lumMod val="50000"/>
                  </a:schemeClr>
                </a:solidFill>
                <a:latin typeface="Calibri" pitchFamily="34" charset="0"/>
                <a:cs typeface="Calibri" pitchFamily="34" charset="0"/>
              </a:rPr>
              <a:t>$100</a:t>
            </a:r>
            <a:endParaRPr lang="en-US" sz="1400" dirty="0">
              <a:solidFill>
                <a:schemeClr val="bg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198627522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54471" cy="563562"/>
          </a:xfrm>
        </p:spPr>
        <p:txBody>
          <a:bodyPr/>
          <a:lstStyle/>
          <a:p>
            <a:r>
              <a:rPr lang="en-US" dirty="0" smtClean="0"/>
              <a:t>Lockbox Overpayments (cont.)</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158</a:t>
            </a:fld>
            <a:endParaRPr lang="en-US" dirty="0"/>
          </a:p>
        </p:txBody>
      </p:sp>
      <p:sp>
        <p:nvSpPr>
          <p:cNvPr id="3" name="Content Placeholder 2"/>
          <p:cNvSpPr>
            <a:spLocks noGrp="1"/>
          </p:cNvSpPr>
          <p:nvPr>
            <p:ph idx="1"/>
          </p:nvPr>
        </p:nvSpPr>
        <p:spPr>
          <a:xfrm>
            <a:off x="404037" y="1403498"/>
            <a:ext cx="8665531" cy="5411970"/>
          </a:xfrm>
        </p:spPr>
        <p:txBody>
          <a:bodyPr/>
          <a:lstStyle/>
          <a:p>
            <a:pPr marL="0" lvl="0" indent="0">
              <a:buNone/>
            </a:pPr>
            <a:r>
              <a:rPr lang="en-US" sz="2000" b="1" dirty="0" smtClean="0"/>
              <a:t>Lockbox</a:t>
            </a:r>
            <a:r>
              <a:rPr lang="en-US" sz="2000" b="1" dirty="0"/>
              <a:t> </a:t>
            </a:r>
            <a:r>
              <a:rPr lang="en-US" sz="2000" b="1" dirty="0" smtClean="0"/>
              <a:t>Overpayment:</a:t>
            </a:r>
          </a:p>
          <a:p>
            <a:pPr marL="0" lvl="0" indent="0">
              <a:buNone/>
            </a:pPr>
            <a:endParaRPr lang="en-US" sz="600" dirty="0"/>
          </a:p>
          <a:p>
            <a:r>
              <a:rPr lang="en-US" sz="2000" dirty="0" smtClean="0"/>
              <a:t>Steps to correct the overpayment: </a:t>
            </a:r>
          </a:p>
          <a:p>
            <a:pPr marL="0" indent="0">
              <a:buNone/>
            </a:pPr>
            <a:endParaRPr lang="en-US" sz="500" dirty="0" smtClean="0"/>
          </a:p>
          <a:p>
            <a:pPr lvl="1"/>
            <a:r>
              <a:rPr lang="en-US" sz="1900" dirty="0" smtClean="0"/>
              <a:t>Research the CR and BD to </a:t>
            </a:r>
            <a:r>
              <a:rPr lang="en-US" sz="1900" b="1" u="sng" dirty="0" smtClean="0"/>
              <a:t>determine the overage amount </a:t>
            </a:r>
            <a:r>
              <a:rPr lang="en-US" sz="1900" dirty="0" smtClean="0"/>
              <a:t>of the CR</a:t>
            </a:r>
          </a:p>
          <a:p>
            <a:pPr marL="346075" lvl="1" indent="0">
              <a:buNone/>
            </a:pPr>
            <a:endParaRPr lang="en-US" sz="500" dirty="0" smtClean="0"/>
          </a:p>
          <a:p>
            <a:pPr lvl="1"/>
            <a:r>
              <a:rPr lang="en-US" sz="1900" b="1" u="sng" dirty="0"/>
              <a:t>Reduce the </a:t>
            </a:r>
            <a:r>
              <a:rPr lang="en-US" sz="1900" b="1" u="sng" dirty="0" smtClean="0"/>
              <a:t>original (line 1) CR </a:t>
            </a:r>
            <a:r>
              <a:rPr lang="en-US" sz="1900" b="1" u="sng" dirty="0"/>
              <a:t>Actg Line </a:t>
            </a:r>
            <a:r>
              <a:rPr lang="en-US" sz="1900" dirty="0"/>
              <a:t>to the amount of the BD Actg </a:t>
            </a:r>
            <a:r>
              <a:rPr lang="en-US" sz="1900" dirty="0" smtClean="0"/>
              <a:t>Line</a:t>
            </a:r>
          </a:p>
          <a:p>
            <a:pPr marL="346075" lvl="1" indent="0">
              <a:buNone/>
            </a:pPr>
            <a:endParaRPr lang="en-US" sz="500" dirty="0"/>
          </a:p>
          <a:p>
            <a:pPr lvl="1"/>
            <a:r>
              <a:rPr lang="en-US" sz="1900" b="1" u="sng" dirty="0" smtClean="0"/>
              <a:t>Manually create </a:t>
            </a:r>
            <a:r>
              <a:rPr lang="en-US" sz="1900" b="1" u="sng" dirty="0"/>
              <a:t>a new </a:t>
            </a:r>
            <a:r>
              <a:rPr lang="en-US" sz="1900" b="1" u="sng" dirty="0" smtClean="0"/>
              <a:t>line on the CR </a:t>
            </a:r>
            <a:r>
              <a:rPr lang="en-US" sz="1900" dirty="0" smtClean="0"/>
              <a:t>by copying </a:t>
            </a:r>
            <a:r>
              <a:rPr lang="en-US" sz="1900" dirty="0"/>
              <a:t>the </a:t>
            </a:r>
            <a:r>
              <a:rPr lang="en-US" sz="1900" dirty="0" smtClean="0"/>
              <a:t>original line </a:t>
            </a:r>
          </a:p>
          <a:p>
            <a:pPr marL="346075" lvl="1" indent="0">
              <a:buNone/>
            </a:pPr>
            <a:endParaRPr lang="en-US" sz="500" dirty="0" smtClean="0"/>
          </a:p>
          <a:p>
            <a:pPr lvl="1"/>
            <a:r>
              <a:rPr lang="en-US" sz="1900" b="1" u="sng" dirty="0"/>
              <a:t>Research to see if another BD is available </a:t>
            </a:r>
            <a:r>
              <a:rPr lang="en-US" sz="1900" dirty="0"/>
              <a:t>for the overage amount to be applied </a:t>
            </a:r>
            <a:r>
              <a:rPr lang="en-US" sz="1900" dirty="0" smtClean="0"/>
              <a:t>to</a:t>
            </a:r>
          </a:p>
          <a:p>
            <a:pPr marL="346075" lvl="1" indent="0">
              <a:buNone/>
            </a:pPr>
            <a:endParaRPr lang="en-US" sz="500" dirty="0" smtClean="0"/>
          </a:p>
          <a:p>
            <a:pPr lvl="2"/>
            <a:r>
              <a:rPr lang="en-US" sz="1800" dirty="0" smtClean="0"/>
              <a:t>If found, </a:t>
            </a:r>
            <a:r>
              <a:rPr lang="en-US" sz="1800" b="1" u="sng" dirty="0" smtClean="0"/>
              <a:t>enter the new BD reference info (and Agreement reference, if applicable) on the new Overpayment line</a:t>
            </a:r>
          </a:p>
          <a:p>
            <a:pPr marL="682625" lvl="2" indent="0">
              <a:buNone/>
            </a:pPr>
            <a:endParaRPr lang="en-US" sz="500" dirty="0" smtClean="0"/>
          </a:p>
          <a:p>
            <a:pPr lvl="3"/>
            <a:r>
              <a:rPr lang="en-US" sz="1700" dirty="0" smtClean="0"/>
              <a:t>Click the </a:t>
            </a:r>
            <a:r>
              <a:rPr lang="en-US" sz="1700" i="1" dirty="0" smtClean="0"/>
              <a:t>Default</a:t>
            </a:r>
            <a:r>
              <a:rPr lang="en-US" sz="1700" dirty="0" smtClean="0"/>
              <a:t> button</a:t>
            </a:r>
          </a:p>
          <a:p>
            <a:pPr lvl="3"/>
            <a:r>
              <a:rPr lang="en-US" sz="1700" dirty="0" smtClean="0"/>
              <a:t>Ensure that the Line Amount is correct (</a:t>
            </a:r>
            <a:r>
              <a:rPr lang="en-US" sz="1700" i="1" dirty="0" smtClean="0"/>
              <a:t>clicking Default will update the Line Amount with the outstanding amount on the new BD)</a:t>
            </a:r>
            <a:r>
              <a:rPr lang="en-US" sz="1700" dirty="0"/>
              <a:t> </a:t>
            </a:r>
            <a:r>
              <a:rPr lang="en-US" sz="1600" dirty="0"/>
              <a:t> </a:t>
            </a:r>
            <a:endParaRPr lang="en-US" sz="1600" dirty="0" smtClean="0"/>
          </a:p>
        </p:txBody>
      </p:sp>
      <p:sp>
        <p:nvSpPr>
          <p:cNvPr id="7"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12618554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54471" cy="563562"/>
          </a:xfrm>
        </p:spPr>
        <p:txBody>
          <a:bodyPr/>
          <a:lstStyle/>
          <a:p>
            <a:r>
              <a:rPr lang="en-US" dirty="0" smtClean="0"/>
              <a:t>Lockbox Overpayments (cont.)</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159</a:t>
            </a:fld>
            <a:endParaRPr lang="en-US" dirty="0"/>
          </a:p>
        </p:txBody>
      </p:sp>
      <p:sp>
        <p:nvSpPr>
          <p:cNvPr id="3" name="Content Placeholder 2"/>
          <p:cNvSpPr>
            <a:spLocks noGrp="1"/>
          </p:cNvSpPr>
          <p:nvPr>
            <p:ph idx="1"/>
          </p:nvPr>
        </p:nvSpPr>
        <p:spPr>
          <a:xfrm>
            <a:off x="404037" y="1095139"/>
            <a:ext cx="8665531" cy="5369440"/>
          </a:xfrm>
        </p:spPr>
        <p:txBody>
          <a:bodyPr/>
          <a:lstStyle/>
          <a:p>
            <a:pPr marL="0" lvl="0" indent="0">
              <a:buNone/>
            </a:pPr>
            <a:r>
              <a:rPr lang="en-US" sz="2000" b="1" dirty="0" smtClean="0"/>
              <a:t>Lockbox</a:t>
            </a:r>
            <a:r>
              <a:rPr lang="en-US" sz="2000" b="1" dirty="0"/>
              <a:t> </a:t>
            </a:r>
            <a:r>
              <a:rPr lang="en-US" sz="2000" b="1" dirty="0" smtClean="0"/>
              <a:t>Overpayment (cont.):</a:t>
            </a:r>
          </a:p>
          <a:p>
            <a:pPr marL="0" lvl="0" indent="0">
              <a:buNone/>
            </a:pPr>
            <a:endParaRPr lang="en-US" sz="600" dirty="0"/>
          </a:p>
          <a:p>
            <a:r>
              <a:rPr lang="en-US" sz="1900" dirty="0" smtClean="0"/>
              <a:t>If </a:t>
            </a:r>
            <a:r>
              <a:rPr lang="en-US" sz="1900" dirty="0"/>
              <a:t>another BD </a:t>
            </a:r>
            <a:r>
              <a:rPr lang="en-US" sz="1900" b="1" u="sng" dirty="0"/>
              <a:t>cannot</a:t>
            </a:r>
            <a:r>
              <a:rPr lang="en-US" sz="1900" dirty="0"/>
              <a:t> be found to apply the </a:t>
            </a:r>
            <a:r>
              <a:rPr lang="en-US" sz="1900" dirty="0" smtClean="0"/>
              <a:t>overpayment, update the new overpayment line as follows:</a:t>
            </a:r>
          </a:p>
          <a:p>
            <a:pPr marL="0" indent="0">
              <a:buNone/>
            </a:pPr>
            <a:endParaRPr lang="en-US" sz="500" dirty="0"/>
          </a:p>
          <a:p>
            <a:pPr lvl="1"/>
            <a:r>
              <a:rPr lang="en-US" sz="1800" dirty="0" smtClean="0"/>
              <a:t>Enter </a:t>
            </a:r>
            <a:r>
              <a:rPr lang="en-US" sz="1800" dirty="0"/>
              <a:t>the </a:t>
            </a:r>
            <a:r>
              <a:rPr lang="en-US" sz="1800" b="1" u="sng" dirty="0" smtClean="0"/>
              <a:t>Line Amount equal to the </a:t>
            </a:r>
            <a:r>
              <a:rPr lang="en-US" sz="1800" b="1" u="sng" dirty="0"/>
              <a:t>o</a:t>
            </a:r>
            <a:r>
              <a:rPr lang="en-US" sz="1800" b="1" u="sng" dirty="0" smtClean="0"/>
              <a:t>verpayment excess amount</a:t>
            </a:r>
          </a:p>
          <a:p>
            <a:pPr marL="346075" lvl="1" indent="0">
              <a:buNone/>
            </a:pPr>
            <a:endParaRPr lang="en-US" sz="500" b="1" u="sng" dirty="0" smtClean="0"/>
          </a:p>
          <a:p>
            <a:pPr lvl="1"/>
            <a:r>
              <a:rPr lang="en-US" sz="1800" b="1" u="sng" dirty="0" smtClean="0"/>
              <a:t>Trans </a:t>
            </a:r>
            <a:r>
              <a:rPr lang="en-US" sz="1800" b="1" u="sng" dirty="0"/>
              <a:t>T</a:t>
            </a:r>
            <a:r>
              <a:rPr lang="en-US" sz="1800" b="1" u="sng" dirty="0" smtClean="0"/>
              <a:t>ype = 02 </a:t>
            </a:r>
          </a:p>
          <a:p>
            <a:pPr lvl="1"/>
            <a:endParaRPr lang="en-US" sz="500" dirty="0" smtClean="0"/>
          </a:p>
          <a:p>
            <a:pPr lvl="1"/>
            <a:r>
              <a:rPr lang="en-US" sz="1800" b="1" u="sng" dirty="0" smtClean="0"/>
              <a:t>Delete the Document Reference </a:t>
            </a:r>
            <a:r>
              <a:rPr lang="en-US" sz="1800" dirty="0" smtClean="0"/>
              <a:t>information</a:t>
            </a:r>
          </a:p>
          <a:p>
            <a:pPr marL="346075" lvl="1" indent="0">
              <a:buNone/>
            </a:pPr>
            <a:endParaRPr lang="en-US" sz="500" dirty="0" smtClean="0"/>
          </a:p>
          <a:p>
            <a:pPr lvl="1"/>
            <a:r>
              <a:rPr lang="en-US" sz="1800" b="1" u="sng" dirty="0" smtClean="0"/>
              <a:t>Delete the Agreement</a:t>
            </a:r>
            <a:r>
              <a:rPr lang="en-US" sz="1800" dirty="0" smtClean="0"/>
              <a:t>, if populated</a:t>
            </a:r>
            <a:endParaRPr lang="en-US" sz="500" dirty="0" smtClean="0"/>
          </a:p>
          <a:p>
            <a:pPr lvl="1"/>
            <a:r>
              <a:rPr lang="en-US" sz="1800" b="1" u="sng" dirty="0" smtClean="0"/>
              <a:t>Update the Accounting Dimensions </a:t>
            </a:r>
            <a:r>
              <a:rPr lang="en-US" sz="1800" dirty="0" smtClean="0"/>
              <a:t>section:</a:t>
            </a:r>
          </a:p>
          <a:p>
            <a:pPr marL="346075" lvl="1" indent="0">
              <a:buNone/>
            </a:pPr>
            <a:endParaRPr lang="en-US" sz="300" dirty="0" smtClean="0"/>
          </a:p>
          <a:p>
            <a:pPr lvl="2"/>
            <a:r>
              <a:rPr lang="en-US" sz="1700" dirty="0" smtClean="0"/>
              <a:t>In </a:t>
            </a:r>
            <a:r>
              <a:rPr lang="en-US" sz="1700" dirty="0"/>
              <a:t>Region </a:t>
            </a:r>
            <a:r>
              <a:rPr lang="en-US" sz="1700" dirty="0" smtClean="0"/>
              <a:t>7: </a:t>
            </a:r>
          </a:p>
          <a:p>
            <a:pPr lvl="3"/>
            <a:r>
              <a:rPr lang="en-US" sz="1600" b="1" dirty="0" smtClean="0"/>
              <a:t>Delete </a:t>
            </a:r>
            <a:r>
              <a:rPr lang="en-US" sz="1600" dirty="0" smtClean="0"/>
              <a:t>the </a:t>
            </a:r>
            <a:r>
              <a:rPr lang="en-US" sz="1600" dirty="0"/>
              <a:t>Accounting Template </a:t>
            </a:r>
            <a:r>
              <a:rPr lang="en-US" sz="1600" dirty="0" smtClean="0"/>
              <a:t>and </a:t>
            </a:r>
            <a:r>
              <a:rPr lang="en-US" sz="1600" dirty="0"/>
              <a:t>the Revenue Source </a:t>
            </a:r>
            <a:r>
              <a:rPr lang="en-US" sz="1600" dirty="0" smtClean="0"/>
              <a:t>Code</a:t>
            </a:r>
          </a:p>
          <a:p>
            <a:pPr lvl="3"/>
            <a:r>
              <a:rPr lang="en-US" sz="1600" b="1" dirty="0" smtClean="0"/>
              <a:t>Update</a:t>
            </a:r>
            <a:r>
              <a:rPr lang="en-US" sz="1600" dirty="0" smtClean="0"/>
              <a:t> the Program to PG00</a:t>
            </a:r>
            <a:endParaRPr lang="en-US" sz="1600" b="1" dirty="0" smtClean="0"/>
          </a:p>
          <a:p>
            <a:pPr marL="682625" lvl="2" indent="0">
              <a:buNone/>
            </a:pPr>
            <a:endParaRPr lang="en-US" sz="500" dirty="0"/>
          </a:p>
          <a:p>
            <a:pPr lvl="2"/>
            <a:r>
              <a:rPr lang="en-US" sz="1700" dirty="0"/>
              <a:t>In Region 6, </a:t>
            </a:r>
            <a:r>
              <a:rPr lang="en-US" sz="1700" b="1" dirty="0"/>
              <a:t>replace</a:t>
            </a:r>
            <a:r>
              <a:rPr lang="en-US" sz="1700" dirty="0"/>
              <a:t> the Accounting Template/Dimensions with the generic Region 6 unapplied collection Accounting </a:t>
            </a:r>
            <a:r>
              <a:rPr lang="en-US" sz="1700" dirty="0" smtClean="0"/>
              <a:t>Template/Dimensions</a:t>
            </a:r>
            <a:r>
              <a:rPr lang="en-US" sz="1700" dirty="0"/>
              <a:t>  </a:t>
            </a:r>
            <a:endParaRPr lang="en-US" sz="1700" dirty="0" smtClean="0"/>
          </a:p>
        </p:txBody>
      </p:sp>
      <p:sp>
        <p:nvSpPr>
          <p:cNvPr id="7"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75070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dirty="0" smtClean="0"/>
              <a:t>Cash Receipts Overview</a:t>
            </a:r>
            <a:endParaRPr lang="en-US" sz="1800" dirty="0" smtClean="0"/>
          </a:p>
        </p:txBody>
      </p:sp>
      <p:cxnSp>
        <p:nvCxnSpPr>
          <p:cNvPr id="35" name="Straight Arrow Connector 34"/>
          <p:cNvCxnSpPr>
            <a:stCxn id="9" idx="1"/>
          </p:cNvCxnSpPr>
          <p:nvPr/>
        </p:nvCxnSpPr>
        <p:spPr bwMode="auto">
          <a:xfrm>
            <a:off x="5187804" y="6169976"/>
            <a:ext cx="536377" cy="1020605"/>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a:stCxn id="9" idx="1"/>
          </p:cNvCxnSpPr>
          <p:nvPr/>
        </p:nvCxnSpPr>
        <p:spPr bwMode="auto">
          <a:xfrm>
            <a:off x="5187804" y="6169976"/>
            <a:ext cx="512626" cy="973104"/>
          </a:xfrm>
          <a:prstGeom prst="straightConnector1">
            <a:avLst/>
          </a:prstGeom>
          <a:solidFill>
            <a:srgbClr val="ED171F"/>
          </a:solidFill>
          <a:ln w="9525" cap="flat" cmpd="sng" algn="ctr">
            <a:noFill/>
            <a:prstDash val="solid"/>
            <a:round/>
            <a:headEnd type="none" w="med" len="med"/>
            <a:tailEnd type="arrow"/>
          </a:ln>
          <a:effectLst/>
        </p:spPr>
      </p:cxnSp>
      <p:sp>
        <p:nvSpPr>
          <p:cNvPr id="9219" name="Content Placeholder 5"/>
          <p:cNvSpPr>
            <a:spLocks noGrp="1"/>
          </p:cNvSpPr>
          <p:nvPr>
            <p:ph idx="1"/>
          </p:nvPr>
        </p:nvSpPr>
        <p:spPr>
          <a:xfrm>
            <a:off x="361508" y="1110699"/>
            <a:ext cx="8782492" cy="2906219"/>
          </a:xfrm>
        </p:spPr>
        <p:txBody>
          <a:bodyPr/>
          <a:lstStyle/>
          <a:p>
            <a:pPr eaLnBrk="1" hangingPunct="1"/>
            <a:r>
              <a:rPr lang="en-US" sz="2000" b="1" dirty="0" smtClean="0"/>
              <a:t>Cash Receipts – Billing Document Reference:</a:t>
            </a:r>
          </a:p>
          <a:p>
            <a:pPr marL="0" indent="0" eaLnBrk="1" hangingPunct="1">
              <a:buNone/>
            </a:pPr>
            <a:endParaRPr lang="en-US" sz="500" b="1" dirty="0" smtClean="0"/>
          </a:p>
          <a:p>
            <a:pPr lvl="1" eaLnBrk="1" hangingPunct="1">
              <a:spcBef>
                <a:spcPts val="600"/>
              </a:spcBef>
              <a:spcAft>
                <a:spcPts val="600"/>
              </a:spcAft>
            </a:pPr>
            <a:r>
              <a:rPr lang="en-US" sz="1800" dirty="0" smtClean="0"/>
              <a:t>Collection of funds in Pegasys is recorded with </a:t>
            </a:r>
            <a:r>
              <a:rPr lang="en-US" sz="1800" b="1" dirty="0" smtClean="0"/>
              <a:t>Cash Receipt </a:t>
            </a:r>
            <a:r>
              <a:rPr lang="en-US" sz="1800" dirty="0" smtClean="0"/>
              <a:t>(CR) documents</a:t>
            </a:r>
          </a:p>
          <a:p>
            <a:pPr lvl="1" eaLnBrk="1" hangingPunct="1">
              <a:spcBef>
                <a:spcPts val="600"/>
              </a:spcBef>
              <a:spcAft>
                <a:spcPts val="600"/>
              </a:spcAft>
            </a:pPr>
            <a:r>
              <a:rPr lang="en-US" sz="1800" dirty="0" smtClean="0"/>
              <a:t>Cash Receipts are used to </a:t>
            </a:r>
            <a:r>
              <a:rPr lang="en-US" sz="1800" u="sng" dirty="0" smtClean="0"/>
              <a:t>record money received by GSA as payment</a:t>
            </a:r>
            <a:r>
              <a:rPr lang="en-US" sz="1800" dirty="0" smtClean="0"/>
              <a:t> for services rendered or goods provided</a:t>
            </a:r>
          </a:p>
          <a:p>
            <a:pPr lvl="1" eaLnBrk="1" hangingPunct="1">
              <a:spcBef>
                <a:spcPts val="600"/>
              </a:spcBef>
              <a:spcAft>
                <a:spcPts val="600"/>
              </a:spcAft>
            </a:pPr>
            <a:r>
              <a:rPr lang="en-US" sz="1800" dirty="0" smtClean="0"/>
              <a:t>Cash Receipts are typically used to 1) </a:t>
            </a:r>
            <a:r>
              <a:rPr lang="en-US" sz="1800" u="sng" dirty="0" smtClean="0"/>
              <a:t>reduce outstanding receivables</a:t>
            </a:r>
            <a:r>
              <a:rPr lang="en-US" sz="1800" dirty="0" smtClean="0"/>
              <a:t> and 2) </a:t>
            </a:r>
            <a:r>
              <a:rPr lang="en-US" sz="1800" u="sng" dirty="0" smtClean="0"/>
              <a:t>record the collection of cash</a:t>
            </a:r>
          </a:p>
          <a:p>
            <a:pPr marL="923925" lvl="3" eaLnBrk="1" hangingPunct="1">
              <a:spcBef>
                <a:spcPts val="600"/>
              </a:spcBef>
              <a:spcAft>
                <a:spcPts val="600"/>
              </a:spcAft>
            </a:pPr>
            <a:r>
              <a:rPr lang="en-US" sz="1800" dirty="0">
                <a:cs typeface="Calibri" pitchFamily="34" charset="0"/>
              </a:rPr>
              <a:t>W</a:t>
            </a:r>
            <a:r>
              <a:rPr lang="en-US" sz="1800" dirty="0" smtClean="0">
                <a:cs typeface="Calibri" pitchFamily="34" charset="0"/>
              </a:rPr>
              <a:t>hen a </a:t>
            </a:r>
            <a:r>
              <a:rPr lang="en-US" sz="1800" dirty="0">
                <a:cs typeface="Calibri" pitchFamily="34" charset="0"/>
              </a:rPr>
              <a:t>CR references a </a:t>
            </a:r>
            <a:r>
              <a:rPr lang="en-US" sz="1800" b="1" dirty="0">
                <a:cs typeface="Calibri" pitchFamily="34" charset="0"/>
              </a:rPr>
              <a:t>Billing Document </a:t>
            </a:r>
            <a:r>
              <a:rPr lang="en-US" sz="1800" dirty="0">
                <a:cs typeface="Calibri" pitchFamily="34" charset="0"/>
              </a:rPr>
              <a:t>(BD), it </a:t>
            </a:r>
            <a:r>
              <a:rPr lang="en-US" sz="1800" u="sng" dirty="0">
                <a:cs typeface="Calibri" pitchFamily="34" charset="0"/>
              </a:rPr>
              <a:t>liquidates the receivable</a:t>
            </a:r>
            <a:r>
              <a:rPr lang="en-US" sz="1800" dirty="0">
                <a:cs typeface="Calibri" pitchFamily="34" charset="0"/>
              </a:rPr>
              <a:t> balance recorded on the </a:t>
            </a:r>
            <a:r>
              <a:rPr lang="en-US" sz="1800" dirty="0" smtClean="0">
                <a:cs typeface="Calibri" pitchFamily="34" charset="0"/>
              </a:rPr>
              <a:t>BD</a:t>
            </a:r>
            <a:endParaRPr lang="en-US" sz="1800" dirty="0">
              <a:cs typeface="Calibri" pitchFamily="34" charset="0"/>
            </a:endParaRPr>
          </a:p>
        </p:txBody>
      </p:sp>
      <p:grpSp>
        <p:nvGrpSpPr>
          <p:cNvPr id="2" name="Group 1"/>
          <p:cNvGrpSpPr/>
          <p:nvPr/>
        </p:nvGrpSpPr>
        <p:grpSpPr>
          <a:xfrm>
            <a:off x="1196182" y="4147924"/>
            <a:ext cx="6680992" cy="2589426"/>
            <a:chOff x="-507775" y="3668260"/>
            <a:chExt cx="6680992" cy="2589426"/>
          </a:xfrm>
        </p:grpSpPr>
        <p:sp>
          <p:nvSpPr>
            <p:cNvPr id="8" name="Rounded Rectangle 7"/>
            <p:cNvSpPr/>
            <p:nvPr/>
          </p:nvSpPr>
          <p:spPr bwMode="auto">
            <a:xfrm>
              <a:off x="3472702" y="3668260"/>
              <a:ext cx="2700515" cy="112485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Billing Document</a:t>
              </a:r>
            </a:p>
            <a:p>
              <a:pPr marL="514350" lvl="1" indent="-228600">
                <a:buFont typeface="+mj-lt"/>
                <a:buAutoNum type="arabicPeriod"/>
              </a:pPr>
              <a:r>
                <a:rPr lang="en-US" sz="1400" dirty="0" smtClean="0">
                  <a:solidFill>
                    <a:schemeClr val="bg2">
                      <a:lumMod val="50000"/>
                    </a:schemeClr>
                  </a:solidFill>
                </a:rPr>
                <a:t>Increases Receivable</a:t>
              </a:r>
            </a:p>
            <a:p>
              <a:pPr marL="514350" lvl="1" indent="-228600">
                <a:buFont typeface="+mj-lt"/>
                <a:buAutoNum type="arabicPeriod"/>
              </a:pPr>
              <a:r>
                <a:rPr lang="en-US" sz="1400" dirty="0" smtClean="0">
                  <a:solidFill>
                    <a:schemeClr val="bg2">
                      <a:lumMod val="50000"/>
                    </a:schemeClr>
                  </a:solidFill>
                </a:rPr>
                <a:t>Increases Revenue</a:t>
              </a:r>
              <a:endParaRPr kumimoji="0" lang="en-US" sz="1400" b="0" i="0" u="none" strike="noStrike" cap="none" normalizeH="0" baseline="0" dirty="0" smtClean="0">
                <a:ln>
                  <a:noFill/>
                </a:ln>
                <a:solidFill>
                  <a:schemeClr val="bg2">
                    <a:lumMod val="50000"/>
                  </a:schemeClr>
                </a:solidFill>
                <a:effectLst/>
              </a:endParaRPr>
            </a:p>
          </p:txBody>
        </p:sp>
        <p:sp>
          <p:nvSpPr>
            <p:cNvPr id="9" name="Rounded Rectangle 8"/>
            <p:cNvSpPr/>
            <p:nvPr/>
          </p:nvSpPr>
          <p:spPr bwMode="auto">
            <a:xfrm>
              <a:off x="3483847" y="5122938"/>
              <a:ext cx="2689370" cy="1134748"/>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Cash Receipt</a:t>
              </a:r>
              <a:r>
                <a:rPr lang="en-US" sz="1400" dirty="0" smtClean="0">
                  <a:solidFill>
                    <a:schemeClr val="bg2">
                      <a:lumMod val="50000"/>
                    </a:schemeClr>
                  </a:solidFill>
                </a:rPr>
                <a:t> </a:t>
              </a:r>
            </a:p>
            <a:p>
              <a:pPr marL="514350" lvl="1" indent="-228600">
                <a:buFont typeface="+mj-lt"/>
                <a:buAutoNum type="arabicPeriod"/>
              </a:pPr>
              <a:r>
                <a:rPr lang="en-US" sz="1400" dirty="0" smtClean="0">
                  <a:solidFill>
                    <a:schemeClr val="bg2">
                      <a:lumMod val="50000"/>
                    </a:schemeClr>
                  </a:solidFill>
                </a:rPr>
                <a:t>Increases Cash</a:t>
              </a:r>
            </a:p>
            <a:p>
              <a:pPr marL="514350" lvl="1" indent="-228600">
                <a:buFont typeface="+mj-lt"/>
                <a:buAutoNum type="arabicPeriod"/>
              </a:pPr>
              <a:r>
                <a:rPr lang="en-US" sz="1400" dirty="0" smtClean="0">
                  <a:solidFill>
                    <a:schemeClr val="bg2">
                      <a:lumMod val="50000"/>
                    </a:schemeClr>
                  </a:solidFill>
                </a:rPr>
                <a:t>Increases Revenue</a:t>
              </a:r>
            </a:p>
          </p:txBody>
        </p:sp>
        <p:sp>
          <p:nvSpPr>
            <p:cNvPr id="30" name="Rounded Rectangle 29"/>
            <p:cNvSpPr/>
            <p:nvPr/>
          </p:nvSpPr>
          <p:spPr bwMode="auto">
            <a:xfrm>
              <a:off x="-507775" y="4488950"/>
              <a:ext cx="3380298" cy="938150"/>
            </a:xfrm>
            <a:prstGeom prst="roundRect">
              <a:avLst/>
            </a:prstGeom>
            <a:ln>
              <a:solidFill>
                <a:schemeClr val="accent5">
                  <a:lumMod val="75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CR References</a:t>
              </a:r>
              <a:r>
                <a:rPr kumimoji="0" lang="en-US" sz="1400" b="1" i="0" u="none" strike="noStrike" cap="none" normalizeH="0" dirty="0" smtClean="0">
                  <a:ln>
                    <a:noFill/>
                  </a:ln>
                  <a:solidFill>
                    <a:schemeClr val="tx1"/>
                  </a:solidFill>
                  <a:effectLst/>
                  <a:latin typeface="Arial" charset="0"/>
                </a:rPr>
                <a:t> BD and Liquidates BD</a:t>
              </a:r>
              <a:endParaRPr kumimoji="0" lang="en-US" sz="1400" i="0" u="none" strike="noStrike" cap="none" normalizeH="0" dirty="0" smtClean="0">
                <a:ln>
                  <a:noFill/>
                </a:ln>
                <a:solidFill>
                  <a:schemeClr val="tx1"/>
                </a:solidFill>
                <a:effectLst/>
                <a:latin typeface="Arial" charset="0"/>
              </a:endParaRPr>
            </a:p>
            <a:p>
              <a:pPr marL="685800" marR="0" indent="-228600" defTabSz="914400" rtl="0" eaLnBrk="1" fontAlgn="base" latinLnBrk="0" hangingPunct="1">
                <a:lnSpc>
                  <a:spcPct val="100000"/>
                </a:lnSpc>
                <a:spcBef>
                  <a:spcPct val="0"/>
                </a:spcBef>
                <a:spcAft>
                  <a:spcPct val="0"/>
                </a:spcAft>
                <a:buClrTx/>
                <a:buSzTx/>
                <a:buFont typeface="+mj-lt"/>
                <a:buAutoNum type="arabicPeriod"/>
                <a:tabLst/>
              </a:pPr>
              <a:r>
                <a:rPr lang="en-US" sz="1400" dirty="0" smtClean="0">
                  <a:solidFill>
                    <a:schemeClr val="tx1"/>
                  </a:solidFill>
                  <a:latin typeface="Arial" charset="0"/>
                </a:rPr>
                <a:t>Reduces Receivable</a:t>
              </a:r>
            </a:p>
            <a:p>
              <a:pPr marL="6858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US" sz="1400" i="0" u="none" strike="noStrike" cap="none" normalizeH="0" baseline="0" dirty="0" smtClean="0">
                  <a:ln>
                    <a:noFill/>
                  </a:ln>
                  <a:solidFill>
                    <a:schemeClr val="tx1"/>
                  </a:solidFill>
                  <a:effectLst/>
                  <a:latin typeface="Arial" charset="0"/>
                </a:rPr>
                <a:t>Reduces Revenue</a:t>
              </a:r>
            </a:p>
          </p:txBody>
        </p:sp>
        <p:cxnSp>
          <p:nvCxnSpPr>
            <p:cNvPr id="46" name="Straight Arrow Connector 45"/>
            <p:cNvCxnSpPr>
              <a:stCxn id="8" idx="2"/>
              <a:endCxn id="9" idx="0"/>
            </p:cNvCxnSpPr>
            <p:nvPr/>
          </p:nvCxnSpPr>
          <p:spPr bwMode="auto">
            <a:xfrm>
              <a:off x="4822960" y="4793112"/>
              <a:ext cx="5572" cy="329826"/>
            </a:xfrm>
            <a:prstGeom prst="straightConnector1">
              <a:avLst/>
            </a:prstGeom>
            <a:solidFill>
              <a:srgbClr val="ED171F"/>
            </a:solidFill>
            <a:ln w="50800" cap="flat" cmpd="sng" algn="ctr">
              <a:solidFill>
                <a:schemeClr val="accent5">
                  <a:lumMod val="25000"/>
                </a:schemeClr>
              </a:solidFill>
              <a:prstDash val="solid"/>
              <a:round/>
              <a:headEnd type="none" w="med" len="med"/>
              <a:tailEnd type="triangle"/>
            </a:ln>
            <a:effectLst/>
          </p:spPr>
        </p:cxnSp>
        <p:cxnSp>
          <p:nvCxnSpPr>
            <p:cNvPr id="33" name="Curved Connector 32"/>
            <p:cNvCxnSpPr>
              <a:stCxn id="9" idx="1"/>
              <a:endCxn id="8" idx="1"/>
            </p:cNvCxnSpPr>
            <p:nvPr/>
          </p:nvCxnSpPr>
          <p:spPr bwMode="auto">
            <a:xfrm rot="10800000">
              <a:off x="3472703" y="4230686"/>
              <a:ext cx="11145" cy="1459626"/>
            </a:xfrm>
            <a:prstGeom prst="curvedConnector3">
              <a:avLst>
                <a:gd name="adj1" fmla="val 3945895"/>
              </a:avLst>
            </a:prstGeom>
            <a:solidFill>
              <a:srgbClr val="ED171F"/>
            </a:solidFill>
            <a:ln w="50800" cap="flat" cmpd="sng" algn="ctr">
              <a:solidFill>
                <a:schemeClr val="accent5">
                  <a:lumMod val="25000"/>
                </a:schemeClr>
              </a:solidFill>
              <a:prstDash val="solid"/>
              <a:round/>
              <a:headEnd type="none" w="med" len="med"/>
              <a:tailEnd type="triangle"/>
            </a:ln>
            <a:effectLst/>
          </p:spPr>
        </p:cxnSp>
      </p:gr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16</a:t>
            </a:fld>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23282495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02448" y="331788"/>
            <a:ext cx="8688387" cy="563562"/>
          </a:xfrm>
        </p:spPr>
        <p:txBody>
          <a:bodyPr/>
          <a:lstStyle/>
          <a:p>
            <a:r>
              <a:rPr lang="en-US" dirty="0" smtClean="0"/>
              <a:t>Pay.gov Overpayments</a:t>
            </a:r>
          </a:p>
        </p:txBody>
      </p:sp>
      <p:sp>
        <p:nvSpPr>
          <p:cNvPr id="297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F4E2E84-95BD-46EC-A6E8-331BECCC8EA4}" type="slidenum">
              <a:rPr lang="en-US" smtClean="0"/>
              <a:pPr eaLnBrk="1" hangingPunct="1"/>
              <a:t>160</a:t>
            </a:fld>
            <a:endParaRPr lang="en-US" dirty="0" smtClean="0"/>
          </a:p>
        </p:txBody>
      </p:sp>
      <p:sp>
        <p:nvSpPr>
          <p:cNvPr id="32" name="Rectangle 31"/>
          <p:cNvSpPr/>
          <p:nvPr/>
        </p:nvSpPr>
        <p:spPr bwMode="auto">
          <a:xfrm>
            <a:off x="1938160" y="4814644"/>
            <a:ext cx="526752" cy="10637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
            <a:endParaRPr lang="en-US" sz="800" kern="1100" dirty="0">
              <a:solidFill>
                <a:srgbClr val="000000"/>
              </a:solidFill>
              <a:latin typeface="Verdana" pitchFamily="34" charset="0"/>
              <a:ea typeface="Verdana" pitchFamily="34" charset="0"/>
              <a:cs typeface="Verdana" pitchFamily="34" charset="0"/>
            </a:endParaRPr>
          </a:p>
        </p:txBody>
      </p:sp>
      <p:sp>
        <p:nvSpPr>
          <p:cNvPr id="20" name="Rectangle 19"/>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9" name="Rounded Rectangle 118"/>
          <p:cNvSpPr/>
          <p:nvPr/>
        </p:nvSpPr>
        <p:spPr bwMode="auto">
          <a:xfrm>
            <a:off x="2291713" y="3954701"/>
            <a:ext cx="4863998" cy="25098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lvl="0"/>
            <a:endParaRPr lang="en-US" sz="1400" dirty="0" smtClean="0">
              <a:latin typeface="Calibri" pitchFamily="34" charset="0"/>
              <a:cs typeface="Calibri" pitchFamily="34" charset="0"/>
            </a:endParaRPr>
          </a:p>
        </p:txBody>
      </p:sp>
      <p:sp>
        <p:nvSpPr>
          <p:cNvPr id="120" name="Rounded Rectangle 119"/>
          <p:cNvSpPr/>
          <p:nvPr/>
        </p:nvSpPr>
        <p:spPr bwMode="auto">
          <a:xfrm>
            <a:off x="2270448" y="3853716"/>
            <a:ext cx="4885264" cy="47142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pPr marL="346075" lvl="1"/>
            <a:r>
              <a:rPr lang="en-US" sz="1400" dirty="0" smtClean="0">
                <a:solidFill>
                  <a:schemeClr val="bg2">
                    <a:lumMod val="50000"/>
                  </a:schemeClr>
                </a:solidFill>
              </a:rPr>
              <a:t>Update specified fields on the new CR Overpayment line</a:t>
            </a:r>
            <a:endParaRPr lang="en-US" sz="1400" dirty="0">
              <a:solidFill>
                <a:schemeClr val="bg2">
                  <a:lumMod val="50000"/>
                </a:schemeClr>
              </a:solidFill>
            </a:endParaRPr>
          </a:p>
        </p:txBody>
      </p:sp>
      <p:sp>
        <p:nvSpPr>
          <p:cNvPr id="122" name="Rounded Rectangle 121"/>
          <p:cNvSpPr/>
          <p:nvPr/>
        </p:nvSpPr>
        <p:spPr bwMode="auto">
          <a:xfrm>
            <a:off x="2270448" y="1416078"/>
            <a:ext cx="4885263" cy="18055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lvl="0"/>
            <a:endParaRPr lang="en-US" sz="1400" dirty="0" smtClean="0">
              <a:latin typeface="Calibri" pitchFamily="34" charset="0"/>
              <a:cs typeface="Calibri" pitchFamily="34" charset="0"/>
            </a:endParaRPr>
          </a:p>
        </p:txBody>
      </p:sp>
      <p:sp>
        <p:nvSpPr>
          <p:cNvPr id="123" name="Rounded Rectangle 122"/>
          <p:cNvSpPr/>
          <p:nvPr/>
        </p:nvSpPr>
        <p:spPr bwMode="auto">
          <a:xfrm>
            <a:off x="2243192" y="1315091"/>
            <a:ext cx="4912520" cy="47142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pPr marL="346075" lvl="1"/>
            <a:r>
              <a:rPr lang="en-US" sz="1400" dirty="0" smtClean="0">
                <a:solidFill>
                  <a:schemeClr val="bg2">
                    <a:lumMod val="50000"/>
                  </a:schemeClr>
                </a:solidFill>
              </a:rPr>
              <a:t>Pegasys automatically creates an </a:t>
            </a:r>
            <a:r>
              <a:rPr lang="en-US" sz="1400" dirty="0">
                <a:solidFill>
                  <a:schemeClr val="bg2">
                    <a:lumMod val="50000"/>
                  </a:schemeClr>
                </a:solidFill>
              </a:rPr>
              <a:t>additional Accounting Line on the Cash Receipt with the overage amount</a:t>
            </a:r>
          </a:p>
        </p:txBody>
      </p:sp>
      <p:cxnSp>
        <p:nvCxnSpPr>
          <p:cNvPr id="130" name="Straight Arrow Connector 129"/>
          <p:cNvCxnSpPr/>
          <p:nvPr/>
        </p:nvCxnSpPr>
        <p:spPr bwMode="auto">
          <a:xfrm>
            <a:off x="4665636" y="3221672"/>
            <a:ext cx="0" cy="569379"/>
          </a:xfrm>
          <a:prstGeom prst="straightConnector1">
            <a:avLst/>
          </a:prstGeom>
          <a:solidFill>
            <a:srgbClr val="ED171F"/>
          </a:solidFill>
          <a:ln w="120650" cap="flat" cmpd="sng" algn="ctr">
            <a:solidFill>
              <a:schemeClr val="accent1">
                <a:lumMod val="50000"/>
              </a:schemeClr>
            </a:solidFill>
            <a:prstDash val="solid"/>
            <a:bevel/>
            <a:headEnd type="none" w="med" len="med"/>
            <a:tailEnd type="triangle" w="med" len="sm"/>
          </a:ln>
          <a:effectLst/>
        </p:spPr>
      </p:cxnSp>
      <p:sp>
        <p:nvSpPr>
          <p:cNvPr id="10" name="Oval 9"/>
          <p:cNvSpPr/>
          <p:nvPr/>
        </p:nvSpPr>
        <p:spPr bwMode="auto">
          <a:xfrm>
            <a:off x="2168342" y="3789917"/>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solidFill>
                  <a:schemeClr val="bg2"/>
                </a:solidFill>
              </a:rPr>
              <a:t>2</a:t>
            </a:r>
            <a:endParaRPr kumimoji="0" lang="en-US" sz="1200" b="0" i="0" u="none" strike="noStrike" cap="none" normalizeH="0" baseline="0" dirty="0" smtClean="0">
              <a:ln>
                <a:noFill/>
              </a:ln>
              <a:solidFill>
                <a:schemeClr val="bg2"/>
              </a:solidFill>
              <a:effectLst/>
              <a:latin typeface="Arial" charset="0"/>
            </a:endParaRPr>
          </a:p>
        </p:txBody>
      </p:sp>
      <p:sp>
        <p:nvSpPr>
          <p:cNvPr id="43" name="Rectangle 42"/>
          <p:cNvSpPr/>
          <p:nvPr/>
        </p:nvSpPr>
        <p:spPr bwMode="auto">
          <a:xfrm>
            <a:off x="5815101" y="2220727"/>
            <a:ext cx="1308712" cy="275305"/>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45720" rIns="45720" bIns="45720" numCol="1" rtlCol="0" anchor="ctr" anchorCtr="0" compatLnSpc="1">
            <a:prstTxWarp prst="textNoShape">
              <a:avLst/>
            </a:prstTxWarp>
            <a:noAutofit/>
          </a:bodyPr>
          <a:lstStyle/>
          <a:p>
            <a:r>
              <a:rPr lang="en-US" sz="1400" i="1" dirty="0" smtClean="0">
                <a:solidFill>
                  <a:schemeClr val="bg2">
                    <a:lumMod val="50000"/>
                  </a:schemeClr>
                </a:solidFill>
                <a:latin typeface="Calibri" pitchFamily="34" charset="0"/>
                <a:cs typeface="Calibri" pitchFamily="34" charset="0"/>
              </a:rPr>
              <a:t>CR Line 1 = </a:t>
            </a:r>
            <a:r>
              <a:rPr lang="en-US" sz="1400" dirty="0" smtClean="0">
                <a:solidFill>
                  <a:schemeClr val="bg2">
                    <a:lumMod val="50000"/>
                  </a:schemeClr>
                </a:solidFill>
                <a:latin typeface="Calibri" pitchFamily="34" charset="0"/>
                <a:cs typeface="Calibri" pitchFamily="34" charset="0"/>
              </a:rPr>
              <a:t>$100</a:t>
            </a:r>
            <a:endParaRPr lang="en-US" sz="1400" i="1" dirty="0">
              <a:solidFill>
                <a:schemeClr val="bg2">
                  <a:lumMod val="50000"/>
                </a:schemeClr>
              </a:solidFill>
              <a:latin typeface="Calibri" pitchFamily="34" charset="0"/>
              <a:cs typeface="Calibri" pitchFamily="34" charset="0"/>
            </a:endParaRPr>
          </a:p>
        </p:txBody>
      </p:sp>
      <p:sp>
        <p:nvSpPr>
          <p:cNvPr id="56" name="Rectangle 55"/>
          <p:cNvSpPr/>
          <p:nvPr/>
        </p:nvSpPr>
        <p:spPr bwMode="auto">
          <a:xfrm>
            <a:off x="5815101" y="2572005"/>
            <a:ext cx="1308712" cy="266252"/>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45720" rIns="45720" bIns="45720" numCol="1" rtlCol="0" anchor="ctr" anchorCtr="0" compatLnSpc="1">
            <a:prstTxWarp prst="textNoShape">
              <a:avLst/>
            </a:prstTxWarp>
            <a:noAutofit/>
          </a:bodyPr>
          <a:lstStyle/>
          <a:p>
            <a:r>
              <a:rPr lang="en-US" sz="1400" i="1" dirty="0" smtClean="0">
                <a:solidFill>
                  <a:schemeClr val="bg2">
                    <a:lumMod val="50000"/>
                  </a:schemeClr>
                </a:solidFill>
                <a:latin typeface="Calibri" pitchFamily="34" charset="0"/>
                <a:cs typeface="Calibri" pitchFamily="34" charset="0"/>
              </a:rPr>
              <a:t>CR Line 2 = </a:t>
            </a:r>
            <a:r>
              <a:rPr lang="en-US" sz="1400" dirty="0" smtClean="0">
                <a:solidFill>
                  <a:schemeClr val="bg2">
                    <a:lumMod val="50000"/>
                  </a:schemeClr>
                </a:solidFill>
                <a:latin typeface="Calibri" pitchFamily="34" charset="0"/>
                <a:cs typeface="Calibri" pitchFamily="34" charset="0"/>
              </a:rPr>
              <a:t>$25</a:t>
            </a:r>
            <a:endParaRPr lang="en-US" sz="1400" i="1" dirty="0">
              <a:solidFill>
                <a:schemeClr val="bg2">
                  <a:lumMod val="50000"/>
                </a:schemeClr>
              </a:solidFill>
              <a:latin typeface="Calibri" pitchFamily="34" charset="0"/>
              <a:cs typeface="Calibri" pitchFamily="34" charset="0"/>
            </a:endParaRPr>
          </a:p>
        </p:txBody>
      </p:sp>
      <p:sp>
        <p:nvSpPr>
          <p:cNvPr id="8" name="TextBox 7"/>
          <p:cNvSpPr txBox="1"/>
          <p:nvPr/>
        </p:nvSpPr>
        <p:spPr>
          <a:xfrm>
            <a:off x="5209950" y="4814644"/>
            <a:ext cx="1860696" cy="1077218"/>
          </a:xfrm>
          <a:prstGeom prst="rect">
            <a:avLst/>
          </a:prstGeom>
          <a:noFill/>
        </p:spPr>
        <p:txBody>
          <a:bodyPr wrap="square" rtlCol="0">
            <a:spAutoFit/>
          </a:bodyPr>
          <a:lstStyle/>
          <a:p>
            <a:pPr algn="ctr"/>
            <a:r>
              <a:rPr lang="en-US" sz="1600" i="1" dirty="0" smtClean="0">
                <a:latin typeface="Calibri" pitchFamily="34" charset="0"/>
                <a:cs typeface="Calibri" pitchFamily="34" charset="0"/>
              </a:rPr>
              <a:t>See detailed slides for specifics on the updates necessary for the Overage Line</a:t>
            </a:r>
            <a:endParaRPr lang="en-US" sz="1600" i="1" dirty="0">
              <a:latin typeface="Calibri" pitchFamily="34" charset="0"/>
              <a:cs typeface="Calibri" pitchFamily="34" charset="0"/>
            </a:endParaRPr>
          </a:p>
        </p:txBody>
      </p:sp>
      <p:sp>
        <p:nvSpPr>
          <p:cNvPr id="9" name="Oval 8"/>
          <p:cNvSpPr/>
          <p:nvPr/>
        </p:nvSpPr>
        <p:spPr bwMode="auto">
          <a:xfrm>
            <a:off x="2156690" y="1251292"/>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solidFill>
                  <a:schemeClr val="bg2"/>
                </a:solidFill>
              </a:rPr>
              <a:t> 1</a:t>
            </a:r>
            <a:endParaRPr kumimoji="0" lang="en-US" sz="1200" b="0" i="0" u="none" strike="noStrike" cap="none" normalizeH="0" baseline="0" dirty="0" smtClean="0">
              <a:ln>
                <a:noFill/>
              </a:ln>
              <a:solidFill>
                <a:schemeClr val="bg2"/>
              </a:solidFill>
              <a:effectLst/>
              <a:latin typeface="Arial" charset="0"/>
            </a:endParaRP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78" t="49641" r="17680" b="15261"/>
          <a:stretch/>
        </p:blipFill>
        <p:spPr bwMode="auto">
          <a:xfrm>
            <a:off x="2571230" y="4345020"/>
            <a:ext cx="2638720" cy="2064258"/>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123" t="46064" r="10380" b="16195"/>
          <a:stretch/>
        </p:blipFill>
        <p:spPr bwMode="auto">
          <a:xfrm>
            <a:off x="2302347" y="1819394"/>
            <a:ext cx="3449868" cy="1027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76674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263085" cy="563562"/>
          </a:xfrm>
        </p:spPr>
        <p:txBody>
          <a:bodyPr/>
          <a:lstStyle/>
          <a:p>
            <a:r>
              <a:rPr lang="en-US" sz="2800" dirty="0" smtClean="0"/>
              <a:t>Pay.gov Overpayments (cont.)</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161</a:t>
            </a:fld>
            <a:endParaRPr lang="en-US" dirty="0"/>
          </a:p>
        </p:txBody>
      </p:sp>
      <p:sp>
        <p:nvSpPr>
          <p:cNvPr id="3" name="Content Placeholder 2"/>
          <p:cNvSpPr>
            <a:spLocks noGrp="1"/>
          </p:cNvSpPr>
          <p:nvPr>
            <p:ph idx="1"/>
          </p:nvPr>
        </p:nvSpPr>
        <p:spPr>
          <a:xfrm>
            <a:off x="425302" y="1343154"/>
            <a:ext cx="8718698" cy="5039833"/>
          </a:xfrm>
        </p:spPr>
        <p:txBody>
          <a:bodyPr/>
          <a:lstStyle/>
          <a:p>
            <a:pPr marL="0" lvl="0" indent="0">
              <a:spcBef>
                <a:spcPts val="500"/>
              </a:spcBef>
              <a:spcAft>
                <a:spcPts val="500"/>
              </a:spcAft>
              <a:buNone/>
            </a:pPr>
            <a:r>
              <a:rPr lang="en-US" sz="2000" b="1" dirty="0" smtClean="0"/>
              <a:t>Pay.gov</a:t>
            </a:r>
            <a:r>
              <a:rPr lang="en-US" sz="2000" b="1" dirty="0"/>
              <a:t> </a:t>
            </a:r>
            <a:r>
              <a:rPr lang="en-US" sz="2000" b="1" dirty="0" smtClean="0"/>
              <a:t>Overpayment:</a:t>
            </a:r>
            <a:endParaRPr lang="en-US" sz="600" dirty="0" smtClean="0"/>
          </a:p>
          <a:p>
            <a:pPr>
              <a:spcBef>
                <a:spcPts val="500"/>
              </a:spcBef>
              <a:spcAft>
                <a:spcPts val="500"/>
              </a:spcAft>
            </a:pPr>
            <a:r>
              <a:rPr lang="en-US" sz="1900" dirty="0" smtClean="0"/>
              <a:t>The </a:t>
            </a:r>
            <a:r>
              <a:rPr lang="en-US" sz="1900" dirty="0"/>
              <a:t>Pay.gov batch job will </a:t>
            </a:r>
            <a:r>
              <a:rPr lang="en-US" sz="1900" b="1" u="sng" dirty="0" smtClean="0"/>
              <a:t>automatically create </a:t>
            </a:r>
            <a:r>
              <a:rPr lang="en-US" sz="1900" b="1" u="sng" dirty="0"/>
              <a:t>a new overpayment </a:t>
            </a:r>
            <a:r>
              <a:rPr lang="en-US" sz="1900" b="1" u="sng" dirty="0" smtClean="0"/>
              <a:t>line</a:t>
            </a:r>
            <a:endParaRPr lang="en-US" sz="300" dirty="0" smtClean="0"/>
          </a:p>
          <a:p>
            <a:pPr lvl="1">
              <a:spcBef>
                <a:spcPts val="500"/>
              </a:spcBef>
              <a:spcAft>
                <a:spcPts val="500"/>
              </a:spcAft>
            </a:pPr>
            <a:r>
              <a:rPr lang="en-US" sz="1800" dirty="0" smtClean="0"/>
              <a:t>The overpayment line will also automatically populate the calculated overage amount </a:t>
            </a:r>
            <a:endParaRPr lang="en-US" sz="600" dirty="0" smtClean="0"/>
          </a:p>
          <a:p>
            <a:pPr lvl="1">
              <a:spcBef>
                <a:spcPts val="500"/>
              </a:spcBef>
              <a:spcAft>
                <a:spcPts val="500"/>
              </a:spcAft>
            </a:pPr>
            <a:r>
              <a:rPr lang="en-US" sz="1800" dirty="0" smtClean="0"/>
              <a:t>The original line amount will automatically be reduced to the amount of the BD</a:t>
            </a:r>
            <a:endParaRPr lang="en-US" sz="600" dirty="0" smtClean="0"/>
          </a:p>
          <a:p>
            <a:pPr>
              <a:spcBef>
                <a:spcPts val="500"/>
              </a:spcBef>
              <a:spcAft>
                <a:spcPts val="500"/>
              </a:spcAft>
            </a:pPr>
            <a:r>
              <a:rPr lang="en-US" sz="1900" dirty="0" smtClean="0"/>
              <a:t>Steps to correct the overpayment:</a:t>
            </a:r>
            <a:endParaRPr lang="en-US" sz="300" dirty="0" smtClean="0"/>
          </a:p>
          <a:p>
            <a:pPr lvl="1">
              <a:spcBef>
                <a:spcPts val="500"/>
              </a:spcBef>
              <a:spcAft>
                <a:spcPts val="500"/>
              </a:spcAft>
            </a:pPr>
            <a:r>
              <a:rPr lang="en-US" sz="1800" b="1" u="sng" dirty="0"/>
              <a:t>Research to see if another BD is available</a:t>
            </a:r>
            <a:r>
              <a:rPr lang="en-US" sz="1800" dirty="0"/>
              <a:t> for the overage amount to be applied </a:t>
            </a:r>
            <a:r>
              <a:rPr lang="en-US" sz="1800" dirty="0" smtClean="0"/>
              <a:t>to</a:t>
            </a:r>
            <a:endParaRPr lang="en-US" sz="600" dirty="0"/>
          </a:p>
          <a:p>
            <a:pPr lvl="2">
              <a:spcBef>
                <a:spcPts val="500"/>
              </a:spcBef>
              <a:spcAft>
                <a:spcPts val="500"/>
              </a:spcAft>
            </a:pPr>
            <a:r>
              <a:rPr lang="en-US" sz="1700" dirty="0"/>
              <a:t>If found, </a:t>
            </a:r>
            <a:r>
              <a:rPr lang="en-US" sz="1700" b="1" u="sng" dirty="0"/>
              <a:t>enter the new BD </a:t>
            </a:r>
            <a:r>
              <a:rPr lang="en-US" sz="1700" b="1" u="sng" dirty="0" smtClean="0"/>
              <a:t>reference info </a:t>
            </a:r>
            <a:r>
              <a:rPr lang="en-US" sz="1700" b="1" u="sng" dirty="0"/>
              <a:t>on the new Overpayment </a:t>
            </a:r>
            <a:r>
              <a:rPr lang="en-US" sz="1700" b="1" u="sng" dirty="0" smtClean="0"/>
              <a:t>line</a:t>
            </a:r>
            <a:endParaRPr lang="en-US" sz="300" dirty="0"/>
          </a:p>
          <a:p>
            <a:pPr lvl="3">
              <a:spcBef>
                <a:spcPts val="500"/>
              </a:spcBef>
              <a:spcAft>
                <a:spcPts val="500"/>
              </a:spcAft>
            </a:pPr>
            <a:r>
              <a:rPr lang="en-US" sz="1600" dirty="0"/>
              <a:t>Click the Default </a:t>
            </a:r>
            <a:r>
              <a:rPr lang="en-US" sz="1600" dirty="0" smtClean="0"/>
              <a:t>button</a:t>
            </a:r>
            <a:endParaRPr lang="en-US" sz="600" dirty="0"/>
          </a:p>
          <a:p>
            <a:pPr lvl="3">
              <a:spcBef>
                <a:spcPts val="500"/>
              </a:spcBef>
              <a:spcAft>
                <a:spcPts val="500"/>
              </a:spcAft>
            </a:pPr>
            <a:r>
              <a:rPr lang="en-US" sz="1600" dirty="0"/>
              <a:t>Ensure that the Line Amount is correct </a:t>
            </a:r>
            <a:r>
              <a:rPr lang="en-US" sz="1600" i="1" dirty="0"/>
              <a:t>(clicking Default will update the Line Amount with the outstanding amount on the new BD</a:t>
            </a:r>
            <a:r>
              <a:rPr lang="en-US" sz="1600" i="1" dirty="0" smtClean="0"/>
              <a:t>)</a:t>
            </a:r>
            <a:endParaRPr lang="en-US" sz="1600" i="1" dirty="0"/>
          </a:p>
        </p:txBody>
      </p:sp>
      <p:sp>
        <p:nvSpPr>
          <p:cNvPr id="6"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25579053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263085" cy="563562"/>
          </a:xfrm>
        </p:spPr>
        <p:txBody>
          <a:bodyPr/>
          <a:lstStyle/>
          <a:p>
            <a:r>
              <a:rPr lang="en-US" sz="2800" dirty="0" smtClean="0"/>
              <a:t>Pay.gov Overpayments (cont.)</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162</a:t>
            </a:fld>
            <a:endParaRPr lang="en-US" dirty="0"/>
          </a:p>
        </p:txBody>
      </p:sp>
      <p:sp>
        <p:nvSpPr>
          <p:cNvPr id="3" name="Content Placeholder 2"/>
          <p:cNvSpPr>
            <a:spLocks noGrp="1"/>
          </p:cNvSpPr>
          <p:nvPr>
            <p:ph idx="1"/>
          </p:nvPr>
        </p:nvSpPr>
        <p:spPr>
          <a:xfrm>
            <a:off x="425302" y="1339702"/>
            <a:ext cx="8588069" cy="4954772"/>
          </a:xfrm>
        </p:spPr>
        <p:txBody>
          <a:bodyPr/>
          <a:lstStyle/>
          <a:p>
            <a:pPr marL="0" lvl="0" indent="0">
              <a:spcBef>
                <a:spcPts val="500"/>
              </a:spcBef>
              <a:spcAft>
                <a:spcPts val="500"/>
              </a:spcAft>
              <a:buNone/>
            </a:pPr>
            <a:r>
              <a:rPr lang="en-US" sz="2000" b="1" dirty="0" smtClean="0"/>
              <a:t>Pay.gov</a:t>
            </a:r>
            <a:r>
              <a:rPr lang="en-US" sz="2000" b="1" dirty="0"/>
              <a:t> </a:t>
            </a:r>
            <a:r>
              <a:rPr lang="en-US" sz="2000" b="1" dirty="0" smtClean="0"/>
              <a:t>Overpayment (cont.):</a:t>
            </a:r>
          </a:p>
          <a:p>
            <a:pPr marL="0" lvl="0" indent="0">
              <a:spcBef>
                <a:spcPts val="500"/>
              </a:spcBef>
              <a:spcAft>
                <a:spcPts val="500"/>
              </a:spcAft>
              <a:buNone/>
            </a:pPr>
            <a:endParaRPr lang="en-US" sz="600" dirty="0" smtClean="0"/>
          </a:p>
          <a:p>
            <a:pPr>
              <a:spcBef>
                <a:spcPts val="500"/>
              </a:spcBef>
              <a:spcAft>
                <a:spcPts val="500"/>
              </a:spcAft>
            </a:pPr>
            <a:r>
              <a:rPr lang="en-US" sz="1900" dirty="0" smtClean="0"/>
              <a:t>If </a:t>
            </a:r>
            <a:r>
              <a:rPr lang="en-US" sz="1900" dirty="0"/>
              <a:t>another BD </a:t>
            </a:r>
            <a:r>
              <a:rPr lang="en-US" sz="1900" b="1" u="sng" dirty="0"/>
              <a:t>cannot</a:t>
            </a:r>
            <a:r>
              <a:rPr lang="en-US" sz="1900" dirty="0"/>
              <a:t> be found to apply the overpayment, update the new overpayment line as follows</a:t>
            </a:r>
            <a:r>
              <a:rPr lang="en-US" sz="1900" dirty="0" smtClean="0"/>
              <a:t>:</a:t>
            </a:r>
            <a:endParaRPr lang="en-US" sz="600" dirty="0"/>
          </a:p>
          <a:p>
            <a:pPr lvl="1">
              <a:spcBef>
                <a:spcPts val="500"/>
              </a:spcBef>
              <a:spcAft>
                <a:spcPts val="500"/>
              </a:spcAft>
            </a:pPr>
            <a:r>
              <a:rPr lang="en-US" sz="1800" b="1" u="sng" dirty="0"/>
              <a:t>Trans Type = 02 </a:t>
            </a:r>
            <a:endParaRPr lang="en-US" sz="600" dirty="0"/>
          </a:p>
          <a:p>
            <a:pPr lvl="1">
              <a:spcBef>
                <a:spcPts val="500"/>
              </a:spcBef>
              <a:spcAft>
                <a:spcPts val="500"/>
              </a:spcAft>
            </a:pPr>
            <a:r>
              <a:rPr lang="en-US" sz="1800" b="1" u="sng" dirty="0" smtClean="0"/>
              <a:t>Delete </a:t>
            </a:r>
            <a:r>
              <a:rPr lang="en-US" sz="1800" b="1" u="sng" dirty="0"/>
              <a:t>the Agreement</a:t>
            </a:r>
            <a:r>
              <a:rPr lang="en-US" sz="1800" dirty="0"/>
              <a:t>, if </a:t>
            </a:r>
            <a:r>
              <a:rPr lang="en-US" sz="1800" dirty="0" smtClean="0"/>
              <a:t>populated</a:t>
            </a:r>
            <a:endParaRPr lang="en-US" sz="600" dirty="0"/>
          </a:p>
          <a:p>
            <a:pPr lvl="1">
              <a:spcBef>
                <a:spcPts val="500"/>
              </a:spcBef>
              <a:spcAft>
                <a:spcPts val="500"/>
              </a:spcAft>
            </a:pPr>
            <a:r>
              <a:rPr lang="en-US" sz="1800" b="1" u="sng" dirty="0" smtClean="0"/>
              <a:t>Update </a:t>
            </a:r>
            <a:r>
              <a:rPr lang="en-US" sz="1800" b="1" u="sng" dirty="0"/>
              <a:t>the Accounting Dimensions</a:t>
            </a:r>
            <a:r>
              <a:rPr lang="en-US" sz="1800" b="1" dirty="0"/>
              <a:t> </a:t>
            </a:r>
            <a:r>
              <a:rPr lang="en-US" sz="1800" dirty="0"/>
              <a:t>section</a:t>
            </a:r>
            <a:r>
              <a:rPr lang="en-US" sz="1800" dirty="0" smtClean="0"/>
              <a:t>:</a:t>
            </a:r>
            <a:endParaRPr lang="en-US" sz="100" dirty="0"/>
          </a:p>
          <a:p>
            <a:pPr lvl="2">
              <a:spcBef>
                <a:spcPts val="500"/>
              </a:spcBef>
              <a:spcAft>
                <a:spcPts val="500"/>
              </a:spcAft>
            </a:pPr>
            <a:r>
              <a:rPr lang="en-US" sz="1700" dirty="0"/>
              <a:t>In Region 7, </a:t>
            </a:r>
            <a:r>
              <a:rPr lang="en-US" sz="1700" b="1" dirty="0"/>
              <a:t>delete </a:t>
            </a:r>
            <a:r>
              <a:rPr lang="en-US" sz="1700" dirty="0"/>
              <a:t>the Accounting Template </a:t>
            </a:r>
            <a:r>
              <a:rPr lang="en-US" sz="1700" dirty="0" smtClean="0"/>
              <a:t>and </a:t>
            </a:r>
            <a:r>
              <a:rPr lang="en-US" sz="1700" dirty="0"/>
              <a:t>the Revenue Source </a:t>
            </a:r>
            <a:r>
              <a:rPr lang="en-US" sz="1700" dirty="0" smtClean="0"/>
              <a:t>Code</a:t>
            </a:r>
            <a:endParaRPr lang="en-US" sz="600" dirty="0"/>
          </a:p>
          <a:p>
            <a:pPr lvl="2">
              <a:spcBef>
                <a:spcPts val="500"/>
              </a:spcBef>
              <a:spcAft>
                <a:spcPts val="500"/>
              </a:spcAft>
            </a:pPr>
            <a:r>
              <a:rPr lang="en-US" sz="1700" dirty="0"/>
              <a:t>In Region 6, </a:t>
            </a:r>
            <a:r>
              <a:rPr lang="en-US" sz="1700" b="1" dirty="0"/>
              <a:t>replace</a:t>
            </a:r>
            <a:r>
              <a:rPr lang="en-US" sz="1700" dirty="0"/>
              <a:t> the Accounting Template/Dimensions with the generic Region 6 unapplied collection Accounting Template/Dimensions  </a:t>
            </a:r>
          </a:p>
          <a:p>
            <a:pPr lvl="3"/>
            <a:endParaRPr lang="en-US" sz="1700" dirty="0" smtClean="0"/>
          </a:p>
        </p:txBody>
      </p:sp>
      <p:sp>
        <p:nvSpPr>
          <p:cNvPr id="6"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21525251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163</a:t>
            </a:fld>
            <a:endParaRPr lang="en-US" dirty="0"/>
          </a:p>
        </p:txBody>
      </p:sp>
      <p:sp>
        <p:nvSpPr>
          <p:cNvPr id="6" name="Content Placeholder 2"/>
          <p:cNvSpPr txBox="1">
            <a:spLocks/>
          </p:cNvSpPr>
          <p:nvPr/>
        </p:nvSpPr>
        <p:spPr bwMode="auto">
          <a:xfrm>
            <a:off x="350838" y="1321152"/>
            <a:ext cx="8793162" cy="41994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endParaRPr lang="en-US" sz="900" b="1" dirty="0" smtClean="0">
              <a:cs typeface="Calibri" pitchFamily="34" charset="0"/>
            </a:endParaRPr>
          </a:p>
          <a:p>
            <a:pPr marL="0" indent="0">
              <a:buNone/>
            </a:pPr>
            <a:r>
              <a:rPr lang="en-US" sz="2000" b="1" dirty="0" smtClean="0">
                <a:cs typeface="Calibri" pitchFamily="34" charset="0"/>
              </a:rPr>
              <a:t>Exercise 4:</a:t>
            </a:r>
            <a:r>
              <a:rPr lang="en-US" sz="2000" dirty="0" smtClean="0">
                <a:cs typeface="Calibri" pitchFamily="34" charset="0"/>
              </a:rPr>
              <a:t> </a:t>
            </a:r>
            <a:r>
              <a:rPr lang="en-US" sz="2000" dirty="0"/>
              <a:t>Review </a:t>
            </a:r>
            <a:r>
              <a:rPr lang="en-US" sz="2000" dirty="0" smtClean="0"/>
              <a:t>and Correct Overpayment </a:t>
            </a:r>
            <a:r>
              <a:rPr lang="en-US" sz="2000" dirty="0"/>
              <a:t>Cash </a:t>
            </a:r>
            <a:r>
              <a:rPr lang="en-US" sz="2000" dirty="0" smtClean="0"/>
              <a:t>Receipt</a:t>
            </a:r>
          </a:p>
          <a:p>
            <a:pPr marL="0" indent="0">
              <a:buNone/>
            </a:pPr>
            <a:endParaRPr lang="en-US" sz="900" dirty="0" smtClean="0">
              <a:cs typeface="Calibri" pitchFamily="34" charset="0"/>
            </a:endParaRPr>
          </a:p>
        </p:txBody>
      </p:sp>
    </p:spTree>
    <p:extLst>
      <p:ext uri="{BB962C8B-B14F-4D97-AF65-F5344CB8AC3E}">
        <p14:creationId xmlns:p14="http://schemas.microsoft.com/office/powerpoint/2010/main" val="368637217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Unapplied Collections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164</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dirty="0" smtClean="0"/>
              <a:t>Unapplied Collections: Overview</a:t>
            </a:r>
          </a:p>
        </p:txBody>
      </p:sp>
      <p:sp>
        <p:nvSpPr>
          <p:cNvPr id="157699"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sp>
        <p:nvSpPr>
          <p:cNvPr id="5" name="Content Placeholder 5"/>
          <p:cNvSpPr>
            <a:spLocks noGrp="1"/>
          </p:cNvSpPr>
          <p:nvPr>
            <p:ph idx="1"/>
          </p:nvPr>
        </p:nvSpPr>
        <p:spPr>
          <a:xfrm>
            <a:off x="409463" y="1389414"/>
            <a:ext cx="8644226" cy="4628614"/>
          </a:xfrm>
        </p:spPr>
        <p:txBody>
          <a:bodyPr/>
          <a:lstStyle/>
          <a:p>
            <a:r>
              <a:rPr lang="en-US" sz="2000" dirty="0" smtClean="0"/>
              <a:t>Unapplied Collections are created when: </a:t>
            </a:r>
          </a:p>
          <a:p>
            <a:endParaRPr lang="en-US" sz="700" dirty="0" smtClean="0"/>
          </a:p>
          <a:p>
            <a:pPr lvl="1"/>
            <a:r>
              <a:rPr lang="en-US" sz="2000" dirty="0" smtClean="0"/>
              <a:t>The Collection has incorrect information; preventing it from processing</a:t>
            </a:r>
          </a:p>
          <a:p>
            <a:pPr lvl="1"/>
            <a:endParaRPr lang="en-US" sz="600" dirty="0" smtClean="0">
              <a:solidFill>
                <a:srgbClr val="FF0000"/>
              </a:solidFill>
            </a:endParaRPr>
          </a:p>
          <a:p>
            <a:pPr lvl="1">
              <a:buNone/>
            </a:pPr>
            <a:r>
              <a:rPr lang="en-US" sz="2000" dirty="0" smtClean="0"/>
              <a:t>					</a:t>
            </a:r>
            <a:r>
              <a:rPr lang="en-US" sz="2000" b="1" dirty="0" smtClean="0"/>
              <a:t>OR </a:t>
            </a:r>
          </a:p>
          <a:p>
            <a:pPr lvl="1">
              <a:buNone/>
            </a:pPr>
            <a:endParaRPr lang="en-US" sz="600" dirty="0" smtClean="0"/>
          </a:p>
          <a:p>
            <a:pPr lvl="1"/>
            <a:r>
              <a:rPr lang="en-US" sz="2000" dirty="0" smtClean="0"/>
              <a:t>The Collection has a missing or incorrect Billing Document reference</a:t>
            </a:r>
          </a:p>
          <a:p>
            <a:pPr lvl="1"/>
            <a:endParaRPr lang="en-US" sz="600" dirty="0" smtClean="0"/>
          </a:p>
          <a:p>
            <a:pPr lvl="1">
              <a:buNone/>
            </a:pPr>
            <a:r>
              <a:rPr lang="en-US" sz="2000" dirty="0" smtClean="0"/>
              <a:t>					</a:t>
            </a:r>
            <a:r>
              <a:rPr lang="en-US" sz="2000" b="1" dirty="0" smtClean="0"/>
              <a:t>OR </a:t>
            </a:r>
            <a:r>
              <a:rPr lang="en-US" sz="2000" dirty="0" smtClean="0"/>
              <a:t> </a:t>
            </a:r>
          </a:p>
          <a:p>
            <a:pPr lvl="1">
              <a:buNone/>
            </a:pPr>
            <a:endParaRPr lang="en-US" sz="600" dirty="0" smtClean="0"/>
          </a:p>
          <a:p>
            <a:pPr lvl="1"/>
            <a:r>
              <a:rPr lang="en-US" sz="2000" dirty="0" smtClean="0"/>
              <a:t>The Collection amount is for more than the bill amount (Overpayment)</a:t>
            </a:r>
          </a:p>
          <a:p>
            <a:pPr lvl="1"/>
            <a:endParaRPr lang="en-US" sz="1400" dirty="0" smtClean="0"/>
          </a:p>
          <a:p>
            <a:r>
              <a:rPr lang="en-US" sz="2000" dirty="0" smtClean="0"/>
              <a:t>If any of the above conditions occur, Pegasys will create an Unapplied Collection (Pay.gov or Lockbox) in </a:t>
            </a:r>
            <a:r>
              <a:rPr lang="en-US" sz="2000" b="1" dirty="0" smtClean="0"/>
              <a:t>Rejected</a:t>
            </a:r>
            <a:r>
              <a:rPr lang="en-US" sz="2000" dirty="0" smtClean="0"/>
              <a:t> Status</a:t>
            </a:r>
          </a:p>
          <a:p>
            <a:endParaRPr lang="en-US" sz="600" dirty="0" smtClean="0"/>
          </a:p>
          <a:p>
            <a:pPr lvl="1"/>
            <a:r>
              <a:rPr lang="en-US" sz="1800" dirty="0" smtClean="0"/>
              <a:t>A GSA user must then manually research and correct the rejected record</a:t>
            </a:r>
          </a:p>
        </p:txBody>
      </p:sp>
      <p:sp>
        <p:nvSpPr>
          <p:cNvPr id="157701" name="Slide Number Placeholder 4"/>
          <p:cNvSpPr>
            <a:spLocks noGrp="1"/>
          </p:cNvSpPr>
          <p:nvPr>
            <p:ph type="sldNum" sz="quarter" idx="11"/>
          </p:nvPr>
        </p:nvSpPr>
        <p:spPr>
          <a:xfrm>
            <a:off x="-66675" y="6245225"/>
            <a:ext cx="503238" cy="476250"/>
          </a:xfrm>
          <a:noFill/>
        </p:spPr>
        <p:txBody>
          <a:bodyPr/>
          <a:lstStyle/>
          <a:p>
            <a:fld id="{A9AF5C08-C227-4493-AF6C-22A45B2E227F}" type="slidenum">
              <a:rPr lang="en-US" smtClean="0">
                <a:latin typeface="Arial" pitchFamily="34" charset="0"/>
              </a:rPr>
              <a:pPr/>
              <a:t>165</a:t>
            </a:fld>
            <a:endParaRPr lang="en-US" dirty="0" smtClean="0">
              <a:latin typeface="Arial" pitchFamily="34" charset="0"/>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47" y="423080"/>
            <a:ext cx="8599428" cy="485917"/>
          </a:xfrm>
        </p:spPr>
        <p:txBody>
          <a:bodyPr/>
          <a:lstStyle/>
          <a:p>
            <a:r>
              <a:rPr lang="en-US" sz="2800" dirty="0"/>
              <a:t>Unapplied Collections:  </a:t>
            </a:r>
            <a:r>
              <a:rPr lang="en-US" dirty="0" smtClean="0"/>
              <a:t>Adding a Reference</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166</a:t>
            </a:fld>
            <a:endParaRPr lang="en-US" dirty="0"/>
          </a:p>
        </p:txBody>
      </p:sp>
      <p:sp>
        <p:nvSpPr>
          <p:cNvPr id="6" name="Content Placeholder 2"/>
          <p:cNvSpPr>
            <a:spLocks noGrp="1"/>
          </p:cNvSpPr>
          <p:nvPr>
            <p:ph idx="1"/>
          </p:nvPr>
        </p:nvSpPr>
        <p:spPr>
          <a:xfrm>
            <a:off x="79639" y="1424855"/>
            <a:ext cx="4675315" cy="2870695"/>
          </a:xfrm>
        </p:spPr>
        <p:txBody>
          <a:bodyPr/>
          <a:lstStyle/>
          <a:p>
            <a:pPr marL="0" indent="0">
              <a:buNone/>
              <a:defRPr/>
            </a:pPr>
            <a:endParaRPr lang="en-US" sz="100" dirty="0" smtClean="0"/>
          </a:p>
          <a:p>
            <a:pPr marL="803275" lvl="1" indent="-457200">
              <a:buFont typeface="+mj-lt"/>
              <a:buAutoNum type="arabicPeriod"/>
              <a:defRPr/>
            </a:pPr>
            <a:r>
              <a:rPr lang="en-US" sz="1600" dirty="0" smtClean="0"/>
              <a:t>Queries &gt; Accounts Receivable &gt; Collections</a:t>
            </a:r>
          </a:p>
          <a:p>
            <a:pPr marL="803275" lvl="1" indent="-457200">
              <a:buFont typeface="+mj-lt"/>
              <a:buAutoNum type="arabicPeriod"/>
              <a:defRPr/>
            </a:pPr>
            <a:r>
              <a:rPr lang="en-US" sz="1600" dirty="0" smtClean="0"/>
              <a:t>Enter search criteria for Unapplied Collection:</a:t>
            </a:r>
          </a:p>
          <a:p>
            <a:pPr lvl="2"/>
            <a:r>
              <a:rPr lang="en-US" sz="1600" dirty="0" smtClean="0"/>
              <a:t>Document Type</a:t>
            </a:r>
          </a:p>
          <a:p>
            <a:pPr lvl="2"/>
            <a:r>
              <a:rPr lang="en-US" sz="1600" dirty="0" smtClean="0"/>
              <a:t>Document Status = </a:t>
            </a:r>
            <a:r>
              <a:rPr lang="en-US" sz="1600" b="1" dirty="0" smtClean="0"/>
              <a:t>Rejected, Held, Processed</a:t>
            </a:r>
            <a:r>
              <a:rPr lang="en-US" sz="1600" dirty="0" smtClean="0"/>
              <a:t> </a:t>
            </a:r>
          </a:p>
          <a:p>
            <a:pPr lvl="3"/>
            <a:r>
              <a:rPr lang="en-US" sz="1200" dirty="0" smtClean="0"/>
              <a:t>Note: The status of an Unapplied Collection depends </a:t>
            </a:r>
            <a:r>
              <a:rPr lang="en-US" sz="1200" i="1" dirty="0" smtClean="0"/>
              <a:t>if</a:t>
            </a:r>
            <a:r>
              <a:rPr lang="en-US" sz="1200" dirty="0" smtClean="0"/>
              <a:t> the CR has been corrected and processed (ex. Overpayments)</a:t>
            </a:r>
          </a:p>
          <a:p>
            <a:pPr lvl="2"/>
            <a:r>
              <a:rPr lang="en-US" sz="1600" dirty="0" smtClean="0"/>
              <a:t>Select Line Type = </a:t>
            </a:r>
            <a:r>
              <a:rPr lang="en-US" sz="1600" b="1" dirty="0" smtClean="0"/>
              <a:t>Normal</a:t>
            </a:r>
          </a:p>
          <a:p>
            <a:pPr lvl="2"/>
            <a:r>
              <a:rPr lang="en-US" sz="1600" dirty="0" smtClean="0"/>
              <a:t>Business Line</a:t>
            </a:r>
          </a:p>
          <a:p>
            <a:pPr lvl="2"/>
            <a:r>
              <a:rPr lang="en-US" sz="1600" dirty="0" smtClean="0"/>
              <a:t>Applied to BD/DA = </a:t>
            </a:r>
            <a:r>
              <a:rPr lang="en-US" sz="1600" b="1" dirty="0" smtClean="0"/>
              <a:t>No</a:t>
            </a:r>
          </a:p>
        </p:txBody>
      </p:sp>
      <p:sp>
        <p:nvSpPr>
          <p:cNvPr id="8" name="Rectangle 7"/>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1" name="Content Placeholder 2"/>
          <p:cNvSpPr txBox="1">
            <a:spLocks/>
          </p:cNvSpPr>
          <p:nvPr/>
        </p:nvSpPr>
        <p:spPr bwMode="auto">
          <a:xfrm>
            <a:off x="417756" y="4881141"/>
            <a:ext cx="6622808" cy="402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466725" indent="-457200">
              <a:buFont typeface="+mj-lt"/>
              <a:buAutoNum type="arabicPeriod" startAt="3"/>
              <a:defRPr/>
            </a:pPr>
            <a:r>
              <a:rPr lang="en-US" sz="1600" dirty="0" smtClean="0"/>
              <a:t>Select the CR record and click </a:t>
            </a:r>
            <a:r>
              <a:rPr lang="en-US" sz="1600" i="1" dirty="0" smtClean="0"/>
              <a:t>Correct</a:t>
            </a:r>
            <a:r>
              <a:rPr lang="en-US" sz="1600" dirty="0" smtClean="0"/>
              <a:t> </a:t>
            </a:r>
            <a:r>
              <a:rPr lang="en-US" sz="1600" i="1" dirty="0" smtClean="0"/>
              <a:t>Document</a:t>
            </a:r>
          </a:p>
        </p:txBody>
      </p:sp>
      <p:grpSp>
        <p:nvGrpSpPr>
          <p:cNvPr id="3" name="Group 2"/>
          <p:cNvGrpSpPr/>
          <p:nvPr/>
        </p:nvGrpSpPr>
        <p:grpSpPr>
          <a:xfrm>
            <a:off x="664407" y="5246130"/>
            <a:ext cx="7986394" cy="1362481"/>
            <a:chOff x="487755" y="4995785"/>
            <a:chExt cx="8591551" cy="1764709"/>
          </a:xfrm>
        </p:grpSpPr>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04" t="40888" r="2881" b="33598"/>
            <a:stretch/>
          </p:blipFill>
          <p:spPr bwMode="auto">
            <a:xfrm>
              <a:off x="487755" y="4995785"/>
              <a:ext cx="8591551" cy="176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1473032" y="5044648"/>
              <a:ext cx="1025567" cy="235049"/>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571465" y="6228883"/>
              <a:ext cx="106326" cy="106325"/>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grpSp>
      <p:sp>
        <p:nvSpPr>
          <p:cNvPr id="18" name="Content Placeholder 2"/>
          <p:cNvSpPr txBox="1">
            <a:spLocks/>
          </p:cNvSpPr>
          <p:nvPr/>
        </p:nvSpPr>
        <p:spPr bwMode="auto">
          <a:xfrm>
            <a:off x="357963" y="1116282"/>
            <a:ext cx="8406863" cy="5266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defRPr/>
            </a:pPr>
            <a:r>
              <a:rPr lang="en-US" sz="1800" dirty="0"/>
              <a:t>Steps to add a Billing Document reference to an Unapplied </a:t>
            </a:r>
            <a:r>
              <a:rPr lang="en-US" sz="1800" dirty="0" smtClean="0"/>
              <a:t>Collection:</a:t>
            </a:r>
          </a:p>
        </p:txBody>
      </p:sp>
      <p:grpSp>
        <p:nvGrpSpPr>
          <p:cNvPr id="4" name="Group 3"/>
          <p:cNvGrpSpPr/>
          <p:nvPr/>
        </p:nvGrpSpPr>
        <p:grpSpPr>
          <a:xfrm>
            <a:off x="4613672" y="1566382"/>
            <a:ext cx="4522784" cy="2853217"/>
            <a:chOff x="4613672" y="1566382"/>
            <a:chExt cx="4522784" cy="2853217"/>
          </a:xfrm>
        </p:grpSpPr>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2" t="27088" r="14268" b="20154"/>
            <a:stretch/>
          </p:blipFill>
          <p:spPr bwMode="auto">
            <a:xfrm>
              <a:off x="4613672" y="1566382"/>
              <a:ext cx="4522784" cy="2853217"/>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bwMode="auto">
            <a:xfrm>
              <a:off x="4770798" y="2158428"/>
              <a:ext cx="294094" cy="117747"/>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6149287" y="2958258"/>
              <a:ext cx="86236" cy="839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6871066" y="3433729"/>
              <a:ext cx="86236" cy="839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6153179" y="2810220"/>
              <a:ext cx="86236" cy="839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20" name="Rectangle 19"/>
            <p:cNvSpPr/>
            <p:nvPr/>
          </p:nvSpPr>
          <p:spPr bwMode="auto">
            <a:xfrm>
              <a:off x="5251378" y="2811381"/>
              <a:ext cx="86236" cy="839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21" name="Rectangle 20"/>
            <p:cNvSpPr/>
            <p:nvPr/>
          </p:nvSpPr>
          <p:spPr bwMode="auto">
            <a:xfrm>
              <a:off x="7809608" y="3183570"/>
              <a:ext cx="512783" cy="12902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grpSp>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09" y="4352449"/>
            <a:ext cx="4439331" cy="13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8539" y="4486749"/>
            <a:ext cx="2062273" cy="33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47" y="423080"/>
            <a:ext cx="8599428" cy="485917"/>
          </a:xfrm>
        </p:spPr>
        <p:txBody>
          <a:bodyPr/>
          <a:lstStyle/>
          <a:p>
            <a:r>
              <a:rPr lang="en-US" sz="2800" dirty="0"/>
              <a:t>Unapplied Collections:  </a:t>
            </a:r>
            <a:r>
              <a:rPr lang="en-US" dirty="0" smtClean="0"/>
              <a:t>Adding a Reference (cont.)</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167</a:t>
            </a:fld>
            <a:endParaRPr lang="en-US" dirty="0"/>
          </a:p>
        </p:txBody>
      </p:sp>
      <p:sp>
        <p:nvSpPr>
          <p:cNvPr id="8" name="Rectangle 7"/>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1" name="Content Placeholder 2"/>
          <p:cNvSpPr txBox="1">
            <a:spLocks/>
          </p:cNvSpPr>
          <p:nvPr/>
        </p:nvSpPr>
        <p:spPr bwMode="auto">
          <a:xfrm>
            <a:off x="344469" y="1095439"/>
            <a:ext cx="8411876" cy="6858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466725" indent="-457200">
              <a:buFont typeface="+mj-lt"/>
              <a:buAutoNum type="arabicPeriod" startAt="4"/>
              <a:defRPr/>
            </a:pPr>
            <a:r>
              <a:rPr lang="en-US" sz="1800" dirty="0" smtClean="0"/>
              <a:t>Navigate to the Accounting line tab</a:t>
            </a:r>
          </a:p>
          <a:p>
            <a:pPr marL="466725" indent="-457200">
              <a:buFont typeface="+mj-lt"/>
              <a:buAutoNum type="arabicPeriod" startAt="4"/>
              <a:defRPr/>
            </a:pPr>
            <a:r>
              <a:rPr lang="en-US" sz="1800" dirty="0" smtClean="0"/>
              <a:t>Select the Accounting Line and click the Accounting Line hyperlink</a:t>
            </a:r>
          </a:p>
        </p:txBody>
      </p:sp>
      <p:grpSp>
        <p:nvGrpSpPr>
          <p:cNvPr id="4" name="Group 3"/>
          <p:cNvGrpSpPr/>
          <p:nvPr/>
        </p:nvGrpSpPr>
        <p:grpSpPr>
          <a:xfrm>
            <a:off x="591003" y="1879590"/>
            <a:ext cx="7612804" cy="1866909"/>
            <a:chOff x="531628" y="1784590"/>
            <a:chExt cx="7612804" cy="1866909"/>
          </a:xfrm>
        </p:grpSpPr>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19" t="23062" r="16218" b="51474"/>
            <a:stretch/>
          </p:blipFill>
          <p:spPr bwMode="auto">
            <a:xfrm>
              <a:off x="531628" y="1784590"/>
              <a:ext cx="7612804" cy="186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bwMode="auto">
            <a:xfrm>
              <a:off x="621506" y="3487164"/>
              <a:ext cx="127102" cy="1346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1"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533896" y="2018651"/>
              <a:ext cx="927184" cy="196911"/>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grpSp>
      <p:sp>
        <p:nvSpPr>
          <p:cNvPr id="16" name="Content Placeholder 2"/>
          <p:cNvSpPr>
            <a:spLocks noGrp="1"/>
          </p:cNvSpPr>
          <p:nvPr>
            <p:ph idx="1"/>
          </p:nvPr>
        </p:nvSpPr>
        <p:spPr>
          <a:xfrm>
            <a:off x="455457" y="3859274"/>
            <a:ext cx="8229600" cy="3693696"/>
          </a:xfrm>
        </p:spPr>
        <p:txBody>
          <a:bodyPr/>
          <a:lstStyle/>
          <a:p>
            <a:pPr marL="457200" indent="-457200">
              <a:buFont typeface="+mj-lt"/>
              <a:buAutoNum type="arabicPeriod" startAt="6"/>
            </a:pPr>
            <a:r>
              <a:rPr lang="en-US" sz="1800" dirty="0" smtClean="0"/>
              <a:t>Review and update incorrect/missing Document Reference information</a:t>
            </a:r>
          </a:p>
          <a:p>
            <a:pPr marL="457200" indent="-457200">
              <a:buFont typeface="+mj-lt"/>
              <a:buAutoNum type="arabicPeriod" startAt="6"/>
            </a:pPr>
            <a:endParaRPr lang="en-US" sz="2000" strike="sngStrike" dirty="0" smtClean="0"/>
          </a:p>
          <a:p>
            <a:pPr marL="457200" indent="-457200">
              <a:buFont typeface="+mj-lt"/>
              <a:buAutoNum type="arabicPeriod" startAt="6"/>
            </a:pPr>
            <a:endParaRPr lang="en-US" sz="2000" dirty="0" smtClean="0"/>
          </a:p>
          <a:p>
            <a:pPr marL="457200" indent="-457200">
              <a:buFont typeface="+mj-lt"/>
              <a:buAutoNum type="arabicPeriod" startAt="6"/>
            </a:pPr>
            <a:endParaRPr lang="en-US" sz="2000" dirty="0" smtClean="0"/>
          </a:p>
          <a:p>
            <a:pPr marL="457200" indent="-457200">
              <a:buFont typeface="+mj-lt"/>
              <a:buAutoNum type="arabicPeriod" startAt="6"/>
            </a:pPr>
            <a:endParaRPr lang="en-US" sz="2000" dirty="0" smtClean="0"/>
          </a:p>
          <a:p>
            <a:pPr marL="457200" indent="-457200">
              <a:buFont typeface="+mj-lt"/>
              <a:buAutoNum type="arabicPeriod" startAt="6"/>
            </a:pPr>
            <a:r>
              <a:rPr lang="en-US" sz="1800" dirty="0" smtClean="0"/>
              <a:t>Click the Save button</a:t>
            </a:r>
          </a:p>
          <a:p>
            <a:pPr marL="457200" indent="-457200">
              <a:buFont typeface="+mj-lt"/>
              <a:buAutoNum type="arabicPeriod" startAt="6"/>
            </a:pPr>
            <a:r>
              <a:rPr lang="en-US" sz="1800" dirty="0"/>
              <a:t>Click the </a:t>
            </a:r>
            <a:r>
              <a:rPr lang="en-US" sz="1800" dirty="0" smtClean="0"/>
              <a:t>Verify button</a:t>
            </a:r>
          </a:p>
          <a:p>
            <a:pPr marL="457200" indent="-457200">
              <a:buFont typeface="+mj-lt"/>
              <a:buAutoNum type="arabicPeriod" startAt="6"/>
            </a:pPr>
            <a:r>
              <a:rPr lang="en-US" sz="1800" dirty="0"/>
              <a:t>Click the </a:t>
            </a:r>
            <a:r>
              <a:rPr lang="en-US" sz="1800" dirty="0" smtClean="0"/>
              <a:t>Submit button</a:t>
            </a:r>
          </a:p>
          <a:p>
            <a:pPr marL="457200" indent="-457200">
              <a:buFont typeface="+mj-lt"/>
              <a:buAutoNum type="arabicPeriod" startAt="6"/>
            </a:pPr>
            <a:endParaRPr lang="en-US" sz="2000" dirty="0"/>
          </a:p>
        </p:txBody>
      </p:sp>
      <p:pic>
        <p:nvPicPr>
          <p:cNvPr id="1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40" t="60746" r="3381" b="17707"/>
          <a:stretch/>
        </p:blipFill>
        <p:spPr bwMode="auto">
          <a:xfrm>
            <a:off x="531628" y="4207593"/>
            <a:ext cx="7216332" cy="147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92783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168</a:t>
            </a:fld>
            <a:endParaRPr lang="en-US" dirty="0"/>
          </a:p>
        </p:txBody>
      </p:sp>
      <p:sp>
        <p:nvSpPr>
          <p:cNvPr id="6" name="Content Placeholder 2"/>
          <p:cNvSpPr txBox="1">
            <a:spLocks/>
          </p:cNvSpPr>
          <p:nvPr/>
        </p:nvSpPr>
        <p:spPr bwMode="auto">
          <a:xfrm>
            <a:off x="350838" y="1359654"/>
            <a:ext cx="8793162" cy="35406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endParaRPr lang="en-US" sz="900" b="1" dirty="0" smtClean="0">
              <a:cs typeface="Calibri" pitchFamily="34" charset="0"/>
            </a:endParaRPr>
          </a:p>
          <a:p>
            <a:pPr marL="0" indent="0">
              <a:buNone/>
            </a:pPr>
            <a:r>
              <a:rPr lang="en-US" sz="2000" b="1" dirty="0" smtClean="0">
                <a:cs typeface="Calibri" pitchFamily="34" charset="0"/>
              </a:rPr>
              <a:t>Exercise </a:t>
            </a:r>
            <a:r>
              <a:rPr lang="en-US" sz="2000" b="1" dirty="0">
                <a:cs typeface="Calibri" pitchFamily="34" charset="0"/>
              </a:rPr>
              <a:t>5</a:t>
            </a:r>
            <a:r>
              <a:rPr lang="en-US" sz="2000" b="1" dirty="0" smtClean="0">
                <a:cs typeface="Calibri" pitchFamily="34" charset="0"/>
              </a:rPr>
              <a:t>:</a:t>
            </a:r>
            <a:r>
              <a:rPr lang="en-US" sz="2000" dirty="0" smtClean="0">
                <a:cs typeface="Calibri" pitchFamily="34" charset="0"/>
              </a:rPr>
              <a:t> </a:t>
            </a:r>
            <a:r>
              <a:rPr lang="en-US" sz="2000" dirty="0"/>
              <a:t>Apply an Unapplied Collection to an Outstanding </a:t>
            </a:r>
            <a:r>
              <a:rPr lang="en-US" sz="2000" dirty="0" smtClean="0"/>
              <a:t>Receivable</a:t>
            </a:r>
            <a:endParaRPr lang="en-US" sz="200" dirty="0" smtClean="0"/>
          </a:p>
        </p:txBody>
      </p:sp>
    </p:spTree>
    <p:extLst>
      <p:ext uri="{BB962C8B-B14F-4D97-AF65-F5344CB8AC3E}">
        <p14:creationId xmlns:p14="http://schemas.microsoft.com/office/powerpoint/2010/main" val="229611996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169</a:t>
            </a:fld>
            <a:endParaRPr lang="en-US" dirty="0"/>
          </a:p>
        </p:txBody>
      </p:sp>
      <p:sp>
        <p:nvSpPr>
          <p:cNvPr id="6" name="Rectangle 7"/>
          <p:cNvSpPr txBox="1">
            <a:spLocks noChangeArrowheads="1"/>
          </p:cNvSpPr>
          <p:nvPr/>
        </p:nvSpPr>
        <p:spPr bwMode="auto">
          <a:xfrm>
            <a:off x="522514" y="3083442"/>
            <a:ext cx="8419874" cy="198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lgn="ctr" eaLnBrk="1" hangingPunct="1">
              <a:buFont typeface="Wingdings" pitchFamily="2" charset="2"/>
              <a:buNone/>
            </a:pPr>
            <a:r>
              <a:rPr lang="en-US" sz="3600" b="1" dirty="0" smtClean="0"/>
              <a:t>Segment </a:t>
            </a:r>
            <a:r>
              <a:rPr lang="en-US" sz="3600" b="1" dirty="0"/>
              <a:t>6</a:t>
            </a:r>
            <a:r>
              <a:rPr lang="en-US" sz="3600" b="1" dirty="0" smtClean="0"/>
              <a:t>:</a:t>
            </a:r>
          </a:p>
          <a:p>
            <a:pPr marL="0" indent="0" algn="ctr">
              <a:buFont typeface="Wingdings" pitchFamily="2" charset="2"/>
              <a:buNone/>
            </a:pPr>
            <a:r>
              <a:rPr lang="en-US" sz="3200" dirty="0" smtClean="0"/>
              <a:t>CIR Reconciliation</a:t>
            </a:r>
            <a:endParaRPr lang="en-US" sz="3200" dirty="0"/>
          </a:p>
        </p:txBody>
      </p:sp>
    </p:spTree>
    <p:extLst>
      <p:ext uri="{BB962C8B-B14F-4D97-AF65-F5344CB8AC3E}">
        <p14:creationId xmlns:p14="http://schemas.microsoft.com/office/powerpoint/2010/main" val="160471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4" name="Picture 3"/>
          <p:cNvPicPr>
            <a:picLocks noChangeAspect="1" noChangeArrowheads="1"/>
          </p:cNvPicPr>
          <p:nvPr/>
        </p:nvPicPr>
        <p:blipFill rotWithShape="1">
          <a:blip r:embed="rId3" cstate="print"/>
          <a:srcRect l="3184" t="8399" r="5957" b="4999"/>
          <a:stretch/>
        </p:blipFill>
        <p:spPr bwMode="auto">
          <a:xfrm>
            <a:off x="376144" y="4701260"/>
            <a:ext cx="4313627" cy="2055800"/>
          </a:xfrm>
          <a:prstGeom prst="rect">
            <a:avLst/>
          </a:prstGeom>
          <a:noFill/>
          <a:ln w="9525">
            <a:noFill/>
            <a:miter lim="800000"/>
            <a:headEnd/>
            <a:tailEnd/>
          </a:ln>
        </p:spPr>
      </p:pic>
      <p:sp>
        <p:nvSpPr>
          <p:cNvPr id="9218" name="Title 1"/>
          <p:cNvSpPr>
            <a:spLocks noGrp="1"/>
          </p:cNvSpPr>
          <p:nvPr>
            <p:ph type="title"/>
          </p:nvPr>
        </p:nvSpPr>
        <p:spPr/>
        <p:txBody>
          <a:bodyPr/>
          <a:lstStyle/>
          <a:p>
            <a:pPr eaLnBrk="1" hangingPunct="1"/>
            <a:r>
              <a:rPr lang="en-US" dirty="0" smtClean="0"/>
              <a:t>Cash Receipts Overview (cont.)</a:t>
            </a:r>
            <a:endParaRPr lang="en-US" sz="1800" dirty="0" smtClean="0"/>
          </a:p>
        </p:txBody>
      </p:sp>
      <p:cxnSp>
        <p:nvCxnSpPr>
          <p:cNvPr id="35" name="Straight Arrow Connector 34"/>
          <p:cNvCxnSpPr>
            <a:stCxn id="9" idx="1"/>
          </p:cNvCxnSpPr>
          <p:nvPr/>
        </p:nvCxnSpPr>
        <p:spPr bwMode="auto">
          <a:xfrm>
            <a:off x="4578204" y="6189026"/>
            <a:ext cx="536377" cy="1020605"/>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a:stCxn id="9" idx="1"/>
          </p:cNvCxnSpPr>
          <p:nvPr/>
        </p:nvCxnSpPr>
        <p:spPr bwMode="auto">
          <a:xfrm>
            <a:off x="4578204" y="6189026"/>
            <a:ext cx="512626" cy="973104"/>
          </a:xfrm>
          <a:prstGeom prst="straightConnector1">
            <a:avLst/>
          </a:prstGeom>
          <a:solidFill>
            <a:srgbClr val="ED171F"/>
          </a:solidFill>
          <a:ln w="9525" cap="flat" cmpd="sng" algn="ctr">
            <a:noFill/>
            <a:prstDash val="solid"/>
            <a:round/>
            <a:headEnd type="none" w="med" len="med"/>
            <a:tailEnd type="arrow"/>
          </a:ln>
          <a:effectLst/>
        </p:spPr>
      </p:cxnSp>
      <p:sp>
        <p:nvSpPr>
          <p:cNvPr id="9219" name="Content Placeholder 5"/>
          <p:cNvSpPr>
            <a:spLocks noGrp="1"/>
          </p:cNvSpPr>
          <p:nvPr>
            <p:ph idx="1"/>
          </p:nvPr>
        </p:nvSpPr>
        <p:spPr>
          <a:xfrm>
            <a:off x="361508" y="1007507"/>
            <a:ext cx="8782492" cy="2906219"/>
          </a:xfrm>
        </p:spPr>
        <p:txBody>
          <a:bodyPr/>
          <a:lstStyle/>
          <a:p>
            <a:pPr eaLnBrk="1" hangingPunct="1"/>
            <a:r>
              <a:rPr lang="en-US" sz="2000" b="1" dirty="0" smtClean="0"/>
              <a:t>Cash Receipts:</a:t>
            </a:r>
          </a:p>
          <a:p>
            <a:pPr marL="0" indent="0" eaLnBrk="1" hangingPunct="1">
              <a:buNone/>
            </a:pPr>
            <a:endParaRPr lang="en-US" sz="500" b="1" dirty="0" smtClean="0"/>
          </a:p>
          <a:p>
            <a:pPr lvl="1" eaLnBrk="1" hangingPunct="1">
              <a:spcBef>
                <a:spcPts val="200"/>
              </a:spcBef>
              <a:spcAft>
                <a:spcPts val="200"/>
              </a:spcAft>
            </a:pPr>
            <a:r>
              <a:rPr lang="en-US" sz="1600" dirty="0" smtClean="0">
                <a:cs typeface="Calibri" pitchFamily="34" charset="0"/>
              </a:rPr>
              <a:t>Record </a:t>
            </a:r>
            <a:r>
              <a:rPr lang="en-US" sz="1600" dirty="0">
                <a:cs typeface="Calibri" pitchFamily="34" charset="0"/>
              </a:rPr>
              <a:t>both </a:t>
            </a:r>
            <a:r>
              <a:rPr lang="en-US" sz="1600" u="sng" dirty="0">
                <a:cs typeface="Calibri" pitchFamily="34" charset="0"/>
              </a:rPr>
              <a:t>Normal and Advance collections from customers</a:t>
            </a:r>
            <a:r>
              <a:rPr lang="en-US" sz="1600" dirty="0">
                <a:cs typeface="Calibri" pitchFamily="34" charset="0"/>
              </a:rPr>
              <a:t> (as defined by the Line Type on the Accounting Line</a:t>
            </a:r>
            <a:r>
              <a:rPr lang="en-US" sz="1600" dirty="0" smtClean="0">
                <a:cs typeface="Calibri" pitchFamily="34" charset="0"/>
              </a:rPr>
              <a:t>):</a:t>
            </a:r>
          </a:p>
          <a:p>
            <a:pPr lvl="2" eaLnBrk="1" hangingPunct="1">
              <a:spcBef>
                <a:spcPts val="200"/>
              </a:spcBef>
              <a:spcAft>
                <a:spcPts val="200"/>
              </a:spcAft>
            </a:pPr>
            <a:r>
              <a:rPr lang="en-US" sz="1400" dirty="0"/>
              <a:t>Normal</a:t>
            </a:r>
          </a:p>
          <a:p>
            <a:pPr lvl="2" eaLnBrk="1" hangingPunct="1">
              <a:spcBef>
                <a:spcPts val="200"/>
              </a:spcBef>
              <a:spcAft>
                <a:spcPts val="200"/>
              </a:spcAft>
            </a:pPr>
            <a:r>
              <a:rPr lang="en-US" sz="1400" dirty="0"/>
              <a:t>Advance </a:t>
            </a:r>
            <a:r>
              <a:rPr lang="en-US" sz="1400" dirty="0" smtClean="0"/>
              <a:t>Payment</a:t>
            </a:r>
          </a:p>
          <a:p>
            <a:pPr lvl="1" eaLnBrk="1" hangingPunct="1">
              <a:spcBef>
                <a:spcPts val="200"/>
              </a:spcBef>
              <a:spcAft>
                <a:spcPts val="200"/>
              </a:spcAft>
            </a:pPr>
            <a:r>
              <a:rPr lang="en-US" sz="1600" dirty="0" smtClean="0">
                <a:cs typeface="Calibri" pitchFamily="34" charset="0"/>
              </a:rPr>
              <a:t>Other purposes: advance </a:t>
            </a:r>
            <a:r>
              <a:rPr lang="en-US" sz="1600" dirty="0">
                <a:cs typeface="Calibri" pitchFamily="34" charset="0"/>
              </a:rPr>
              <a:t>offsets, credit application, credit refunds, write-offs, returned checks, chargebacks, etc. (also defined via Line Type</a:t>
            </a:r>
            <a:r>
              <a:rPr lang="en-US" sz="1600" dirty="0" smtClean="0">
                <a:cs typeface="Calibri" pitchFamily="34" charset="0"/>
              </a:rPr>
              <a:t>)</a:t>
            </a:r>
          </a:p>
          <a:p>
            <a:pPr lvl="1" eaLnBrk="1" hangingPunct="1">
              <a:spcBef>
                <a:spcPts val="200"/>
              </a:spcBef>
              <a:spcAft>
                <a:spcPts val="200"/>
              </a:spcAft>
            </a:pPr>
            <a:r>
              <a:rPr lang="en-US" sz="1600" dirty="0">
                <a:cs typeface="Calibri" pitchFamily="34" charset="0"/>
              </a:rPr>
              <a:t>Cash Receipts consist of one or more Accounting </a:t>
            </a:r>
            <a:r>
              <a:rPr lang="en-US" sz="1600" dirty="0" smtClean="0">
                <a:cs typeface="Calibri" pitchFamily="34" charset="0"/>
              </a:rPr>
              <a:t>Lines</a:t>
            </a:r>
          </a:p>
          <a:p>
            <a:pPr lvl="1" eaLnBrk="1" hangingPunct="1">
              <a:spcBef>
                <a:spcPts val="200"/>
              </a:spcBef>
              <a:spcAft>
                <a:spcPts val="200"/>
              </a:spcAft>
            </a:pPr>
            <a:r>
              <a:rPr lang="en-US" sz="1600" dirty="0" smtClean="0">
                <a:cs typeface="Calibri" pitchFamily="34" charset="0"/>
              </a:rPr>
              <a:t>Cash Receipts with multiple accounting lines may reference:</a:t>
            </a:r>
          </a:p>
          <a:p>
            <a:pPr lvl="2" eaLnBrk="1" hangingPunct="1">
              <a:spcBef>
                <a:spcPts val="200"/>
              </a:spcBef>
              <a:spcAft>
                <a:spcPts val="200"/>
              </a:spcAft>
            </a:pPr>
            <a:r>
              <a:rPr lang="en-US" sz="1400" dirty="0">
                <a:cs typeface="Calibri" pitchFamily="34" charset="0"/>
              </a:rPr>
              <a:t>S</a:t>
            </a:r>
            <a:r>
              <a:rPr lang="en-US" sz="1400" dirty="0" smtClean="0">
                <a:cs typeface="Calibri" pitchFamily="34" charset="0"/>
              </a:rPr>
              <a:t>ingle Statement Number</a:t>
            </a:r>
          </a:p>
          <a:p>
            <a:pPr lvl="2" eaLnBrk="1" hangingPunct="1">
              <a:spcBef>
                <a:spcPts val="200"/>
              </a:spcBef>
              <a:spcAft>
                <a:spcPts val="200"/>
              </a:spcAft>
            </a:pPr>
            <a:r>
              <a:rPr lang="en-US" sz="1400" dirty="0" smtClean="0">
                <a:cs typeface="Calibri" pitchFamily="34" charset="0"/>
              </a:rPr>
              <a:t>Multiple Statement Numbers across accounting lines </a:t>
            </a:r>
            <a:endParaRPr lang="en-US" sz="1400" dirty="0">
              <a:cs typeface="Calibri" pitchFamily="34" charset="0"/>
            </a:endParaRPr>
          </a:p>
        </p:txBody>
      </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17</a:t>
            </a:fld>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772" y="4701260"/>
            <a:ext cx="4146226" cy="208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637414" y="4422300"/>
            <a:ext cx="1786270" cy="307777"/>
          </a:xfrm>
          <a:prstGeom prst="rect">
            <a:avLst/>
          </a:prstGeom>
          <a:solidFill>
            <a:srgbClr val="76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400" dirty="0" smtClean="0">
                <a:solidFill>
                  <a:schemeClr val="bg1"/>
                </a:solidFill>
              </a:rPr>
              <a:t>Single Statement</a:t>
            </a:r>
            <a:endParaRPr lang="en-US" sz="1400" dirty="0">
              <a:solidFill>
                <a:schemeClr val="bg1"/>
              </a:solidFill>
            </a:endParaRPr>
          </a:p>
        </p:txBody>
      </p:sp>
      <p:sp>
        <p:nvSpPr>
          <p:cNvPr id="22" name="TextBox 21"/>
          <p:cNvSpPr txBox="1"/>
          <p:nvPr/>
        </p:nvSpPr>
        <p:spPr>
          <a:xfrm>
            <a:off x="5860889" y="4422300"/>
            <a:ext cx="1803992" cy="307777"/>
          </a:xfrm>
          <a:prstGeom prst="rect">
            <a:avLst/>
          </a:prstGeom>
          <a:solidFill>
            <a:srgbClr val="76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400" dirty="0" smtClean="0">
                <a:solidFill>
                  <a:schemeClr val="bg1"/>
                </a:solidFill>
              </a:rPr>
              <a:t>Multiple Statements</a:t>
            </a:r>
            <a:endParaRPr lang="en-US" sz="1400" dirty="0">
              <a:solidFill>
                <a:schemeClr val="bg1"/>
              </a:solidFill>
            </a:endParaRPr>
          </a:p>
        </p:txBody>
      </p:sp>
    </p:spTree>
    <p:extLst>
      <p:ext uri="{BB962C8B-B14F-4D97-AF65-F5344CB8AC3E}">
        <p14:creationId xmlns:p14="http://schemas.microsoft.com/office/powerpoint/2010/main" val="121681175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03327" cy="563562"/>
          </a:xfrm>
        </p:spPr>
        <p:txBody>
          <a:bodyPr/>
          <a:lstStyle/>
          <a:p>
            <a:r>
              <a:rPr lang="en-US" dirty="0" smtClean="0"/>
              <a:t>Table of Contents</a:t>
            </a:r>
            <a:endParaRPr lang="en-US" dirty="0"/>
          </a:p>
        </p:txBody>
      </p:sp>
      <p:sp>
        <p:nvSpPr>
          <p:cNvPr id="5" name="Slide Number Placeholder 4"/>
          <p:cNvSpPr>
            <a:spLocks noGrp="1"/>
          </p:cNvSpPr>
          <p:nvPr>
            <p:ph type="sldNum" sz="quarter" idx="11"/>
          </p:nvPr>
        </p:nvSpPr>
        <p:spPr/>
        <p:txBody>
          <a:bodyPr/>
          <a:lstStyle/>
          <a:p>
            <a:pPr>
              <a:defRPr/>
            </a:pPr>
            <a:fld id="{C7312BA4-2BE6-445A-B1F5-42F74287B3DB}" type="slidenum">
              <a:rPr lang="en-US" smtClean="0">
                <a:solidFill>
                  <a:srgbClr val="000000"/>
                </a:solidFill>
              </a:rPr>
              <a:pPr>
                <a:defRPr/>
              </a:pPr>
              <a:t>170</a:t>
            </a:fld>
            <a:endParaRPr lang="en-US" dirty="0">
              <a:solidFill>
                <a:srgbClr val="000000"/>
              </a:solidFill>
            </a:endParaRPr>
          </a:p>
        </p:txBody>
      </p:sp>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6" name="Rectangle 5"/>
          <p:cNvSpPr/>
          <p:nvPr/>
        </p:nvSpPr>
        <p:spPr bwMode="auto">
          <a:xfrm>
            <a:off x="382772" y="2958080"/>
            <a:ext cx="8761228" cy="1582022"/>
          </a:xfrm>
          <a:prstGeom prst="rect">
            <a:avLst/>
          </a:prstGeom>
          <a:solidFill>
            <a:srgbClr val="FFFF57"/>
          </a:solidFill>
          <a:ln w="9525"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3" name="Content Placeholder 2"/>
          <p:cNvSpPr>
            <a:spLocks noGrp="1"/>
          </p:cNvSpPr>
          <p:nvPr>
            <p:ph idx="1"/>
          </p:nvPr>
        </p:nvSpPr>
        <p:spPr>
          <a:xfrm>
            <a:off x="568638" y="1060220"/>
            <a:ext cx="8389495" cy="5252483"/>
          </a:xfrm>
        </p:spPr>
        <p:txBody>
          <a:bodyPr/>
          <a:lstStyle/>
          <a:p>
            <a:pPr eaLnBrk="1" fontAlgn="auto" hangingPunct="1">
              <a:spcBef>
                <a:spcPts val="600"/>
              </a:spcBef>
              <a:spcAft>
                <a:spcPts val="600"/>
              </a:spcAft>
            </a:pPr>
            <a:r>
              <a:rPr lang="en-US" sz="1600" dirty="0" smtClean="0">
                <a:cs typeface="Calibri" pitchFamily="34" charset="0"/>
              </a:rPr>
              <a:t>Segment 1: Collections Overview					</a:t>
            </a:r>
          </a:p>
          <a:p>
            <a:pPr eaLnBrk="1" fontAlgn="t" hangingPunct="1">
              <a:spcBef>
                <a:spcPts val="600"/>
              </a:spcBef>
              <a:spcAft>
                <a:spcPts val="600"/>
              </a:spcAft>
            </a:pPr>
            <a:r>
              <a:rPr lang="en-US" sz="1600" dirty="0" smtClean="0">
                <a:cs typeface="Calibri" pitchFamily="34" charset="0"/>
              </a:rPr>
              <a:t>Segment 2: Cash Receipt Documents					</a:t>
            </a:r>
          </a:p>
          <a:p>
            <a:pPr eaLnBrk="1" fontAlgn="t" hangingPunct="1">
              <a:spcBef>
                <a:spcPts val="600"/>
              </a:spcBef>
              <a:spcAft>
                <a:spcPts val="600"/>
              </a:spcAft>
            </a:pPr>
            <a:r>
              <a:rPr lang="en-US" sz="1600" dirty="0" smtClean="0">
                <a:cs typeface="Calibri" pitchFamily="34" charset="0"/>
              </a:rPr>
              <a:t>Segment 3: Collections Query					</a:t>
            </a:r>
          </a:p>
          <a:p>
            <a:pPr eaLnBrk="1" fontAlgn="t" hangingPunct="1">
              <a:spcBef>
                <a:spcPts val="600"/>
              </a:spcBef>
              <a:spcAft>
                <a:spcPts val="600"/>
              </a:spcAft>
            </a:pPr>
            <a:r>
              <a:rPr lang="en-US" sz="1600" dirty="0">
                <a:cs typeface="Calibri" pitchFamily="34" charset="0"/>
              </a:rPr>
              <a:t>Segment 4: </a:t>
            </a:r>
            <a:r>
              <a:rPr lang="en-US" sz="1600" dirty="0" smtClean="0">
                <a:cs typeface="Calibri" pitchFamily="34" charset="0"/>
              </a:rPr>
              <a:t>Collections </a:t>
            </a:r>
            <a:r>
              <a:rPr lang="en-US" sz="1600" dirty="0">
                <a:cs typeface="Calibri" pitchFamily="34" charset="0"/>
              </a:rPr>
              <a:t>Processing </a:t>
            </a:r>
            <a:r>
              <a:rPr lang="en-US" sz="1600" dirty="0" smtClean="0">
                <a:cs typeface="Calibri" pitchFamily="34" charset="0"/>
              </a:rPr>
              <a:t>					</a:t>
            </a:r>
            <a:endParaRPr lang="en-US" sz="1600" dirty="0">
              <a:cs typeface="Calibri" pitchFamily="34" charset="0"/>
            </a:endParaRPr>
          </a:p>
          <a:p>
            <a:pPr eaLnBrk="1" fontAlgn="auto" hangingPunct="1">
              <a:spcBef>
                <a:spcPts val="600"/>
              </a:spcBef>
              <a:spcAft>
                <a:spcPts val="600"/>
              </a:spcAft>
            </a:pPr>
            <a:r>
              <a:rPr lang="en-US" sz="1600" dirty="0">
                <a:cs typeface="Calibri" pitchFamily="34" charset="0"/>
              </a:rPr>
              <a:t>Segment 5: </a:t>
            </a:r>
            <a:r>
              <a:rPr lang="en-US" sz="1600" dirty="0" smtClean="0">
                <a:cs typeface="Calibri" pitchFamily="34" charset="0"/>
              </a:rPr>
              <a:t>Collection Discrepancies					</a:t>
            </a:r>
          </a:p>
          <a:p>
            <a:pPr eaLnBrk="1" fontAlgn="auto" hangingPunct="1">
              <a:spcBef>
                <a:spcPts val="600"/>
              </a:spcBef>
              <a:spcAft>
                <a:spcPts val="600"/>
              </a:spcAft>
            </a:pPr>
            <a:r>
              <a:rPr lang="en-US" sz="1600" dirty="0" smtClean="0">
                <a:cs typeface="Calibri" pitchFamily="34" charset="0"/>
              </a:rPr>
              <a:t>Segment 6: CIR Reconciliation					</a:t>
            </a:r>
          </a:p>
          <a:p>
            <a:pPr lvl="1" eaLnBrk="1" fontAlgn="auto" hangingPunct="1">
              <a:spcBef>
                <a:spcPts val="600"/>
              </a:spcBef>
              <a:spcAft>
                <a:spcPts val="600"/>
              </a:spcAft>
            </a:pPr>
            <a:r>
              <a:rPr lang="en-US" sz="1400" dirty="0" smtClean="0">
                <a:cs typeface="Calibri" pitchFamily="34" charset="0"/>
              </a:rPr>
              <a:t>CIR Reconciliation Overview</a:t>
            </a:r>
          </a:p>
          <a:p>
            <a:pPr lvl="1" eaLnBrk="1" fontAlgn="auto" hangingPunct="1">
              <a:spcBef>
                <a:spcPts val="600"/>
              </a:spcBef>
              <a:spcAft>
                <a:spcPts val="600"/>
              </a:spcAft>
            </a:pPr>
            <a:r>
              <a:rPr lang="en-US" sz="1400" dirty="0" smtClean="0">
                <a:cs typeface="Calibri" pitchFamily="34" charset="0"/>
              </a:rPr>
              <a:t>CIR Collection Reconciliation Batch Job</a:t>
            </a:r>
          </a:p>
          <a:p>
            <a:pPr lvl="1" eaLnBrk="1" fontAlgn="auto" hangingPunct="1">
              <a:spcBef>
                <a:spcPts val="600"/>
              </a:spcBef>
              <a:spcAft>
                <a:spcPts val="600"/>
              </a:spcAft>
            </a:pPr>
            <a:r>
              <a:rPr lang="en-US" sz="1400" dirty="0" smtClean="0">
                <a:cs typeface="Calibri" pitchFamily="34" charset="0"/>
              </a:rPr>
              <a:t>CIR Collection Reconciliation Query	</a:t>
            </a:r>
            <a:endParaRPr lang="en-US" sz="1400" dirty="0">
              <a:cs typeface="Calibri" pitchFamily="34" charset="0"/>
            </a:endParaRPr>
          </a:p>
          <a:p>
            <a:pPr eaLnBrk="1" fontAlgn="auto" hangingPunct="1">
              <a:spcBef>
                <a:spcPts val="600"/>
              </a:spcBef>
              <a:spcAft>
                <a:spcPts val="600"/>
              </a:spcAft>
            </a:pPr>
            <a:r>
              <a:rPr lang="en-US" sz="1600" dirty="0">
                <a:cs typeface="Calibri" pitchFamily="34" charset="0"/>
              </a:rPr>
              <a:t>Segment 7: Collections Reports					</a:t>
            </a:r>
          </a:p>
          <a:p>
            <a:pPr eaLnBrk="1" fontAlgn="auto" hangingPunct="1">
              <a:spcBef>
                <a:spcPts val="600"/>
              </a:spcBef>
              <a:spcAft>
                <a:spcPts val="600"/>
              </a:spcAft>
            </a:pPr>
            <a:r>
              <a:rPr lang="en-US" sz="1600" dirty="0">
                <a:cs typeface="Calibri" pitchFamily="34" charset="0"/>
              </a:rPr>
              <a:t>Segment 8: Mass Import						</a:t>
            </a:r>
          </a:p>
        </p:txBody>
      </p:sp>
    </p:spTree>
    <p:extLst>
      <p:ext uri="{BB962C8B-B14F-4D97-AF65-F5344CB8AC3E}">
        <p14:creationId xmlns:p14="http://schemas.microsoft.com/office/powerpoint/2010/main" val="119727272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CIR Reconciliation</a:t>
            </a:r>
          </a:p>
          <a:p>
            <a:pPr algn="ctr"/>
            <a:r>
              <a:rPr lang="en-US" sz="3600" dirty="0" smtClean="0"/>
              <a:t>Overview</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171</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13" y="331788"/>
            <a:ext cx="8534005" cy="563562"/>
          </a:xfrm>
        </p:spPr>
        <p:txBody>
          <a:bodyPr/>
          <a:lstStyle/>
          <a:p>
            <a:r>
              <a:rPr lang="en-US" dirty="0">
                <a:solidFill>
                  <a:srgbClr val="FFFFFF"/>
                </a:solidFill>
              </a:rPr>
              <a:t>CIR </a:t>
            </a:r>
            <a:r>
              <a:rPr lang="en-US" dirty="0" smtClean="0">
                <a:solidFill>
                  <a:srgbClr val="FFFFFF"/>
                </a:solidFill>
              </a:rPr>
              <a:t>Reconciliation Overview</a:t>
            </a:r>
            <a:endParaRPr lang="en-US" dirty="0"/>
          </a:p>
        </p:txBody>
      </p:sp>
      <p:sp>
        <p:nvSpPr>
          <p:cNvPr id="3" name="Content Placeholder 2"/>
          <p:cNvSpPr>
            <a:spLocks noGrp="1"/>
          </p:cNvSpPr>
          <p:nvPr>
            <p:ph idx="1"/>
          </p:nvPr>
        </p:nvSpPr>
        <p:spPr>
          <a:xfrm>
            <a:off x="370621" y="1046127"/>
            <a:ext cx="8615480" cy="5514162"/>
          </a:xfrm>
        </p:spPr>
        <p:txBody>
          <a:bodyPr/>
          <a:lstStyle/>
          <a:p>
            <a:r>
              <a:rPr lang="en-US" sz="2000" b="1" dirty="0"/>
              <a:t>Collections Information </a:t>
            </a:r>
            <a:r>
              <a:rPr lang="en-US" sz="2000" b="1" dirty="0" smtClean="0"/>
              <a:t>Repository (</a:t>
            </a:r>
            <a:r>
              <a:rPr lang="en-US" sz="2000" b="1" dirty="0"/>
              <a:t>CIR</a:t>
            </a:r>
            <a:r>
              <a:rPr lang="en-US" sz="2000" b="1" dirty="0" smtClean="0"/>
              <a:t>):</a:t>
            </a:r>
            <a:endParaRPr lang="en-US" sz="600" b="1" dirty="0" smtClean="0"/>
          </a:p>
          <a:p>
            <a:pPr>
              <a:spcBef>
                <a:spcPts val="300"/>
              </a:spcBef>
              <a:spcAft>
                <a:spcPts val="300"/>
              </a:spcAft>
            </a:pPr>
            <a:r>
              <a:rPr lang="en-US" sz="1800" dirty="0" smtClean="0"/>
              <a:t>CIR is a collections reporting tool</a:t>
            </a:r>
          </a:p>
          <a:p>
            <a:pPr lvl="1">
              <a:spcBef>
                <a:spcPts val="300"/>
              </a:spcBef>
              <a:spcAft>
                <a:spcPts val="300"/>
              </a:spcAft>
            </a:pPr>
            <a:r>
              <a:rPr lang="en-US" sz="1800" dirty="0"/>
              <a:t>Receives collection/deposit information from Financial Management Services (FMS) collections systems and settlement </a:t>
            </a:r>
            <a:r>
              <a:rPr lang="en-US" sz="1800" dirty="0" smtClean="0"/>
              <a:t>mechanisms</a:t>
            </a:r>
            <a:endParaRPr lang="en-US" sz="1800" dirty="0"/>
          </a:p>
          <a:p>
            <a:pPr lvl="1">
              <a:spcBef>
                <a:spcPts val="300"/>
              </a:spcBef>
              <a:spcAft>
                <a:spcPts val="300"/>
              </a:spcAft>
            </a:pPr>
            <a:r>
              <a:rPr lang="en-US" sz="1800" dirty="0" smtClean="0"/>
              <a:t>Acts </a:t>
            </a:r>
            <a:r>
              <a:rPr lang="en-US" sz="1800" dirty="0"/>
              <a:t>as a “transaction broker” used to standardize, store, and exchange the received financial information within a single </a:t>
            </a:r>
            <a:r>
              <a:rPr lang="en-US" sz="1800" dirty="0" smtClean="0"/>
              <a:t>system</a:t>
            </a:r>
          </a:p>
          <a:p>
            <a:pPr>
              <a:spcBef>
                <a:spcPts val="300"/>
              </a:spcBef>
              <a:spcAft>
                <a:spcPts val="300"/>
              </a:spcAft>
            </a:pPr>
            <a:r>
              <a:rPr lang="en-US" sz="1800" dirty="0" smtClean="0"/>
              <a:t>CIR reports to GSA using XML files in 3 formats:</a:t>
            </a:r>
          </a:p>
          <a:p>
            <a:pPr lvl="2">
              <a:spcBef>
                <a:spcPts val="300"/>
              </a:spcBef>
              <a:spcAft>
                <a:spcPts val="300"/>
              </a:spcAft>
            </a:pPr>
            <a:r>
              <a:rPr lang="en-US" sz="1800" b="1" dirty="0" smtClean="0"/>
              <a:t>Summary Only</a:t>
            </a:r>
            <a:r>
              <a:rPr lang="en-US" sz="1800" dirty="0" smtClean="0"/>
              <a:t>:  Only voucher-level information is extracted </a:t>
            </a:r>
          </a:p>
          <a:p>
            <a:pPr lvl="3">
              <a:spcBef>
                <a:spcPts val="150"/>
              </a:spcBef>
              <a:spcAft>
                <a:spcPts val="150"/>
              </a:spcAft>
            </a:pPr>
            <a:r>
              <a:rPr lang="en-US" sz="1600" dirty="0" smtClean="0"/>
              <a:t>The Collection System information will be represented on this file</a:t>
            </a:r>
          </a:p>
          <a:p>
            <a:pPr lvl="3">
              <a:spcBef>
                <a:spcPts val="150"/>
              </a:spcBef>
              <a:spcAft>
                <a:spcPts val="150"/>
              </a:spcAft>
            </a:pPr>
            <a:r>
              <a:rPr lang="en-US" sz="1600" dirty="0" smtClean="0"/>
              <a:t>The </a:t>
            </a:r>
            <a:r>
              <a:rPr lang="en-US" sz="1600" dirty="0"/>
              <a:t>Summary file will be used to perform the </a:t>
            </a:r>
            <a:r>
              <a:rPr lang="en-US" sz="1600" dirty="0" smtClean="0"/>
              <a:t>CIR </a:t>
            </a:r>
            <a:r>
              <a:rPr lang="en-US" sz="1600" dirty="0"/>
              <a:t>Collection to Pegasys </a:t>
            </a:r>
            <a:r>
              <a:rPr lang="en-US" sz="1600" dirty="0" smtClean="0"/>
              <a:t>CR/</a:t>
            </a:r>
            <a:r>
              <a:rPr lang="en-US" sz="1600" dirty="0"/>
              <a:t>S</a:t>
            </a:r>
            <a:r>
              <a:rPr lang="en-US" sz="1600" dirty="0" smtClean="0"/>
              <a:t>V/IP </a:t>
            </a:r>
            <a:r>
              <a:rPr lang="en-US" sz="1600" dirty="0"/>
              <a:t>reconciliation</a:t>
            </a:r>
          </a:p>
          <a:p>
            <a:pPr lvl="2">
              <a:spcBef>
                <a:spcPts val="300"/>
              </a:spcBef>
              <a:spcAft>
                <a:spcPts val="300"/>
              </a:spcAft>
            </a:pPr>
            <a:r>
              <a:rPr lang="en-US" sz="1800" b="1" dirty="0" smtClean="0"/>
              <a:t>Detail Only</a:t>
            </a:r>
            <a:r>
              <a:rPr lang="en-US" sz="1800" dirty="0" smtClean="0"/>
              <a:t>:  Only individual collection transaction-level information is extracted</a:t>
            </a:r>
          </a:p>
          <a:p>
            <a:pPr lvl="3">
              <a:spcBef>
                <a:spcPts val="300"/>
              </a:spcBef>
              <a:spcAft>
                <a:spcPts val="300"/>
              </a:spcAft>
            </a:pPr>
            <a:r>
              <a:rPr lang="en-US" sz="1600" dirty="0" smtClean="0"/>
              <a:t>This file is used to process CIR credit card transactions (As discussed in detail in:  </a:t>
            </a:r>
            <a:r>
              <a:rPr lang="en-US" sz="1600" i="1" dirty="0" smtClean="0"/>
              <a:t>Segment 5: Pay.gov Collections Processing</a:t>
            </a:r>
            <a:r>
              <a:rPr lang="en-US" sz="1600" dirty="0" smtClean="0"/>
              <a:t>)</a:t>
            </a:r>
          </a:p>
          <a:p>
            <a:pPr lvl="2">
              <a:spcBef>
                <a:spcPts val="300"/>
              </a:spcBef>
              <a:spcAft>
                <a:spcPts val="300"/>
              </a:spcAft>
            </a:pPr>
            <a:r>
              <a:rPr lang="en-US" sz="1800" b="1" dirty="0" smtClean="0"/>
              <a:t>Summary and Detail: </a:t>
            </a:r>
            <a:r>
              <a:rPr lang="en-US" sz="1800" dirty="0" smtClean="0"/>
              <a:t>Contains both Summary and Detail information</a:t>
            </a:r>
          </a:p>
        </p:txBody>
      </p: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172</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26193650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51753" cy="563562"/>
          </a:xfrm>
        </p:spPr>
        <p:txBody>
          <a:bodyPr/>
          <a:lstStyle/>
          <a:p>
            <a:r>
              <a:rPr lang="en-US" dirty="0">
                <a:solidFill>
                  <a:srgbClr val="FFFFFF"/>
                </a:solidFill>
              </a:rPr>
              <a:t>CIR </a:t>
            </a:r>
            <a:r>
              <a:rPr lang="en-US" dirty="0" smtClean="0">
                <a:solidFill>
                  <a:srgbClr val="FFFFFF"/>
                </a:solidFill>
              </a:rPr>
              <a:t>Reconciliation – Process Flow Overview</a:t>
            </a:r>
            <a:endParaRPr lang="en-US" dirty="0"/>
          </a:p>
        </p:txBody>
      </p:sp>
      <p:grpSp>
        <p:nvGrpSpPr>
          <p:cNvPr id="23" name="Group 22"/>
          <p:cNvGrpSpPr/>
          <p:nvPr/>
        </p:nvGrpSpPr>
        <p:grpSpPr>
          <a:xfrm>
            <a:off x="5558670" y="3757234"/>
            <a:ext cx="1594884" cy="913347"/>
            <a:chOff x="4065180" y="5793234"/>
            <a:chExt cx="1594884" cy="372228"/>
          </a:xfrm>
        </p:grpSpPr>
        <p:sp>
          <p:nvSpPr>
            <p:cNvPr id="21" name="Rounded Rectangle 20"/>
            <p:cNvSpPr/>
            <p:nvPr/>
          </p:nvSpPr>
          <p:spPr bwMode="auto">
            <a:xfrm>
              <a:off x="4065180" y="5793234"/>
              <a:ext cx="1594884" cy="372228"/>
            </a:xfrm>
            <a:prstGeom prst="roundRect">
              <a:avLst/>
            </a:prstGeom>
            <a:ln w="28575">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9" name="Picture 18" descr="cid:image001.png@01CDF28C.30F888F0"/>
            <p:cNvPicPr>
              <a:picLocks noChangeAspect="1"/>
            </p:cNvPicPr>
            <p:nvPr/>
          </p:nvPicPr>
          <p:blipFill rotWithShape="1">
            <a:blip r:embed="rId3" r:link="rId4" cstate="print">
              <a:extLst>
                <a:ext uri="{28A0092B-C50C-407E-A947-70E740481C1C}">
                  <a14:useLocalDpi xmlns:a14="http://schemas.microsoft.com/office/drawing/2010/main" val="0"/>
                </a:ext>
              </a:extLst>
            </a:blip>
            <a:srcRect l="2697" t="1548" r="80586" b="82970"/>
            <a:stretch/>
          </p:blipFill>
          <p:spPr bwMode="auto">
            <a:xfrm>
              <a:off x="4065180" y="5914936"/>
              <a:ext cx="1594884" cy="131016"/>
            </a:xfrm>
            <a:prstGeom prst="rect">
              <a:avLst/>
            </a:prstGeom>
            <a:noFill/>
            <a:ln>
              <a:noFill/>
            </a:ln>
            <a:extLst>
              <a:ext uri="{53640926-AAD7-44D8-BBD7-CCE9431645EC}">
                <a14:shadowObscured xmlns:a14="http://schemas.microsoft.com/office/drawing/2010/main"/>
              </a:ext>
            </a:extLst>
          </p:spPr>
        </p:pic>
      </p:grpSp>
      <p:sp>
        <p:nvSpPr>
          <p:cNvPr id="6" name="Rounded Rectangle 5"/>
          <p:cNvSpPr/>
          <p:nvPr/>
        </p:nvSpPr>
        <p:spPr bwMode="auto">
          <a:xfrm>
            <a:off x="5558670" y="2477384"/>
            <a:ext cx="1594884" cy="831664"/>
          </a:xfrm>
          <a:prstGeom prst="roundRect">
            <a:avLst/>
          </a:prstGeom>
          <a:ln w="28575">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5861581" y="2649407"/>
            <a:ext cx="1020725" cy="468253"/>
          </a:xfrm>
          <a:prstGeom prst="rect">
            <a:avLst/>
          </a:prstGeom>
          <a:solidFill>
            <a:srgbClr val="4C658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Black" pitchFamily="34" charset="0"/>
              </a:rPr>
              <a:t>CIR</a:t>
            </a:r>
          </a:p>
        </p:txBody>
      </p:sp>
      <p:grpSp>
        <p:nvGrpSpPr>
          <p:cNvPr id="14" name="Group 13"/>
          <p:cNvGrpSpPr/>
          <p:nvPr/>
        </p:nvGrpSpPr>
        <p:grpSpPr>
          <a:xfrm>
            <a:off x="3847764" y="1207217"/>
            <a:ext cx="1594884" cy="708892"/>
            <a:chOff x="6748658" y="4027219"/>
            <a:chExt cx="1594884" cy="669373"/>
          </a:xfrm>
        </p:grpSpPr>
        <p:sp>
          <p:nvSpPr>
            <p:cNvPr id="13" name="Rounded Rectangle 12"/>
            <p:cNvSpPr/>
            <p:nvPr/>
          </p:nvSpPr>
          <p:spPr bwMode="auto">
            <a:xfrm>
              <a:off x="6748658" y="4027219"/>
              <a:ext cx="1594884" cy="669373"/>
            </a:xfrm>
            <a:prstGeom prst="roundRect">
              <a:avLst/>
            </a:prstGeom>
            <a:ln w="28575">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1" name="Picture 10" descr="http://www.androidmag.com/sites/default/files/styles/large/public/field/image/Vantiv%20Logo.jpg"/>
            <p:cNvPicPr>
              <a:picLocks noChangeAspect="1"/>
            </p:cNvPicPr>
            <p:nvPr/>
          </p:nvPicPr>
          <p:blipFill rotWithShape="1">
            <a:blip r:embed="rId5" cstate="print">
              <a:extLst>
                <a:ext uri="{28A0092B-C50C-407E-A947-70E740481C1C}">
                  <a14:useLocalDpi xmlns:a14="http://schemas.microsoft.com/office/drawing/2010/main" val="0"/>
                </a:ext>
              </a:extLst>
            </a:blip>
            <a:srcRect l="6689" t="13382" r="5016" b="14925"/>
            <a:stretch/>
          </p:blipFill>
          <p:spPr bwMode="auto">
            <a:xfrm>
              <a:off x="6827756" y="4167196"/>
              <a:ext cx="1436687" cy="397449"/>
            </a:xfrm>
            <a:prstGeom prst="rect">
              <a:avLst/>
            </a:prstGeom>
            <a:noFill/>
            <a:ln>
              <a:noFill/>
            </a:ln>
            <a:extLst>
              <a:ext uri="{53640926-AAD7-44D8-BBD7-CCE9431645EC}">
                <a14:shadowObscured xmlns:a14="http://schemas.microsoft.com/office/drawing/2010/main"/>
              </a:ext>
            </a:extLst>
          </p:spPr>
        </p:pic>
      </p:grpSp>
      <p:sp>
        <p:nvSpPr>
          <p:cNvPr id="50" name="TextBox 49"/>
          <p:cNvSpPr txBox="1"/>
          <p:nvPr/>
        </p:nvSpPr>
        <p:spPr>
          <a:xfrm>
            <a:off x="675389" y="2425865"/>
            <a:ext cx="3763047" cy="954107"/>
          </a:xfrm>
          <a:prstGeom prst="rect">
            <a:avLst/>
          </a:prstGeom>
          <a:noFill/>
          <a:ln>
            <a:solidFill>
              <a:schemeClr val="accent5">
                <a:lumMod val="50000"/>
              </a:schemeClr>
            </a:solidFill>
            <a:prstDash val="dash"/>
          </a:ln>
        </p:spPr>
        <p:txBody>
          <a:bodyPr wrap="square" rtlCol="0">
            <a:spAutoFit/>
          </a:bodyPr>
          <a:lstStyle/>
          <a:p>
            <a:pPr marL="0" lvl="1"/>
            <a:r>
              <a:rPr lang="en-US" sz="1400" dirty="0" smtClean="0">
                <a:latin typeface="Calibri" pitchFamily="34" charset="0"/>
                <a:cs typeface="Calibri" pitchFamily="34" charset="0"/>
              </a:rPr>
              <a:t>   GSA retrieves the 3 files from CIR: </a:t>
            </a:r>
          </a:p>
          <a:p>
            <a:pPr marL="285750" indent="-285750">
              <a:buFont typeface="Arial" pitchFamily="34" charset="0"/>
              <a:buChar char="•"/>
            </a:pPr>
            <a:r>
              <a:rPr lang="en-US" sz="1400" dirty="0" smtClean="0">
                <a:latin typeface="Calibri" pitchFamily="34" charset="0"/>
                <a:cs typeface="Calibri" pitchFamily="34" charset="0"/>
              </a:rPr>
              <a:t>CIR Detail File</a:t>
            </a:r>
          </a:p>
          <a:p>
            <a:pPr marL="285750" indent="-285750">
              <a:buFont typeface="Arial" pitchFamily="34" charset="0"/>
              <a:buChar char="•"/>
            </a:pPr>
            <a:r>
              <a:rPr lang="en-US" sz="1400" dirty="0" smtClean="0">
                <a:latin typeface="Calibri" pitchFamily="34" charset="0"/>
                <a:cs typeface="Calibri" pitchFamily="34" charset="0"/>
              </a:rPr>
              <a:t>CIR Summary File</a:t>
            </a:r>
          </a:p>
          <a:p>
            <a:pPr marL="285750" indent="-285750">
              <a:buFont typeface="Arial" pitchFamily="34" charset="0"/>
              <a:buChar char="•"/>
            </a:pPr>
            <a:r>
              <a:rPr lang="en-US" sz="1400" dirty="0" smtClean="0">
                <a:latin typeface="Calibri" pitchFamily="34" charset="0"/>
                <a:cs typeface="Calibri" pitchFamily="34" charset="0"/>
              </a:rPr>
              <a:t>CIR Summary &amp; Detail File</a:t>
            </a:r>
            <a:endParaRPr lang="en-US" sz="1400" dirty="0">
              <a:latin typeface="Calibri" pitchFamily="34" charset="0"/>
              <a:cs typeface="Calibri" pitchFamily="34" charset="0"/>
            </a:endParaRPr>
          </a:p>
        </p:txBody>
      </p:sp>
      <p:cxnSp>
        <p:nvCxnSpPr>
          <p:cNvPr id="60" name="Elbow Connector 59"/>
          <p:cNvCxnSpPr>
            <a:stCxn id="21" idx="2"/>
            <a:endCxn id="25" idx="3"/>
          </p:cNvCxnSpPr>
          <p:nvPr/>
        </p:nvCxnSpPr>
        <p:spPr bwMode="auto">
          <a:xfrm rot="16200000" flipH="1">
            <a:off x="6595756" y="4430936"/>
            <a:ext cx="557062" cy="1036351"/>
          </a:xfrm>
          <a:prstGeom prst="bentConnector3">
            <a:avLst>
              <a:gd name="adj1" fmla="val 50000"/>
            </a:avLst>
          </a:prstGeom>
          <a:ln w="28575">
            <a:solidFill>
              <a:schemeClr val="accent5">
                <a:lumMod val="50000"/>
              </a:schemeClr>
            </a:solidFill>
            <a:prstDash val="solid"/>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67" name="TextBox 66"/>
          <p:cNvSpPr txBox="1"/>
          <p:nvPr/>
        </p:nvSpPr>
        <p:spPr>
          <a:xfrm>
            <a:off x="626905" y="4767063"/>
            <a:ext cx="3811531" cy="523220"/>
          </a:xfrm>
          <a:prstGeom prst="rect">
            <a:avLst/>
          </a:prstGeom>
          <a:noFill/>
          <a:ln>
            <a:solidFill>
              <a:schemeClr val="accent5">
                <a:lumMod val="50000"/>
              </a:schemeClr>
            </a:solidFill>
            <a:prstDash val="dash"/>
          </a:ln>
        </p:spPr>
        <p:txBody>
          <a:bodyPr wrap="square" rtlCol="0">
            <a:spAutoFit/>
          </a:bodyPr>
          <a:lstStyle/>
          <a:p>
            <a:r>
              <a:rPr lang="en-US" sz="1400" dirty="0" smtClean="0">
                <a:latin typeface="Calibri" pitchFamily="34" charset="0"/>
                <a:cs typeface="Calibri" pitchFamily="34" charset="0"/>
              </a:rPr>
              <a:t>   CIR Detail batch process is run first to create/update collections for Rev CC and Pay.gov</a:t>
            </a:r>
          </a:p>
        </p:txBody>
      </p:sp>
      <p:sp>
        <p:nvSpPr>
          <p:cNvPr id="41" name="Oval 40"/>
          <p:cNvSpPr/>
          <p:nvPr/>
        </p:nvSpPr>
        <p:spPr bwMode="auto">
          <a:xfrm>
            <a:off x="424433" y="2306525"/>
            <a:ext cx="425495" cy="399344"/>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smtClean="0">
                <a:solidFill>
                  <a:schemeClr val="bg2"/>
                </a:solidFill>
                <a:latin typeface="Calibri" pitchFamily="34" charset="0"/>
                <a:cs typeface="Calibri" pitchFamily="34" charset="0"/>
              </a:rPr>
              <a:t>2</a:t>
            </a:r>
            <a:endParaRPr kumimoji="0" lang="en-US" sz="2200" b="0" i="0" u="none" strike="noStrike" cap="none" normalizeH="0" baseline="0" dirty="0" smtClean="0">
              <a:ln>
                <a:noFill/>
              </a:ln>
              <a:solidFill>
                <a:schemeClr val="bg2"/>
              </a:solidFill>
              <a:effectLst/>
              <a:latin typeface="Calibri" pitchFamily="34" charset="0"/>
              <a:cs typeface="Calibri" pitchFamily="34" charset="0"/>
            </a:endParaRPr>
          </a:p>
        </p:txBody>
      </p:sp>
      <p:cxnSp>
        <p:nvCxnSpPr>
          <p:cNvPr id="51" name="Straight Arrow Connector 50"/>
          <p:cNvCxnSpPr>
            <a:endCxn id="6" idx="0"/>
          </p:cNvCxnSpPr>
          <p:nvPr/>
        </p:nvCxnSpPr>
        <p:spPr bwMode="auto">
          <a:xfrm flipH="1">
            <a:off x="6356112" y="1916106"/>
            <a:ext cx="6096" cy="561278"/>
          </a:xfrm>
          <a:prstGeom prst="straightConnector1">
            <a:avLst/>
          </a:prstGeom>
          <a:ln w="28575">
            <a:solidFill>
              <a:schemeClr val="accent5">
                <a:lumMod val="50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59" name="Elbow Connector 58"/>
          <p:cNvCxnSpPr>
            <a:stCxn id="21" idx="2"/>
            <a:endCxn id="57" idx="3"/>
          </p:cNvCxnSpPr>
          <p:nvPr/>
        </p:nvCxnSpPr>
        <p:spPr bwMode="auto">
          <a:xfrm rot="5400000">
            <a:off x="5552443" y="4423972"/>
            <a:ext cx="557061" cy="1050278"/>
          </a:xfrm>
          <a:prstGeom prst="bentConnector3">
            <a:avLst>
              <a:gd name="adj1" fmla="val 50000"/>
            </a:avLst>
          </a:prstGeom>
          <a:ln w="28575">
            <a:solidFill>
              <a:schemeClr val="accent5">
                <a:lumMod val="50000"/>
              </a:schemeClr>
            </a:solidFill>
            <a:prstDash val="solid"/>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45" name="Oval 44"/>
          <p:cNvSpPr/>
          <p:nvPr/>
        </p:nvSpPr>
        <p:spPr bwMode="auto">
          <a:xfrm>
            <a:off x="403884" y="4639309"/>
            <a:ext cx="425495" cy="399344"/>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bg2"/>
                </a:solidFill>
                <a:effectLst/>
                <a:latin typeface="Calibri" pitchFamily="34" charset="0"/>
                <a:cs typeface="Calibri" pitchFamily="34" charset="0"/>
              </a:rPr>
              <a:t>3a</a:t>
            </a:r>
          </a:p>
        </p:txBody>
      </p:sp>
      <p:sp>
        <p:nvSpPr>
          <p:cNvPr id="33" name="Rounded Rectangle 32"/>
          <p:cNvSpPr/>
          <p:nvPr/>
        </p:nvSpPr>
        <p:spPr bwMode="auto">
          <a:xfrm>
            <a:off x="5569303" y="1207217"/>
            <a:ext cx="1594884" cy="708889"/>
          </a:xfrm>
          <a:prstGeom prst="roundRect">
            <a:avLst/>
          </a:prstGeom>
          <a:ln w="28575">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8" name="Rounded Rectangle 37"/>
          <p:cNvSpPr/>
          <p:nvPr/>
        </p:nvSpPr>
        <p:spPr bwMode="auto">
          <a:xfrm>
            <a:off x="7316587" y="1207217"/>
            <a:ext cx="1594884" cy="666359"/>
          </a:xfrm>
          <a:prstGeom prst="roundRect">
            <a:avLst/>
          </a:prstGeom>
          <a:ln w="28575">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500" b="1" dirty="0" smtClean="0">
                <a:solidFill>
                  <a:schemeClr val="bg2">
                    <a:lumMod val="75000"/>
                  </a:schemeClr>
                </a:solidFill>
                <a:latin typeface="Calibri" pitchFamily="34" charset="0"/>
                <a:cs typeface="Calibri" pitchFamily="34" charset="0"/>
              </a:rPr>
              <a:t>Other collection systems</a:t>
            </a:r>
            <a:endParaRPr kumimoji="0" lang="en-US" sz="1500" b="1" i="0" u="none" strike="noStrike" cap="none" normalizeH="0" baseline="0" dirty="0" smtClean="0">
              <a:ln>
                <a:noFill/>
              </a:ln>
              <a:solidFill>
                <a:schemeClr val="bg2">
                  <a:lumMod val="75000"/>
                </a:schemeClr>
              </a:solidFill>
              <a:effectLst/>
              <a:latin typeface="Calibri" pitchFamily="34" charset="0"/>
              <a:cs typeface="Calibri" pitchFamily="34" charset="0"/>
            </a:endParaRPr>
          </a:p>
        </p:txBody>
      </p:sp>
      <p:cxnSp>
        <p:nvCxnSpPr>
          <p:cNvPr id="40" name="Elbow Connector 39"/>
          <p:cNvCxnSpPr>
            <a:stCxn id="13" idx="2"/>
            <a:endCxn id="6" idx="0"/>
          </p:cNvCxnSpPr>
          <p:nvPr/>
        </p:nvCxnSpPr>
        <p:spPr bwMode="auto">
          <a:xfrm rot="16200000" flipH="1">
            <a:off x="5220022" y="1341293"/>
            <a:ext cx="561275" cy="1710906"/>
          </a:xfrm>
          <a:prstGeom prst="bentConnector3">
            <a:avLst>
              <a:gd name="adj1" fmla="val 50000"/>
            </a:avLst>
          </a:prstGeom>
          <a:ln w="28575">
            <a:solidFill>
              <a:schemeClr val="accent5">
                <a:lumMod val="50000"/>
              </a:schemeClr>
            </a:solidFill>
            <a:prstDash val="solid"/>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42" name="Elbow Connector 41"/>
          <p:cNvCxnSpPr>
            <a:stCxn id="38" idx="2"/>
            <a:endCxn id="6" idx="0"/>
          </p:cNvCxnSpPr>
          <p:nvPr/>
        </p:nvCxnSpPr>
        <p:spPr bwMode="auto">
          <a:xfrm rot="5400000">
            <a:off x="6933167" y="1296522"/>
            <a:ext cx="603808" cy="1757917"/>
          </a:xfrm>
          <a:prstGeom prst="bentConnector3">
            <a:avLst>
              <a:gd name="adj1" fmla="val 50000"/>
            </a:avLst>
          </a:prstGeom>
          <a:ln w="28575">
            <a:solidFill>
              <a:schemeClr val="accent5">
                <a:lumMod val="50000"/>
              </a:schemeClr>
            </a:solidFill>
            <a:prstDash val="solid"/>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p:nvPr/>
        </p:nvCxnSpPr>
        <p:spPr bwMode="auto">
          <a:xfrm flipH="1">
            <a:off x="6356111" y="3309048"/>
            <a:ext cx="2" cy="455430"/>
          </a:xfrm>
          <a:prstGeom prst="straightConnector1">
            <a:avLst/>
          </a:prstGeom>
          <a:ln w="28575">
            <a:solidFill>
              <a:schemeClr val="accent5">
                <a:lumMod val="50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25" name="Round Diagonal Corner Rectangle 24"/>
          <p:cNvSpPr/>
          <p:nvPr/>
        </p:nvSpPr>
        <p:spPr bwMode="auto">
          <a:xfrm>
            <a:off x="6670897" y="5227643"/>
            <a:ext cx="1443132" cy="757973"/>
          </a:xfrm>
          <a:prstGeom prst="round2DiagRect">
            <a:avLst/>
          </a:prstGeom>
          <a:noFill/>
          <a:ln w="28575" cap="flat" cmpd="sng" algn="ctr">
            <a:solidFill>
              <a:schemeClr val="accent5">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b="1" dirty="0" smtClean="0">
                <a:solidFill>
                  <a:schemeClr val="bg2">
                    <a:lumMod val="50000"/>
                  </a:schemeClr>
                </a:solidFill>
                <a:latin typeface="Calibri" pitchFamily="34" charset="0"/>
                <a:cs typeface="Calibri" pitchFamily="34" charset="0"/>
              </a:rPr>
              <a:t>CIR Summary</a:t>
            </a:r>
            <a:endParaRPr lang="en-US" sz="1600" b="1" dirty="0">
              <a:solidFill>
                <a:schemeClr val="bg2">
                  <a:lumMod val="50000"/>
                </a:schemeClr>
              </a:solidFill>
              <a:latin typeface="Calibri" pitchFamily="34" charset="0"/>
              <a:cs typeface="Calibri" pitchFamily="34" charset="0"/>
            </a:endParaRPr>
          </a:p>
          <a:p>
            <a:pPr algn="ctr"/>
            <a:r>
              <a:rPr lang="en-US" sz="1600" b="1" dirty="0">
                <a:solidFill>
                  <a:schemeClr val="bg2">
                    <a:lumMod val="50000"/>
                  </a:schemeClr>
                </a:solidFill>
                <a:latin typeface="Calibri" pitchFamily="34" charset="0"/>
                <a:cs typeface="Calibri" pitchFamily="34" charset="0"/>
              </a:rPr>
              <a:t>Process</a:t>
            </a:r>
          </a:p>
        </p:txBody>
      </p:sp>
      <p:sp>
        <p:nvSpPr>
          <p:cNvPr id="57" name="Round Diagonal Corner Rectangle 56"/>
          <p:cNvSpPr/>
          <p:nvPr/>
        </p:nvSpPr>
        <p:spPr bwMode="auto">
          <a:xfrm>
            <a:off x="4584268" y="5227642"/>
            <a:ext cx="1443132" cy="757973"/>
          </a:xfrm>
          <a:prstGeom prst="round2DiagRect">
            <a:avLst/>
          </a:prstGeom>
          <a:noFill/>
          <a:ln w="28575" cap="flat" cmpd="sng" algn="ctr">
            <a:solidFill>
              <a:schemeClr val="accent5">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2">
                    <a:lumMod val="50000"/>
                  </a:schemeClr>
                </a:solidFill>
                <a:effectLst/>
                <a:latin typeface="Calibri" pitchFamily="34" charset="0"/>
                <a:cs typeface="Calibri" pitchFamily="34" charset="0"/>
              </a:rPr>
              <a:t>CIR Detail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2">
                    <a:lumMod val="50000"/>
                  </a:schemeClr>
                </a:solidFill>
                <a:effectLst/>
                <a:latin typeface="Calibri" pitchFamily="34" charset="0"/>
                <a:cs typeface="Calibri" pitchFamily="34" charset="0"/>
              </a:rPr>
              <a:t>Process</a:t>
            </a:r>
          </a:p>
        </p:txBody>
      </p:sp>
      <p:sp>
        <p:nvSpPr>
          <p:cNvPr id="68" name="TextBox 67"/>
          <p:cNvSpPr txBox="1"/>
          <p:nvPr/>
        </p:nvSpPr>
        <p:spPr>
          <a:xfrm>
            <a:off x="658907" y="1244004"/>
            <a:ext cx="2824031" cy="523220"/>
          </a:xfrm>
          <a:prstGeom prst="rect">
            <a:avLst/>
          </a:prstGeom>
          <a:noFill/>
          <a:ln>
            <a:solidFill>
              <a:schemeClr val="accent5">
                <a:lumMod val="50000"/>
              </a:schemeClr>
            </a:solidFill>
            <a:prstDash val="dash"/>
          </a:ln>
        </p:spPr>
        <p:txBody>
          <a:bodyPr wrap="square" rtlCol="0">
            <a:spAutoFit/>
          </a:bodyPr>
          <a:lstStyle/>
          <a:p>
            <a:r>
              <a:rPr lang="en-US" sz="1400" dirty="0" smtClean="0">
                <a:latin typeface="Calibri" pitchFamily="34" charset="0"/>
                <a:cs typeface="Calibri" pitchFamily="34" charset="0"/>
              </a:rPr>
              <a:t>    Third party systems gather Non-IPAC collection data and send to CIR</a:t>
            </a:r>
            <a:endParaRPr lang="en-US" sz="1400" dirty="0">
              <a:latin typeface="Calibri" pitchFamily="34" charset="0"/>
              <a:cs typeface="Calibri" pitchFamily="34" charset="0"/>
            </a:endParaRPr>
          </a:p>
        </p:txBody>
      </p:sp>
      <p:sp>
        <p:nvSpPr>
          <p:cNvPr id="46" name="Oval 45"/>
          <p:cNvSpPr/>
          <p:nvPr/>
        </p:nvSpPr>
        <p:spPr bwMode="auto">
          <a:xfrm>
            <a:off x="446160" y="1145560"/>
            <a:ext cx="425495" cy="399344"/>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solidFill>
                  <a:schemeClr val="bg2"/>
                </a:solidFill>
                <a:latin typeface="Calibri" pitchFamily="34" charset="0"/>
                <a:cs typeface="Calibri" pitchFamily="34" charset="0"/>
              </a:rPr>
              <a:t> </a:t>
            </a:r>
            <a:r>
              <a:rPr lang="en-US" sz="2200" dirty="0" smtClean="0">
                <a:solidFill>
                  <a:schemeClr val="bg2"/>
                </a:solidFill>
                <a:latin typeface="Calibri" pitchFamily="34" charset="0"/>
                <a:cs typeface="Calibri" pitchFamily="34" charset="0"/>
              </a:rPr>
              <a:t>1</a:t>
            </a:r>
            <a:endParaRPr kumimoji="0" lang="en-US" sz="2200" b="0" i="0" u="none" strike="noStrike" cap="none" normalizeH="0" baseline="0" dirty="0" smtClean="0">
              <a:ln>
                <a:noFill/>
              </a:ln>
              <a:solidFill>
                <a:schemeClr val="bg2"/>
              </a:solidFill>
              <a:effectLst/>
              <a:latin typeface="Calibri" pitchFamily="34" charset="0"/>
              <a:cs typeface="Calibri" pitchFamily="34" charset="0"/>
            </a:endParaRPr>
          </a:p>
        </p:txBody>
      </p:sp>
      <p:sp>
        <p:nvSpPr>
          <p:cNvPr id="93" name="TextBox 92"/>
          <p:cNvSpPr txBox="1"/>
          <p:nvPr/>
        </p:nvSpPr>
        <p:spPr>
          <a:xfrm>
            <a:off x="616630" y="5729475"/>
            <a:ext cx="3821806" cy="738664"/>
          </a:xfrm>
          <a:prstGeom prst="rect">
            <a:avLst/>
          </a:prstGeom>
          <a:noFill/>
          <a:ln>
            <a:solidFill>
              <a:schemeClr val="accent5">
                <a:lumMod val="50000"/>
              </a:schemeClr>
            </a:solidFill>
            <a:prstDash val="dash"/>
          </a:ln>
        </p:spPr>
        <p:txBody>
          <a:bodyPr wrap="square" rtlCol="0">
            <a:spAutoFit/>
          </a:bodyPr>
          <a:lstStyle/>
          <a:p>
            <a:r>
              <a:rPr lang="en-US" sz="1400" dirty="0" smtClean="0">
                <a:latin typeface="Calibri" pitchFamily="34" charset="0"/>
                <a:cs typeface="Calibri" pitchFamily="34" charset="0"/>
              </a:rPr>
              <a:t>    Subsequently, the CIR Summary batch process is run to </a:t>
            </a:r>
            <a:r>
              <a:rPr lang="en-US" sz="1400" b="1" dirty="0" smtClean="0">
                <a:latin typeface="Calibri" pitchFamily="34" charset="0"/>
                <a:cs typeface="Calibri" pitchFamily="34" charset="0"/>
              </a:rPr>
              <a:t>reconcile</a:t>
            </a:r>
            <a:r>
              <a:rPr lang="en-US" sz="1400" dirty="0" smtClean="0">
                <a:latin typeface="Calibri" pitchFamily="34" charset="0"/>
                <a:cs typeface="Calibri" pitchFamily="34" charset="0"/>
              </a:rPr>
              <a:t> pre-existing Pegasys CRs with the voucher summary data sent via CIR</a:t>
            </a:r>
          </a:p>
        </p:txBody>
      </p:sp>
      <p:sp>
        <p:nvSpPr>
          <p:cNvPr id="92" name="Oval 91"/>
          <p:cNvSpPr/>
          <p:nvPr/>
        </p:nvSpPr>
        <p:spPr bwMode="auto">
          <a:xfrm>
            <a:off x="403882" y="5586273"/>
            <a:ext cx="425495" cy="399344"/>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bg2"/>
                </a:solidFill>
                <a:effectLst/>
                <a:latin typeface="Calibri" pitchFamily="34" charset="0"/>
                <a:cs typeface="Calibri" pitchFamily="34" charset="0"/>
              </a:rPr>
              <a:t>3b</a:t>
            </a:r>
          </a:p>
        </p:txBody>
      </p:sp>
      <p:sp>
        <p:nvSpPr>
          <p:cNvPr id="105" name="Oval 104"/>
          <p:cNvSpPr/>
          <p:nvPr/>
        </p:nvSpPr>
        <p:spPr bwMode="auto">
          <a:xfrm>
            <a:off x="6499211" y="4929539"/>
            <a:ext cx="1758525" cy="1258934"/>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3" name="Rectangle 2"/>
          <p:cNvSpPr/>
          <p:nvPr/>
        </p:nvSpPr>
        <p:spPr bwMode="auto">
          <a:xfrm>
            <a:off x="5747658" y="1355458"/>
            <a:ext cx="1326416" cy="411766"/>
          </a:xfrm>
          <a:prstGeom prst="rect">
            <a:avLst/>
          </a:prstGeom>
          <a:solidFill>
            <a:schemeClr val="accent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smtClean="0">
                <a:ln>
                  <a:noFill/>
                </a:ln>
                <a:solidFill>
                  <a:schemeClr val="tx1"/>
                </a:solidFill>
                <a:effectLst/>
                <a:latin typeface="Arial" charset="0"/>
              </a:rPr>
              <a:t>Lockbox</a:t>
            </a:r>
          </a:p>
        </p:txBody>
      </p:sp>
      <p:sp>
        <p:nvSpPr>
          <p:cNvPr id="4" name="Rectangle 3"/>
          <p:cNvSpPr/>
          <p:nvPr/>
        </p:nvSpPr>
        <p:spPr bwMode="auto">
          <a:xfrm>
            <a:off x="6543304" y="1364983"/>
            <a:ext cx="530770" cy="392846"/>
          </a:xfrm>
          <a:prstGeom prst="rect">
            <a:avLst/>
          </a:prstGeom>
          <a:no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w="9525">
                <a:solidFill>
                  <a:schemeClr val="tx1"/>
                </a:solidFill>
              </a:ln>
              <a:solidFill>
                <a:schemeClr val="tx1"/>
              </a:solidFill>
              <a:effectLst/>
              <a:latin typeface="Arial" charset="0"/>
            </a:endParaRPr>
          </a:p>
        </p:txBody>
      </p:sp>
      <p:sp>
        <p:nvSpPr>
          <p:cNvPr id="7" name="Slide Number Placeholder 6"/>
          <p:cNvSpPr>
            <a:spLocks noGrp="1"/>
          </p:cNvSpPr>
          <p:nvPr>
            <p:ph type="sldNum" sz="quarter" idx="11"/>
          </p:nvPr>
        </p:nvSpPr>
        <p:spPr/>
        <p:txBody>
          <a:bodyPr/>
          <a:lstStyle/>
          <a:p>
            <a:pPr>
              <a:defRPr/>
            </a:pPr>
            <a:fld id="{5842F1FC-5FDD-41D6-BAD6-160FC7BE3BC4}" type="slidenum">
              <a:rPr lang="en-US" smtClean="0"/>
              <a:pPr>
                <a:defRPr/>
              </a:pPr>
              <a:t>173</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16776701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13" y="331788"/>
            <a:ext cx="8534005" cy="563562"/>
          </a:xfrm>
        </p:spPr>
        <p:txBody>
          <a:bodyPr/>
          <a:lstStyle/>
          <a:p>
            <a:r>
              <a:rPr lang="en-US" dirty="0">
                <a:solidFill>
                  <a:srgbClr val="FFFFFF"/>
                </a:solidFill>
              </a:rPr>
              <a:t>CIR </a:t>
            </a:r>
            <a:r>
              <a:rPr lang="en-US" dirty="0" smtClean="0">
                <a:solidFill>
                  <a:srgbClr val="FFFFFF"/>
                </a:solidFill>
              </a:rPr>
              <a:t>Reconciliation – Process </a:t>
            </a:r>
            <a:r>
              <a:rPr lang="en-US" dirty="0">
                <a:solidFill>
                  <a:srgbClr val="FFFFFF"/>
                </a:solidFill>
              </a:rPr>
              <a:t>Flow Overview</a:t>
            </a:r>
            <a:endParaRPr lang="en-US" dirty="0"/>
          </a:p>
        </p:txBody>
      </p:sp>
      <p:sp>
        <p:nvSpPr>
          <p:cNvPr id="6" name="Rounded Rectangle 5"/>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TextBox 7"/>
          <p:cNvSpPr txBox="1"/>
          <p:nvPr/>
        </p:nvSpPr>
        <p:spPr>
          <a:xfrm>
            <a:off x="386138" y="1188170"/>
            <a:ext cx="8699101"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The CIR Reconciliation batch process matches Cash Receipt summary records (located on the CIR Entity Summary Table) to </a:t>
            </a:r>
            <a:r>
              <a:rPr lang="en-US" sz="2000" dirty="0"/>
              <a:t>the </a:t>
            </a:r>
            <a:r>
              <a:rPr lang="en-US" sz="2000" dirty="0" smtClean="0"/>
              <a:t>CIR Summary file received from CIR</a:t>
            </a:r>
            <a:endParaRPr lang="en-US" sz="2000" dirty="0"/>
          </a:p>
        </p:txBody>
      </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174</a:t>
            </a:fld>
            <a:endParaRPr lang="en-US" dirty="0"/>
          </a:p>
        </p:txBody>
      </p:sp>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grpSp>
        <p:nvGrpSpPr>
          <p:cNvPr id="1024" name="Group 1023"/>
          <p:cNvGrpSpPr/>
          <p:nvPr/>
        </p:nvGrpSpPr>
        <p:grpSpPr>
          <a:xfrm>
            <a:off x="459521" y="2470533"/>
            <a:ext cx="8616163" cy="4024464"/>
            <a:chOff x="459521" y="2470533"/>
            <a:chExt cx="8616163" cy="4024464"/>
          </a:xfrm>
        </p:grpSpPr>
        <p:sp>
          <p:nvSpPr>
            <p:cNvPr id="7" name="TextBox 6"/>
            <p:cNvSpPr txBox="1"/>
            <p:nvPr/>
          </p:nvSpPr>
          <p:spPr>
            <a:xfrm>
              <a:off x="4155386" y="5053560"/>
              <a:ext cx="1537866" cy="584775"/>
            </a:xfrm>
            <a:prstGeom prst="rect">
              <a:avLst/>
            </a:prstGeom>
            <a:noFill/>
          </p:spPr>
          <p:txBody>
            <a:bodyPr wrap="square" rtlCol="0">
              <a:spAutoFit/>
            </a:bodyPr>
            <a:lstStyle/>
            <a:p>
              <a:pPr algn="ctr"/>
              <a:r>
                <a:rPr lang="en-US" sz="1600" dirty="0" smtClean="0">
                  <a:latin typeface="Calibri" pitchFamily="34" charset="0"/>
                  <a:cs typeface="Calibri" pitchFamily="34" charset="0"/>
                </a:rPr>
                <a:t>Pegasys CR Summary data </a:t>
              </a:r>
              <a:endParaRPr lang="en-US" sz="1600" dirty="0">
                <a:latin typeface="Calibri" pitchFamily="34" charset="0"/>
                <a:cs typeface="Calibri" pitchFamily="34" charset="0"/>
              </a:endParaRPr>
            </a:p>
          </p:txBody>
        </p:sp>
        <p:sp>
          <p:nvSpPr>
            <p:cNvPr id="11" name="Right Brace 10"/>
            <p:cNvSpPr/>
            <p:nvPr/>
          </p:nvSpPr>
          <p:spPr bwMode="auto">
            <a:xfrm rot="5400000">
              <a:off x="8196465" y="4342451"/>
              <a:ext cx="332509" cy="1264723"/>
            </a:xfrm>
            <a:prstGeom prst="rightBrace">
              <a:avLst>
                <a:gd name="adj1" fmla="val 49796"/>
                <a:gd name="adj2" fmla="val 50000"/>
              </a:avLst>
            </a:prstGeom>
            <a:noFill/>
            <a:ln w="34925" cap="sq" cmpd="sng" algn="ctr">
              <a:solidFill>
                <a:schemeClr val="accent5">
                  <a:lumMod val="50000"/>
                </a:schemeClr>
              </a:solidFill>
              <a:prstDash val="sysDot"/>
              <a:round/>
              <a:headEnd type="none" w="med" len="med"/>
              <a:tailEnd type="none" w="med" len="med"/>
            </a:ln>
            <a:effectLst/>
          </p:spPr>
          <p:txBody>
            <a:bodyPr rtlCol="0" anchor="ctr"/>
            <a:lstStyle/>
            <a:p>
              <a:pPr algn="ctr"/>
              <a:endParaRPr lang="en-US" dirty="0"/>
            </a:p>
          </p:txBody>
        </p:sp>
        <p:sp>
          <p:nvSpPr>
            <p:cNvPr id="12" name="TextBox 11"/>
            <p:cNvSpPr txBox="1"/>
            <p:nvPr/>
          </p:nvSpPr>
          <p:spPr>
            <a:xfrm>
              <a:off x="7730358" y="5040856"/>
              <a:ext cx="1345326" cy="584775"/>
            </a:xfrm>
            <a:prstGeom prst="rect">
              <a:avLst/>
            </a:prstGeom>
            <a:noFill/>
          </p:spPr>
          <p:txBody>
            <a:bodyPr wrap="square" rtlCol="0">
              <a:spAutoFit/>
            </a:bodyPr>
            <a:lstStyle/>
            <a:p>
              <a:pPr algn="ctr"/>
              <a:r>
                <a:rPr lang="en-US" sz="1600" dirty="0" smtClean="0">
                  <a:latin typeface="Calibri" pitchFamily="34" charset="0"/>
                  <a:cs typeface="Calibri" pitchFamily="34" charset="0"/>
                </a:rPr>
                <a:t>CIR Summary data</a:t>
              </a:r>
              <a:endParaRPr lang="en-US" sz="1600" dirty="0">
                <a:latin typeface="Calibri" pitchFamily="34" charset="0"/>
                <a:cs typeface="Calibri" pitchFamily="34" charset="0"/>
              </a:endParaRPr>
            </a:p>
          </p:txBody>
        </p:sp>
        <p:sp>
          <p:nvSpPr>
            <p:cNvPr id="13" name="Right Brace 12"/>
            <p:cNvSpPr/>
            <p:nvPr/>
          </p:nvSpPr>
          <p:spPr bwMode="auto">
            <a:xfrm rot="5400000">
              <a:off x="4758064" y="4342890"/>
              <a:ext cx="332509" cy="1264723"/>
            </a:xfrm>
            <a:prstGeom prst="rightBrace">
              <a:avLst>
                <a:gd name="adj1" fmla="val 49796"/>
                <a:gd name="adj2" fmla="val 50000"/>
              </a:avLst>
            </a:prstGeom>
            <a:noFill/>
            <a:ln w="34925" cap="sq" cmpd="sng" algn="ctr">
              <a:solidFill>
                <a:schemeClr val="accent5">
                  <a:lumMod val="50000"/>
                </a:schemeClr>
              </a:solidFill>
              <a:prstDash val="sysDot"/>
              <a:round/>
              <a:headEnd type="none" w="med" len="med"/>
              <a:tailEnd type="none" w="med" len="med"/>
            </a:ln>
            <a:effectLst/>
          </p:spPr>
          <p:txBody>
            <a:bodyPr rtlCol="0" anchor="ctr"/>
            <a:lstStyle/>
            <a:p>
              <a:pPr algn="ctr"/>
              <a:endParaRPr lang="en-US" dirty="0"/>
            </a:p>
          </p:txBody>
        </p:sp>
        <p:grpSp>
          <p:nvGrpSpPr>
            <p:cNvPr id="19" name="Group 18"/>
            <p:cNvGrpSpPr/>
            <p:nvPr/>
          </p:nvGrpSpPr>
          <p:grpSpPr>
            <a:xfrm>
              <a:off x="5803468" y="5557941"/>
              <a:ext cx="1789500" cy="937056"/>
              <a:chOff x="3777732" y="3314375"/>
              <a:chExt cx="1499249" cy="749624"/>
            </a:xfrm>
            <a:solidFill>
              <a:srgbClr val="FF0000"/>
            </a:solidFill>
            <a:scene3d>
              <a:camera prst="orthographicFront">
                <a:rot lat="0" lon="0" rev="0"/>
              </a:camera>
              <a:lightRig rig="balanced" dir="t">
                <a:rot lat="0" lon="0" rev="8700000"/>
              </a:lightRig>
            </a:scene3d>
          </p:grpSpPr>
          <p:sp>
            <p:nvSpPr>
              <p:cNvPr id="20" name="Rectangle 19"/>
              <p:cNvSpPr/>
              <p:nvPr/>
            </p:nvSpPr>
            <p:spPr>
              <a:xfrm>
                <a:off x="3777732" y="3314375"/>
                <a:ext cx="1499249" cy="749624"/>
              </a:xfrm>
              <a:prstGeom prst="rect">
                <a:avLst/>
              </a:prstGeom>
              <a:grpFill/>
              <a:ln>
                <a:solidFill>
                  <a:schemeClr val="tx1"/>
                </a:solid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20"/>
              <p:cNvSpPr/>
              <p:nvPr/>
            </p:nvSpPr>
            <p:spPr>
              <a:xfrm>
                <a:off x="3777732" y="3314375"/>
                <a:ext cx="1499249" cy="749624"/>
              </a:xfrm>
              <a:prstGeom prst="rect">
                <a:avLst/>
              </a:prstGeom>
              <a:grpFill/>
              <a:ln>
                <a:solidFill>
                  <a:schemeClr val="tx1"/>
                </a:solid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50800" dist="38100" dir="18900000" algn="bl" rotWithShape="0">
                        <a:prstClr val="black">
                          <a:alpha val="40000"/>
                        </a:prstClr>
                      </a:outerShdw>
                    </a:effectLst>
                  </a:rPr>
                  <a:t>CIR Reconciliation Process</a:t>
                </a:r>
                <a:endParaRPr lang="en-US" sz="1400" kern="1200" dirty="0">
                  <a:effectLst>
                    <a:outerShdw blurRad="50800" dist="38100" dir="18900000" algn="bl" rotWithShape="0">
                      <a:prstClr val="black">
                        <a:alpha val="40000"/>
                      </a:prstClr>
                    </a:outerShdw>
                  </a:effectLst>
                </a:endParaRPr>
              </a:p>
            </p:txBody>
          </p:sp>
        </p:grpSp>
        <p:grpSp>
          <p:nvGrpSpPr>
            <p:cNvPr id="22" name="Group 21"/>
            <p:cNvGrpSpPr/>
            <p:nvPr/>
          </p:nvGrpSpPr>
          <p:grpSpPr>
            <a:xfrm>
              <a:off x="7711387" y="4048125"/>
              <a:ext cx="1283694" cy="660222"/>
              <a:chOff x="4596750" y="1779867"/>
              <a:chExt cx="1499249" cy="749624"/>
            </a:xfrm>
            <a:solidFill>
              <a:srgbClr val="00B0F0"/>
            </a:solidFill>
            <a:scene3d>
              <a:camera prst="orthographicFront">
                <a:rot lat="0" lon="0" rev="0"/>
              </a:camera>
              <a:lightRig rig="balanced" dir="t">
                <a:rot lat="0" lon="0" rev="8700000"/>
              </a:lightRig>
            </a:scene3d>
          </p:grpSpPr>
          <p:sp>
            <p:nvSpPr>
              <p:cNvPr id="23" name="Rectangle 22"/>
              <p:cNvSpPr/>
              <p:nvPr/>
            </p:nvSpPr>
            <p:spPr>
              <a:xfrm>
                <a:off x="4596750" y="1779867"/>
                <a:ext cx="1499249" cy="749624"/>
              </a:xfrm>
              <a:prstGeom prst="flowChartInputOutput">
                <a:avLst/>
              </a:prstGeom>
              <a:grpFill/>
              <a:ln>
                <a:solidFill>
                  <a:schemeClr val="tx1"/>
                </a:solid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23"/>
              <p:cNvSpPr/>
              <p:nvPr/>
            </p:nvSpPr>
            <p:spPr>
              <a:xfrm>
                <a:off x="4596750" y="1779867"/>
                <a:ext cx="1499249" cy="749624"/>
              </a:xfrm>
              <a:prstGeom prst="flowChartInputOutput">
                <a:avLst/>
              </a:prstGeom>
              <a:grpFill/>
              <a:ln>
                <a:solidFill>
                  <a:schemeClr val="tx1"/>
                </a:solid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kern="1200" dirty="0" smtClean="0">
                    <a:effectLst>
                      <a:outerShdw blurRad="50800" dist="38100" dir="18900000" algn="bl" rotWithShape="0">
                        <a:prstClr val="black">
                          <a:alpha val="40000"/>
                        </a:prstClr>
                      </a:outerShdw>
                    </a:effectLst>
                  </a:rPr>
                  <a:t>CIR Entity Summary</a:t>
                </a:r>
                <a:endParaRPr lang="en-US" sz="1200" kern="1200" dirty="0">
                  <a:effectLst>
                    <a:outerShdw blurRad="50800" dist="38100" dir="18900000" algn="bl" rotWithShape="0">
                      <a:prstClr val="black">
                        <a:alpha val="40000"/>
                      </a:prstClr>
                    </a:outerShdw>
                  </a:effectLst>
                </a:endParaRPr>
              </a:p>
            </p:txBody>
          </p:sp>
        </p:grpSp>
        <p:grpSp>
          <p:nvGrpSpPr>
            <p:cNvPr id="25" name="Group 24"/>
            <p:cNvGrpSpPr/>
            <p:nvPr/>
          </p:nvGrpSpPr>
          <p:grpSpPr>
            <a:xfrm>
              <a:off x="4266299" y="4048127"/>
              <a:ext cx="1290381" cy="660222"/>
              <a:chOff x="0" y="1008336"/>
              <a:chExt cx="1499249" cy="749624"/>
            </a:xfrm>
            <a:solidFill>
              <a:srgbClr val="00B0F0"/>
            </a:solidFill>
            <a:scene3d>
              <a:camera prst="orthographicFront">
                <a:rot lat="0" lon="0" rev="0"/>
              </a:camera>
              <a:lightRig rig="balanced" dir="t">
                <a:rot lat="0" lon="0" rev="8700000"/>
              </a:lightRig>
            </a:scene3d>
          </p:grpSpPr>
          <p:sp>
            <p:nvSpPr>
              <p:cNvPr id="26" name="Rectangle 25"/>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tangle 26"/>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kern="1200" dirty="0" smtClean="0">
                    <a:effectLst>
                      <a:outerShdw blurRad="50800" dist="38100" dir="18900000" algn="bl" rotWithShape="0">
                        <a:prstClr val="black">
                          <a:alpha val="40000"/>
                        </a:prstClr>
                      </a:outerShdw>
                    </a:effectLst>
                  </a:rPr>
                  <a:t>CIR Summary Record</a:t>
                </a:r>
                <a:endParaRPr lang="en-US" sz="1200" kern="1200" dirty="0">
                  <a:effectLst>
                    <a:outerShdw blurRad="50800" dist="38100" dir="18900000" algn="bl" rotWithShape="0">
                      <a:prstClr val="black">
                        <a:alpha val="40000"/>
                      </a:prstClr>
                    </a:outerShdw>
                  </a:effectLst>
                </a:endParaRPr>
              </a:p>
            </p:txBody>
          </p:sp>
        </p:grpSp>
        <p:grpSp>
          <p:nvGrpSpPr>
            <p:cNvPr id="28" name="Group 27"/>
            <p:cNvGrpSpPr/>
            <p:nvPr/>
          </p:nvGrpSpPr>
          <p:grpSpPr>
            <a:xfrm>
              <a:off x="459521" y="2470533"/>
              <a:ext cx="1290381" cy="660222"/>
              <a:chOff x="0" y="1008336"/>
              <a:chExt cx="1499249" cy="749624"/>
            </a:xfrm>
            <a:solidFill>
              <a:srgbClr val="0070C0"/>
            </a:solidFill>
            <a:scene3d>
              <a:camera prst="orthographicFront">
                <a:rot lat="0" lon="0" rev="0"/>
              </a:camera>
              <a:lightRig rig="balanced" dir="t">
                <a:rot lat="0" lon="0" rev="8700000"/>
              </a:lightRig>
            </a:scene3d>
          </p:grpSpPr>
          <p:sp>
            <p:nvSpPr>
              <p:cNvPr id="29" name="Rectangle 28"/>
              <p:cNvSpPr/>
              <p:nvPr/>
            </p:nvSpPr>
            <p:spPr>
              <a:xfrm>
                <a:off x="0" y="1008336"/>
                <a:ext cx="1499249" cy="749624"/>
              </a:xfrm>
              <a:prstGeom prst="flowChartDocument">
                <a:avLst/>
              </a:prstGeom>
              <a:grpFill/>
              <a:ln>
                <a:solidFill>
                  <a:schemeClr val="tx1"/>
                </a:solid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ectangle 29"/>
              <p:cNvSpPr/>
              <p:nvPr/>
            </p:nvSpPr>
            <p:spPr>
              <a:xfrm>
                <a:off x="0" y="1008336"/>
                <a:ext cx="1499249" cy="749624"/>
              </a:xfrm>
              <a:prstGeom prst="flowChartDocument">
                <a:avLst/>
              </a:prstGeom>
              <a:grpFill/>
              <a:ln>
                <a:solidFill>
                  <a:schemeClr val="tx1"/>
                </a:solid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kern="1200" dirty="0" smtClean="0">
                    <a:effectLst>
                      <a:outerShdw blurRad="50800" dist="38100" dir="18900000" algn="bl" rotWithShape="0">
                        <a:prstClr val="black">
                          <a:alpha val="40000"/>
                        </a:prstClr>
                      </a:outerShdw>
                    </a:effectLst>
                  </a:rPr>
                  <a:t>CR</a:t>
                </a:r>
                <a:endParaRPr lang="en-US" sz="1200" kern="1200" dirty="0">
                  <a:effectLst>
                    <a:outerShdw blurRad="50800" dist="38100" dir="18900000" algn="bl" rotWithShape="0">
                      <a:prstClr val="black">
                        <a:alpha val="40000"/>
                      </a:prstClr>
                    </a:outerShdw>
                  </a:effectLst>
                </a:endParaRPr>
              </a:p>
            </p:txBody>
          </p:sp>
        </p:grpSp>
        <p:grpSp>
          <p:nvGrpSpPr>
            <p:cNvPr id="31" name="Group 30"/>
            <p:cNvGrpSpPr/>
            <p:nvPr/>
          </p:nvGrpSpPr>
          <p:grpSpPr>
            <a:xfrm>
              <a:off x="908451" y="3584818"/>
              <a:ext cx="1033206" cy="584022"/>
              <a:chOff x="0" y="1008336"/>
              <a:chExt cx="1499249" cy="749624"/>
            </a:xfrm>
            <a:solidFill>
              <a:srgbClr val="00B050"/>
            </a:solidFill>
            <a:scene3d>
              <a:camera prst="orthographicFront">
                <a:rot lat="0" lon="0" rev="0"/>
              </a:camera>
              <a:lightRig rig="balanced" dir="t">
                <a:rot lat="0" lon="0" rev="8700000"/>
              </a:lightRig>
            </a:scene3d>
          </p:grpSpPr>
          <p:sp>
            <p:nvSpPr>
              <p:cNvPr id="32" name="Rectangle 31"/>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ectangle 32"/>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kern="1200" dirty="0" smtClean="0">
                    <a:effectLst>
                      <a:outerShdw blurRad="50800" dist="38100" dir="18900000" algn="bl" rotWithShape="0">
                        <a:prstClr val="black">
                          <a:alpha val="40000"/>
                        </a:prstClr>
                      </a:outerShdw>
                    </a:effectLst>
                  </a:rPr>
                  <a:t>CR Accounting Line</a:t>
                </a:r>
                <a:endParaRPr lang="en-US" sz="1200" kern="1200" dirty="0">
                  <a:effectLst>
                    <a:outerShdw blurRad="50800" dist="38100" dir="18900000" algn="bl" rotWithShape="0">
                      <a:prstClr val="black">
                        <a:alpha val="40000"/>
                      </a:prstClr>
                    </a:outerShdw>
                  </a:effectLst>
                </a:endParaRPr>
              </a:p>
            </p:txBody>
          </p:sp>
        </p:grpSp>
        <p:grpSp>
          <p:nvGrpSpPr>
            <p:cNvPr id="34" name="Group 33"/>
            <p:cNvGrpSpPr/>
            <p:nvPr/>
          </p:nvGrpSpPr>
          <p:grpSpPr>
            <a:xfrm>
              <a:off x="1233299" y="4495800"/>
              <a:ext cx="1033206" cy="564630"/>
              <a:chOff x="0" y="1008336"/>
              <a:chExt cx="1499249" cy="749624"/>
            </a:xfrm>
            <a:solidFill>
              <a:schemeClr val="accent6"/>
            </a:solidFill>
            <a:scene3d>
              <a:camera prst="orthographicFront">
                <a:rot lat="0" lon="0" rev="0"/>
              </a:camera>
              <a:lightRig rig="balanced" dir="t">
                <a:rot lat="0" lon="0" rev="8700000"/>
              </a:lightRig>
            </a:scene3d>
          </p:grpSpPr>
          <p:sp>
            <p:nvSpPr>
              <p:cNvPr id="35" name="Rectangle 34"/>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ectangle 35"/>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kern="1200" dirty="0" smtClean="0">
                    <a:effectLst>
                      <a:outerShdw blurRad="50800" dist="38100" dir="18900000" algn="bl" rotWithShape="0">
                        <a:prstClr val="black">
                          <a:alpha val="40000"/>
                        </a:prstClr>
                      </a:outerShdw>
                    </a:effectLst>
                  </a:rPr>
                  <a:t>Charge Line</a:t>
                </a:r>
                <a:endParaRPr lang="en-US" sz="1200" kern="1200" dirty="0">
                  <a:effectLst>
                    <a:outerShdw blurRad="50800" dist="38100" dir="18900000" algn="bl" rotWithShape="0">
                      <a:prstClr val="black">
                        <a:alpha val="40000"/>
                      </a:prstClr>
                    </a:outerShdw>
                  </a:effectLst>
                </a:endParaRPr>
              </a:p>
            </p:txBody>
          </p:sp>
        </p:grpSp>
        <p:grpSp>
          <p:nvGrpSpPr>
            <p:cNvPr id="37" name="Group 36"/>
            <p:cNvGrpSpPr/>
            <p:nvPr/>
          </p:nvGrpSpPr>
          <p:grpSpPr>
            <a:xfrm>
              <a:off x="2828737" y="3639127"/>
              <a:ext cx="876488" cy="529713"/>
              <a:chOff x="0" y="1008336"/>
              <a:chExt cx="1499249" cy="749624"/>
            </a:xfrm>
            <a:solidFill>
              <a:srgbClr val="F9A50F"/>
            </a:solidFill>
            <a:scene3d>
              <a:camera prst="orthographicFront">
                <a:rot lat="0" lon="0" rev="0"/>
              </a:camera>
              <a:lightRig rig="balanced" dir="t">
                <a:rot lat="0" lon="0" rev="8700000"/>
              </a:lightRig>
            </a:scene3d>
          </p:grpSpPr>
          <p:sp>
            <p:nvSpPr>
              <p:cNvPr id="38" name="Rectangle 37"/>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Rectangle 38"/>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kern="1200" dirty="0" smtClean="0">
                    <a:effectLst>
                      <a:outerShdw blurRad="50800" dist="38100" dir="18900000" algn="bl" rotWithShape="0">
                        <a:prstClr val="black">
                          <a:alpha val="40000"/>
                        </a:prstClr>
                      </a:outerShdw>
                    </a:effectLst>
                  </a:rPr>
                  <a:t>CIR Entity Record</a:t>
                </a:r>
                <a:endParaRPr lang="en-US" sz="1200" kern="1200" dirty="0">
                  <a:effectLst>
                    <a:outerShdw blurRad="50800" dist="38100" dir="18900000" algn="bl" rotWithShape="0">
                      <a:prstClr val="black">
                        <a:alpha val="40000"/>
                      </a:prstClr>
                    </a:outerShdw>
                  </a:effectLst>
                </a:endParaRPr>
              </a:p>
            </p:txBody>
          </p:sp>
        </p:grpSp>
        <p:grpSp>
          <p:nvGrpSpPr>
            <p:cNvPr id="40" name="Group 39"/>
            <p:cNvGrpSpPr/>
            <p:nvPr/>
          </p:nvGrpSpPr>
          <p:grpSpPr>
            <a:xfrm>
              <a:off x="2836688" y="4446621"/>
              <a:ext cx="868537" cy="523452"/>
              <a:chOff x="0" y="1008336"/>
              <a:chExt cx="1499249" cy="749624"/>
            </a:xfrm>
            <a:solidFill>
              <a:srgbClr val="F9A50F"/>
            </a:solidFill>
            <a:scene3d>
              <a:camera prst="orthographicFront">
                <a:rot lat="0" lon="0" rev="0"/>
              </a:camera>
              <a:lightRig rig="balanced" dir="t">
                <a:rot lat="0" lon="0" rev="8700000"/>
              </a:lightRig>
            </a:scene3d>
          </p:grpSpPr>
          <p:sp>
            <p:nvSpPr>
              <p:cNvPr id="41" name="Rectangle 40"/>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Rectangle 41"/>
              <p:cNvSpPr/>
              <p:nvPr/>
            </p:nvSpPr>
            <p:spPr>
              <a:xfrm>
                <a:off x="0" y="1008336"/>
                <a:ext cx="1499249" cy="749624"/>
              </a:xfrm>
              <a:prstGeom prst="flowChartPunchedCard">
                <a:avLst/>
              </a:prstGeom>
              <a:grpFill/>
              <a:ln>
                <a:solidFill>
                  <a:schemeClr val="tx1"/>
                </a:solid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200" kern="1200" dirty="0" smtClean="0">
                    <a:effectLst>
                      <a:outerShdw blurRad="50800" dist="38100" dir="18900000" algn="bl" rotWithShape="0">
                        <a:prstClr val="black">
                          <a:alpha val="40000"/>
                        </a:prstClr>
                      </a:outerShdw>
                    </a:effectLst>
                  </a:rPr>
                  <a:t>CIR Entity Record</a:t>
                </a:r>
                <a:endParaRPr lang="en-US" sz="1200" kern="1200" dirty="0">
                  <a:effectLst>
                    <a:outerShdw blurRad="50800" dist="38100" dir="18900000" algn="bl" rotWithShape="0">
                      <a:prstClr val="black">
                        <a:alpha val="40000"/>
                      </a:prstClr>
                    </a:outerShdw>
                  </a:effectLst>
                </a:endParaRPr>
              </a:p>
            </p:txBody>
          </p:sp>
        </p:grpSp>
        <p:sp>
          <p:nvSpPr>
            <p:cNvPr id="44" name="Right Brace 43"/>
            <p:cNvSpPr/>
            <p:nvPr/>
          </p:nvSpPr>
          <p:spPr bwMode="auto">
            <a:xfrm>
              <a:off x="1941657" y="4324874"/>
              <a:ext cx="854364" cy="1027943"/>
            </a:xfrm>
            <a:prstGeom prst="rightBrace">
              <a:avLst>
                <a:gd name="adj1" fmla="val 26096"/>
                <a:gd name="adj2" fmla="val 42452"/>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45" name="Right Brace 44"/>
            <p:cNvSpPr/>
            <p:nvPr/>
          </p:nvSpPr>
          <p:spPr bwMode="auto">
            <a:xfrm>
              <a:off x="1941657" y="3510730"/>
              <a:ext cx="854364" cy="786509"/>
            </a:xfrm>
            <a:prstGeom prst="rightBrace">
              <a:avLst>
                <a:gd name="adj1" fmla="val 26096"/>
                <a:gd name="adj2" fmla="val 54563"/>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47" name="Right Brace 46"/>
            <p:cNvSpPr/>
            <p:nvPr/>
          </p:nvSpPr>
          <p:spPr bwMode="auto">
            <a:xfrm>
              <a:off x="3800475" y="3558355"/>
              <a:ext cx="283742" cy="1502075"/>
            </a:xfrm>
            <a:prstGeom prst="rightBrace">
              <a:avLst>
                <a:gd name="adj1" fmla="val 26096"/>
                <a:gd name="adj2" fmla="val 54563"/>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48" name="Straight Connector 47"/>
            <p:cNvCxnSpPr>
              <a:endCxn id="24" idx="2"/>
            </p:cNvCxnSpPr>
            <p:nvPr/>
          </p:nvCxnSpPr>
          <p:spPr bwMode="auto">
            <a:xfrm>
              <a:off x="5556680" y="4378236"/>
              <a:ext cx="2283076" cy="0"/>
            </a:xfrm>
            <a:prstGeom prst="line">
              <a:avLst/>
            </a:prstGeom>
            <a:solidFill>
              <a:srgbClr val="ED171F"/>
            </a:solidFill>
            <a:ln w="19050"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6695720" y="4378236"/>
              <a:ext cx="2498" cy="1161465"/>
            </a:xfrm>
            <a:prstGeom prst="line">
              <a:avLst/>
            </a:prstGeom>
            <a:solidFill>
              <a:srgbClr val="ED171F"/>
            </a:solidFill>
            <a:ln w="1905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724366" y="3130755"/>
              <a:ext cx="0" cy="773229"/>
            </a:xfrm>
            <a:prstGeom prst="line">
              <a:avLst/>
            </a:prstGeom>
            <a:solidFill>
              <a:srgbClr val="ED171F"/>
            </a:solidFill>
            <a:ln w="1905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flipH="1">
              <a:off x="724366" y="3903983"/>
              <a:ext cx="184085" cy="1"/>
            </a:xfrm>
            <a:prstGeom prst="line">
              <a:avLst/>
            </a:prstGeom>
            <a:solidFill>
              <a:srgbClr val="ED171F"/>
            </a:solidFill>
            <a:ln w="1905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1104711" y="4181977"/>
              <a:ext cx="0" cy="627020"/>
            </a:xfrm>
            <a:prstGeom prst="line">
              <a:avLst/>
            </a:prstGeom>
            <a:solidFill>
              <a:srgbClr val="ED171F"/>
            </a:solidFill>
            <a:ln w="19050"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flipH="1">
              <a:off x="1104713" y="4808558"/>
              <a:ext cx="128586" cy="439"/>
            </a:xfrm>
            <a:prstGeom prst="line">
              <a:avLst/>
            </a:prstGeom>
            <a:solidFill>
              <a:srgbClr val="ED171F"/>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72802758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CIR Collection </a:t>
            </a:r>
          </a:p>
          <a:p>
            <a:pPr algn="ctr"/>
            <a:r>
              <a:rPr lang="en-US" sz="3600" dirty="0" smtClean="0"/>
              <a:t>Reconciliation Batch Job</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175</a:t>
            </a:fld>
            <a:endParaRPr lang="en-US" dirty="0">
              <a:solidFill>
                <a:srgbClr val="000000"/>
              </a:solidFill>
            </a:endParaRPr>
          </a:p>
        </p:txBody>
      </p:sp>
    </p:spTree>
    <p:extLst>
      <p:ext uri="{BB962C8B-B14F-4D97-AF65-F5344CB8AC3E}">
        <p14:creationId xmlns:p14="http://schemas.microsoft.com/office/powerpoint/2010/main" val="75499340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bwMode="auto">
          <a:xfrm>
            <a:off x="331198" y="3893928"/>
            <a:ext cx="8676167" cy="24320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2000" dirty="0" smtClean="0"/>
              <a:t>CIR </a:t>
            </a:r>
            <a:r>
              <a:rPr lang="en-US" sz="2000" dirty="0"/>
              <a:t>Collection Reconciliation batch process </a:t>
            </a:r>
            <a:endParaRPr lang="en-US" sz="2000" dirty="0" smtClean="0"/>
          </a:p>
          <a:p>
            <a:pPr lvl="1"/>
            <a:r>
              <a:rPr lang="en-US" sz="1800" dirty="0" smtClean="0"/>
              <a:t>Compares </a:t>
            </a:r>
            <a:r>
              <a:rPr lang="en-US" sz="1800" dirty="0"/>
              <a:t>key fields at a summary level to ensure system data </a:t>
            </a:r>
            <a:r>
              <a:rPr lang="en-US" sz="1800" dirty="0" smtClean="0"/>
              <a:t>matches</a:t>
            </a:r>
            <a:endParaRPr lang="en-US" sz="1800" dirty="0"/>
          </a:p>
          <a:p>
            <a:pPr lvl="1"/>
            <a:r>
              <a:rPr lang="en-US" sz="1800" dirty="0" smtClean="0"/>
              <a:t>Reconciles </a:t>
            </a:r>
            <a:r>
              <a:rPr lang="en-US" sz="1800" dirty="0"/>
              <a:t>Pegasys </a:t>
            </a:r>
            <a:r>
              <a:rPr lang="en-US" sz="1800" dirty="0" smtClean="0"/>
              <a:t>CR/SV/IP </a:t>
            </a:r>
            <a:r>
              <a:rPr lang="en-US" sz="1800" dirty="0"/>
              <a:t>transactions with </a:t>
            </a:r>
            <a:r>
              <a:rPr lang="en-US" sz="1800" dirty="0" smtClean="0"/>
              <a:t>CIR </a:t>
            </a:r>
            <a:r>
              <a:rPr lang="en-US" sz="1800" dirty="0"/>
              <a:t>Summary level </a:t>
            </a:r>
            <a:r>
              <a:rPr lang="en-US" sz="1800" dirty="0" smtClean="0"/>
              <a:t>data</a:t>
            </a:r>
          </a:p>
          <a:p>
            <a:pPr marL="688975" lvl="1" indent="-342900"/>
            <a:endParaRPr lang="en-US" sz="800" dirty="0"/>
          </a:p>
          <a:p>
            <a:pPr marL="231775" lvl="1" indent="-231775"/>
            <a:r>
              <a:rPr lang="en-US" sz="2000" dirty="0" smtClean="0"/>
              <a:t>CIR </a:t>
            </a:r>
            <a:r>
              <a:rPr lang="en-US" sz="2000" dirty="0"/>
              <a:t>Collection Reconciliation Query</a:t>
            </a:r>
          </a:p>
          <a:p>
            <a:pPr lvl="1"/>
            <a:r>
              <a:rPr lang="en-US" sz="1800" dirty="0" smtClean="0"/>
              <a:t>After Reconciliation, records are available to view and/or manually reconcile</a:t>
            </a:r>
            <a:endParaRPr lang="en-US" sz="1800" dirty="0"/>
          </a:p>
          <a:p>
            <a:pPr lvl="1"/>
            <a:r>
              <a:rPr lang="en-US" sz="1800" dirty="0" smtClean="0"/>
              <a:t>Provides </a:t>
            </a:r>
            <a:r>
              <a:rPr lang="en-US" sz="1800" dirty="0"/>
              <a:t>split screen layout to search for and </a:t>
            </a:r>
            <a:r>
              <a:rPr lang="en-US" sz="1800" dirty="0" smtClean="0"/>
              <a:t>view CIR and Pegasys collections/related payments</a:t>
            </a:r>
            <a:endParaRPr lang="en-US" sz="1800" dirty="0"/>
          </a:p>
        </p:txBody>
      </p:sp>
      <p:graphicFrame>
        <p:nvGraphicFramePr>
          <p:cNvPr id="13" name="Diagram 12"/>
          <p:cNvGraphicFramePr/>
          <p:nvPr>
            <p:extLst>
              <p:ext uri="{D42A27DB-BD31-4B8C-83A1-F6EECF244321}">
                <p14:modId xmlns:p14="http://schemas.microsoft.com/office/powerpoint/2010/main" val="4008789687"/>
              </p:ext>
            </p:extLst>
          </p:nvPr>
        </p:nvGraphicFramePr>
        <p:xfrm>
          <a:off x="1055807" y="1771363"/>
          <a:ext cx="4412750" cy="2122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solidFill>
                  <a:srgbClr val="FFFFFF"/>
                </a:solidFill>
              </a:rPr>
              <a:t>CIR </a:t>
            </a:r>
            <a:r>
              <a:rPr lang="en-US" dirty="0" smtClean="0">
                <a:solidFill>
                  <a:srgbClr val="FFFFFF"/>
                </a:solidFill>
              </a:rPr>
              <a:t>Reconciliation Batch Process</a:t>
            </a:r>
            <a:endParaRPr lang="en-US" dirty="0"/>
          </a:p>
        </p:txBody>
      </p:sp>
      <p:sp>
        <p:nvSpPr>
          <p:cNvPr id="3" name="Content Placeholder 2"/>
          <p:cNvSpPr>
            <a:spLocks noGrp="1"/>
          </p:cNvSpPr>
          <p:nvPr>
            <p:ph idx="1"/>
          </p:nvPr>
        </p:nvSpPr>
        <p:spPr>
          <a:xfrm>
            <a:off x="350873" y="1045716"/>
            <a:ext cx="8793127" cy="659219"/>
          </a:xfrm>
        </p:spPr>
        <p:txBody>
          <a:bodyPr/>
          <a:lstStyle/>
          <a:p>
            <a:r>
              <a:rPr lang="en-US" sz="2000" dirty="0" smtClean="0"/>
              <a:t>Automatic Reconciliation is run on a daily basis to ensure that CIR records match Pegasys collections for the following external systems:</a:t>
            </a:r>
          </a:p>
        </p:txBody>
      </p: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176</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108227635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CIR </a:t>
            </a:r>
            <a:r>
              <a:rPr lang="en-US" dirty="0" smtClean="0">
                <a:solidFill>
                  <a:srgbClr val="FFFFFF"/>
                </a:solidFill>
              </a:rPr>
              <a:t>Reconciliation Batch Process (cont.)</a:t>
            </a:r>
            <a:endParaRPr lang="en-US" dirty="0"/>
          </a:p>
        </p:txBody>
      </p:sp>
      <p:sp>
        <p:nvSpPr>
          <p:cNvPr id="3" name="Content Placeholder 2"/>
          <p:cNvSpPr>
            <a:spLocks noGrp="1"/>
          </p:cNvSpPr>
          <p:nvPr>
            <p:ph idx="1"/>
          </p:nvPr>
        </p:nvSpPr>
        <p:spPr>
          <a:xfrm>
            <a:off x="476259" y="1051244"/>
            <a:ext cx="8399933" cy="5806756"/>
          </a:xfrm>
        </p:spPr>
        <p:txBody>
          <a:bodyPr/>
          <a:lstStyle/>
          <a:p>
            <a:pPr marL="352425" indent="-342900"/>
            <a:r>
              <a:rPr lang="en-US" sz="2000" dirty="0" smtClean="0"/>
              <a:t> CIR Collection Reconciliation batch process </a:t>
            </a:r>
            <a:r>
              <a:rPr lang="en-US" sz="2000" dirty="0"/>
              <a:t>(</a:t>
            </a:r>
            <a:r>
              <a:rPr lang="en-US" sz="2000" dirty="0" smtClean="0"/>
              <a:t>ARCIRRECON</a:t>
            </a:r>
            <a:r>
              <a:rPr lang="en-US" sz="2000" dirty="0"/>
              <a:t>) </a:t>
            </a:r>
            <a:endParaRPr lang="en-US" sz="2000" dirty="0" smtClean="0"/>
          </a:p>
          <a:p>
            <a:pPr marL="9525" indent="0">
              <a:buNone/>
            </a:pPr>
            <a:endParaRPr lang="en-US" sz="300" dirty="0" smtClean="0"/>
          </a:p>
          <a:p>
            <a:pPr marL="688975" lvl="1" indent="-342900"/>
            <a:r>
              <a:rPr lang="en-US" sz="1600" dirty="0" smtClean="0"/>
              <a:t>Reconciles </a:t>
            </a:r>
            <a:r>
              <a:rPr lang="en-US" sz="1600" dirty="0"/>
              <a:t>Pegasys transactions with collection data recorded at Treasury</a:t>
            </a:r>
          </a:p>
          <a:p>
            <a:pPr marL="688975" lvl="1" indent="-342900"/>
            <a:r>
              <a:rPr lang="en-US" sz="1600" dirty="0"/>
              <a:t>Automated reconciliation of Pegasys </a:t>
            </a:r>
            <a:r>
              <a:rPr lang="en-US" sz="1600" dirty="0" smtClean="0"/>
              <a:t>CR/SV/IPs </a:t>
            </a:r>
            <a:r>
              <a:rPr lang="en-US" sz="1600" dirty="0"/>
              <a:t>with </a:t>
            </a:r>
            <a:r>
              <a:rPr lang="en-US" sz="1600" dirty="0" smtClean="0"/>
              <a:t>CIR </a:t>
            </a:r>
            <a:r>
              <a:rPr lang="en-US" sz="1600" dirty="0"/>
              <a:t>Summary level </a:t>
            </a:r>
            <a:r>
              <a:rPr lang="en-US" sz="1600" dirty="0" smtClean="0"/>
              <a:t>data</a:t>
            </a:r>
            <a:endParaRPr lang="en-US" dirty="0" smtClean="0"/>
          </a:p>
          <a:p>
            <a:pPr marL="352425" indent="-342900">
              <a:buFont typeface="+mj-lt"/>
              <a:buAutoNum type="arabicPeriod"/>
            </a:pPr>
            <a:endParaRPr lang="en-US" sz="200" dirty="0" smtClean="0"/>
          </a:p>
          <a:p>
            <a:pPr marL="688975" lvl="1" indent="-342900">
              <a:buFont typeface="+mj-lt"/>
              <a:buAutoNum type="arabicPeriod"/>
            </a:pPr>
            <a:r>
              <a:rPr lang="en-US" sz="1600" dirty="0" smtClean="0"/>
              <a:t>Selects records on CIR Entity Summary table with Reconciliation Status = </a:t>
            </a:r>
            <a:r>
              <a:rPr lang="en-US" sz="1600" i="1" dirty="0" smtClean="0"/>
              <a:t>Unreconciled; Partially Reconciled; Unreconciled with Recommendations</a:t>
            </a:r>
          </a:p>
          <a:p>
            <a:pPr marL="1035050" lvl="2" indent="-342900"/>
            <a:r>
              <a:rPr lang="en-US" sz="1400" dirty="0" smtClean="0"/>
              <a:t>The CIR entity table records are created from Pegasys documents that meet CIR criteria</a:t>
            </a:r>
          </a:p>
          <a:p>
            <a:pPr marL="688975" lvl="1" indent="-342900">
              <a:buFont typeface="+mj-lt"/>
              <a:buAutoNum type="arabicPeriod"/>
            </a:pPr>
            <a:endParaRPr lang="en-US" sz="300" dirty="0" smtClean="0"/>
          </a:p>
          <a:p>
            <a:pPr marL="688975" lvl="1" indent="-342900">
              <a:buFont typeface="+mj-lt"/>
              <a:buAutoNum type="arabicPeriod"/>
            </a:pPr>
            <a:r>
              <a:rPr lang="en-US" sz="1500" dirty="0" smtClean="0"/>
              <a:t>Matches CIR Collection records to CIR Entity Summary records based on Key Defined Fields:</a:t>
            </a:r>
            <a:endParaRPr lang="en-US" sz="1600" dirty="0" smtClean="0"/>
          </a:p>
          <a:p>
            <a:pPr marL="688975" lvl="1" indent="-342900">
              <a:buFont typeface="+mj-lt"/>
              <a:buAutoNum type="arabicPeriod"/>
            </a:pPr>
            <a:endParaRPr lang="en-US" sz="1600" dirty="0" smtClean="0"/>
          </a:p>
          <a:p>
            <a:pPr marL="688975" lvl="1" indent="-342900">
              <a:buFont typeface="+mj-lt"/>
              <a:buAutoNum type="arabicPeriod"/>
            </a:pPr>
            <a:endParaRPr lang="en-US" sz="1600" dirty="0" smtClean="0"/>
          </a:p>
          <a:p>
            <a:pPr marL="688975" lvl="1" indent="-342900">
              <a:buFont typeface="+mj-lt"/>
              <a:buAutoNum type="arabicPeriod"/>
            </a:pPr>
            <a:endParaRPr lang="en-US" sz="1600" dirty="0" smtClean="0"/>
          </a:p>
          <a:p>
            <a:pPr marL="688975" lvl="1" indent="-342900">
              <a:buFont typeface="+mj-lt"/>
              <a:buAutoNum type="arabicPeriod"/>
            </a:pPr>
            <a:endParaRPr lang="en-US" sz="1600" dirty="0"/>
          </a:p>
          <a:p>
            <a:pPr marL="688975" lvl="1" indent="-342900">
              <a:buFont typeface="+mj-lt"/>
              <a:buAutoNum type="arabicPeriod"/>
            </a:pPr>
            <a:endParaRPr lang="en-US" sz="1600" dirty="0" smtClean="0"/>
          </a:p>
          <a:p>
            <a:pPr marL="688975" lvl="1" indent="-342900">
              <a:buFont typeface="+mj-lt"/>
              <a:buAutoNum type="arabicPeriod"/>
            </a:pPr>
            <a:endParaRPr lang="en-US" sz="1600" dirty="0"/>
          </a:p>
          <a:p>
            <a:pPr marL="688975" lvl="1" indent="-342900">
              <a:buFont typeface="+mj-lt"/>
              <a:buAutoNum type="arabicPeriod"/>
            </a:pPr>
            <a:endParaRPr lang="en-US" sz="1800" dirty="0" smtClean="0"/>
          </a:p>
          <a:p>
            <a:pPr marL="688975" lvl="1" indent="-342900">
              <a:buFont typeface="+mj-lt"/>
              <a:buAutoNum type="arabicPeriod"/>
            </a:pPr>
            <a:endParaRPr lang="en-US" sz="100" dirty="0" smtClean="0"/>
          </a:p>
          <a:p>
            <a:pPr marL="688975" lvl="1" indent="-342900">
              <a:buFont typeface="+mj-lt"/>
              <a:buAutoNum type="arabicPeriod"/>
            </a:pPr>
            <a:r>
              <a:rPr lang="en-US" sz="1600" dirty="0" smtClean="0"/>
              <a:t>Creates Reconciliation Activity record </a:t>
            </a:r>
            <a:r>
              <a:rPr lang="en-US" sz="1400" dirty="0" smtClean="0"/>
              <a:t>(*only when match is found)</a:t>
            </a:r>
          </a:p>
          <a:p>
            <a:pPr marL="688975" lvl="1" indent="-342900">
              <a:buFont typeface="+mj-lt"/>
              <a:buAutoNum type="arabicPeriod"/>
            </a:pPr>
            <a:endParaRPr lang="en-US" sz="200" dirty="0" smtClean="0"/>
          </a:p>
          <a:p>
            <a:pPr marL="688975" lvl="1" indent="-342900">
              <a:buFont typeface="+mj-lt"/>
              <a:buAutoNum type="arabicPeriod"/>
            </a:pPr>
            <a:r>
              <a:rPr lang="en-US" sz="1600" dirty="0" smtClean="0"/>
              <a:t>Sets CIR Entity Summary record Reconciliation Status = </a:t>
            </a:r>
            <a:r>
              <a:rPr lang="en-US" sz="1600" u="sng" dirty="0" smtClean="0"/>
              <a:t>Reconciled</a:t>
            </a:r>
            <a:endParaRPr lang="en-US" sz="1600" dirty="0" smtClean="0"/>
          </a:p>
          <a:p>
            <a:pPr marL="688975" lvl="1" indent="-342900">
              <a:buFont typeface="+mj-lt"/>
              <a:buAutoNum type="arabicPeriod"/>
            </a:pPr>
            <a:endParaRPr lang="en-US" sz="100" dirty="0" smtClean="0"/>
          </a:p>
          <a:p>
            <a:pPr marL="688975" lvl="1" indent="-342900">
              <a:buFont typeface="+mj-lt"/>
              <a:buAutoNum type="arabicPeriod"/>
            </a:pPr>
            <a:r>
              <a:rPr lang="en-US" sz="1600" dirty="0" smtClean="0"/>
              <a:t>Sets Pegasys CR Reconciliation Status = </a:t>
            </a:r>
            <a:r>
              <a:rPr lang="en-US" sz="1600" u="sng" dirty="0" smtClean="0"/>
              <a:t>Reconciled</a:t>
            </a:r>
            <a:r>
              <a:rPr lang="en-US" sz="1800" dirty="0" smtClean="0"/>
              <a:t> </a:t>
            </a:r>
            <a:endParaRPr lang="en-US" sz="2000" dirty="0" smtClean="0"/>
          </a:p>
        </p:txBody>
      </p:sp>
      <p:sp>
        <p:nvSpPr>
          <p:cNvPr id="8" name="Rectangle 7"/>
          <p:cNvSpPr/>
          <p:nvPr/>
        </p:nvSpPr>
        <p:spPr>
          <a:xfrm>
            <a:off x="3721394" y="2872594"/>
            <a:ext cx="2286000" cy="338554"/>
          </a:xfrm>
          <a:prstGeom prst="rect">
            <a:avLst/>
          </a:prstGeom>
        </p:spPr>
        <p:txBody>
          <a:bodyPr wrap="square">
            <a:spAutoFit/>
          </a:bodyPr>
          <a:lstStyle/>
          <a:p>
            <a:endParaRPr lang="en-US" sz="1600" dirty="0"/>
          </a:p>
        </p:txBody>
      </p:sp>
      <p:graphicFrame>
        <p:nvGraphicFramePr>
          <p:cNvPr id="10" name="Table 9"/>
          <p:cNvGraphicFramePr>
            <a:graphicFrameLocks noGrp="1"/>
          </p:cNvGraphicFramePr>
          <p:nvPr>
            <p:extLst/>
          </p:nvPr>
        </p:nvGraphicFramePr>
        <p:xfrm>
          <a:off x="1382535" y="3527103"/>
          <a:ext cx="2065645" cy="1834515"/>
        </p:xfrm>
        <a:graphic>
          <a:graphicData uri="http://schemas.openxmlformats.org/drawingml/2006/table">
            <a:tbl>
              <a:tblPr>
                <a:tableStyleId>{5C22544A-7EE6-4342-B048-85BDC9FD1C3A}</a:tableStyleId>
              </a:tblPr>
              <a:tblGrid>
                <a:gridCol w="2065645"/>
              </a:tblGrid>
              <a:tr h="252666">
                <a:tc>
                  <a:txBody>
                    <a:bodyPr/>
                    <a:lstStyle/>
                    <a:p>
                      <a:pPr algn="ctr" fontAlgn="b"/>
                      <a:r>
                        <a:rPr lang="en-US" sz="2000" b="1" u="none" strike="noStrike" dirty="0" smtClean="0">
                          <a:solidFill>
                            <a:schemeClr val="bg1"/>
                          </a:solidFill>
                          <a:effectLst/>
                          <a:latin typeface="Calibri" pitchFamily="34" charset="0"/>
                          <a:cs typeface="Calibri" pitchFamily="34" charset="0"/>
                        </a:rPr>
                        <a:t>CIR</a:t>
                      </a:r>
                      <a:endParaRPr lang="en-US" sz="1800" b="1" i="0" u="none" strike="noStrike" dirty="0">
                        <a:solidFill>
                          <a:schemeClr val="bg1"/>
                        </a:solidFill>
                        <a:effectLst/>
                        <a:latin typeface="Calibri" pitchFamily="34" charset="0"/>
                        <a:cs typeface="Calibri" pitchFamily="34" charset="0"/>
                      </a:endParaRPr>
                    </a:p>
                  </a:txBody>
                  <a:tcPr marL="9525" marR="9525" marT="9525" marB="0" anchor="b">
                    <a:solidFill>
                      <a:schemeClr val="accent5">
                        <a:lumMod val="50000"/>
                      </a:schemeClr>
                    </a:solidFill>
                  </a:tcPr>
                </a:tc>
              </a:tr>
              <a:tr h="252666">
                <a:tc>
                  <a:txBody>
                    <a:bodyPr/>
                    <a:lstStyle/>
                    <a:p>
                      <a:pPr algn="l" fontAlgn="b"/>
                      <a:r>
                        <a:rPr lang="en-US" sz="1600" u="none" strike="noStrike" dirty="0">
                          <a:effectLst/>
                          <a:latin typeface="Calibri" pitchFamily="34" charset="0"/>
                          <a:cs typeface="Calibri" pitchFamily="34" charset="0"/>
                        </a:rPr>
                        <a:t>Voucher Number</a:t>
                      </a:r>
                      <a:endParaRPr lang="en-US" sz="1600" b="0" i="0" u="none" strike="noStrike" dirty="0">
                        <a:solidFill>
                          <a:srgbClr val="000000"/>
                        </a:solidFill>
                        <a:effectLst/>
                        <a:latin typeface="Calibri" pitchFamily="34" charset="0"/>
                        <a:cs typeface="Calibri" pitchFamily="34" charset="0"/>
                      </a:endParaRPr>
                    </a:p>
                  </a:txBody>
                  <a:tcPr marL="9525" marR="9525" marT="9525" marB="0" anchor="b">
                    <a:solidFill>
                      <a:schemeClr val="accent5"/>
                    </a:solidFill>
                  </a:tcPr>
                </a:tc>
              </a:tr>
              <a:tr h="252666">
                <a:tc>
                  <a:txBody>
                    <a:bodyPr/>
                    <a:lstStyle/>
                    <a:p>
                      <a:pPr algn="l" fontAlgn="b"/>
                      <a:r>
                        <a:rPr lang="en-US" sz="1600" u="none" strike="noStrike" dirty="0">
                          <a:effectLst/>
                          <a:latin typeface="Calibri" pitchFamily="34" charset="0"/>
                          <a:cs typeface="Calibri" pitchFamily="34" charset="0"/>
                        </a:rPr>
                        <a:t>Voucher Number </a:t>
                      </a:r>
                      <a:endParaRPr lang="en-US" sz="1600" b="0" i="0" u="none" strike="noStrike" dirty="0">
                        <a:solidFill>
                          <a:srgbClr val="000000"/>
                        </a:solidFill>
                        <a:effectLst/>
                        <a:latin typeface="Calibri" pitchFamily="34" charset="0"/>
                        <a:cs typeface="Calibri" pitchFamily="34" charset="0"/>
                      </a:endParaRPr>
                    </a:p>
                  </a:txBody>
                  <a:tcPr marL="9525" marR="9525" marT="9525" marB="0" anchor="b">
                    <a:solidFill>
                      <a:schemeClr val="accent5"/>
                    </a:solidFill>
                  </a:tcPr>
                </a:tc>
              </a:tr>
              <a:tr h="252666">
                <a:tc>
                  <a:txBody>
                    <a:bodyPr/>
                    <a:lstStyle/>
                    <a:p>
                      <a:pPr algn="l" fontAlgn="b"/>
                      <a:r>
                        <a:rPr lang="en-US" sz="1600" u="none" strike="noStrike" dirty="0">
                          <a:effectLst/>
                          <a:latin typeface="Calibri" pitchFamily="34" charset="0"/>
                          <a:cs typeface="Calibri" pitchFamily="34" charset="0"/>
                        </a:rPr>
                        <a:t>Deposit Date </a:t>
                      </a:r>
                      <a:endParaRPr lang="en-US" sz="1600" b="0" i="0" u="none" strike="noStrike" dirty="0">
                        <a:solidFill>
                          <a:srgbClr val="000000"/>
                        </a:solidFill>
                        <a:effectLst/>
                        <a:latin typeface="Calibri" pitchFamily="34" charset="0"/>
                        <a:cs typeface="Calibri" pitchFamily="34" charset="0"/>
                      </a:endParaRPr>
                    </a:p>
                  </a:txBody>
                  <a:tcPr marL="9525" marR="9525" marT="9525" marB="0" anchor="b">
                    <a:solidFill>
                      <a:schemeClr val="accent5"/>
                    </a:solidFill>
                  </a:tcPr>
                </a:tc>
              </a:tr>
              <a:tr h="252666">
                <a:tc>
                  <a:txBody>
                    <a:bodyPr/>
                    <a:lstStyle/>
                    <a:p>
                      <a:pPr algn="l" fontAlgn="b"/>
                      <a:r>
                        <a:rPr lang="en-US" sz="1600" u="none" strike="noStrike" dirty="0">
                          <a:effectLst/>
                          <a:latin typeface="Calibri" pitchFamily="34" charset="0"/>
                          <a:cs typeface="Calibri" pitchFamily="34" charset="0"/>
                        </a:rPr>
                        <a:t>Unreconciled Amount </a:t>
                      </a:r>
                      <a:endParaRPr lang="en-US" sz="1600" b="0" i="0" u="none" strike="noStrike" dirty="0">
                        <a:solidFill>
                          <a:srgbClr val="000000"/>
                        </a:solidFill>
                        <a:effectLst/>
                        <a:latin typeface="Calibri" pitchFamily="34" charset="0"/>
                        <a:cs typeface="Calibri" pitchFamily="34" charset="0"/>
                      </a:endParaRPr>
                    </a:p>
                  </a:txBody>
                  <a:tcPr marL="9525" marR="9525" marT="9525" marB="0" anchor="b">
                    <a:solidFill>
                      <a:schemeClr val="accent5"/>
                    </a:solidFill>
                  </a:tcPr>
                </a:tc>
              </a:tr>
              <a:tr h="252666">
                <a:tc>
                  <a:txBody>
                    <a:bodyPr/>
                    <a:lstStyle/>
                    <a:p>
                      <a:pPr algn="l" fontAlgn="b"/>
                      <a:r>
                        <a:rPr lang="en-US" sz="1600" u="none" strike="noStrike" dirty="0">
                          <a:effectLst/>
                          <a:latin typeface="Calibri" pitchFamily="34" charset="0"/>
                          <a:cs typeface="Calibri" pitchFamily="34" charset="0"/>
                        </a:rPr>
                        <a:t>ALC </a:t>
                      </a:r>
                      <a:endParaRPr lang="en-US" sz="1600" b="0" i="0" u="none" strike="noStrike" dirty="0">
                        <a:solidFill>
                          <a:srgbClr val="000000"/>
                        </a:solidFill>
                        <a:effectLst/>
                        <a:latin typeface="Calibri" pitchFamily="34" charset="0"/>
                        <a:cs typeface="Calibri" pitchFamily="34" charset="0"/>
                      </a:endParaRPr>
                    </a:p>
                  </a:txBody>
                  <a:tcPr marL="9525" marR="9525" marT="9525" marB="0" anchor="b">
                    <a:solidFill>
                      <a:schemeClr val="accent5"/>
                    </a:solidFill>
                  </a:tcPr>
                </a:tc>
              </a:tr>
              <a:tr h="252666">
                <a:tc>
                  <a:txBody>
                    <a:bodyPr/>
                    <a:lstStyle/>
                    <a:p>
                      <a:pPr algn="l" fontAlgn="b"/>
                      <a:r>
                        <a:rPr lang="en-US" sz="1600" u="none" strike="noStrike" dirty="0">
                          <a:effectLst/>
                          <a:latin typeface="Calibri" pitchFamily="34" charset="0"/>
                          <a:cs typeface="Calibri" pitchFamily="34" charset="0"/>
                        </a:rPr>
                        <a:t>Voucher Type </a:t>
                      </a:r>
                      <a:endParaRPr lang="en-US" sz="1600" b="0" i="0" u="none" strike="noStrike" dirty="0">
                        <a:solidFill>
                          <a:srgbClr val="000000"/>
                        </a:solidFill>
                        <a:effectLst/>
                        <a:latin typeface="Calibri" pitchFamily="34" charset="0"/>
                        <a:cs typeface="Calibri" pitchFamily="34" charset="0"/>
                      </a:endParaRPr>
                    </a:p>
                  </a:txBody>
                  <a:tcPr marL="9525" marR="9525" marT="9525" marB="0" anchor="b">
                    <a:solidFill>
                      <a:schemeClr val="accent5"/>
                    </a:solidFill>
                  </a:tcPr>
                </a:tc>
              </a:tr>
            </a:tbl>
          </a:graphicData>
        </a:graphic>
      </p:graphicFrame>
      <p:graphicFrame>
        <p:nvGraphicFramePr>
          <p:cNvPr id="11" name="Table 10"/>
          <p:cNvGraphicFramePr>
            <a:graphicFrameLocks noGrp="1"/>
          </p:cNvGraphicFramePr>
          <p:nvPr>
            <p:extLst/>
          </p:nvPr>
        </p:nvGraphicFramePr>
        <p:xfrm>
          <a:off x="4180080" y="3525201"/>
          <a:ext cx="2120634" cy="1827581"/>
        </p:xfrm>
        <a:graphic>
          <a:graphicData uri="http://schemas.openxmlformats.org/drawingml/2006/table">
            <a:tbl>
              <a:tblPr>
                <a:tableStyleId>{5C22544A-7EE6-4342-B048-85BDC9FD1C3A}</a:tableStyleId>
              </a:tblPr>
              <a:tblGrid>
                <a:gridCol w="2120634"/>
              </a:tblGrid>
              <a:tr h="274788">
                <a:tc>
                  <a:txBody>
                    <a:bodyPr/>
                    <a:lstStyle/>
                    <a:p>
                      <a:pPr algn="ctr" rtl="0" fontAlgn="ctr"/>
                      <a:r>
                        <a:rPr lang="en-US" sz="2000" b="1" u="none" strike="noStrike" dirty="0">
                          <a:solidFill>
                            <a:schemeClr val="bg1"/>
                          </a:solidFill>
                          <a:effectLst/>
                          <a:latin typeface="Calibri" pitchFamily="34" charset="0"/>
                          <a:cs typeface="Calibri" pitchFamily="34" charset="0"/>
                        </a:rPr>
                        <a:t>Pegasys</a:t>
                      </a:r>
                      <a:endParaRPr lang="en-US" sz="1600" b="1" i="0" u="none" strike="noStrike" dirty="0">
                        <a:solidFill>
                          <a:schemeClr val="bg1"/>
                        </a:solidFill>
                        <a:effectLst/>
                        <a:latin typeface="Calibri" pitchFamily="34" charset="0"/>
                        <a:cs typeface="Calibri" pitchFamily="34" charset="0"/>
                      </a:endParaRPr>
                    </a:p>
                  </a:txBody>
                  <a:tcPr marL="6236" marR="6236" marT="6236" marB="0" anchor="ctr">
                    <a:solidFill>
                      <a:schemeClr val="accent5">
                        <a:lumMod val="50000"/>
                      </a:schemeClr>
                    </a:solidFill>
                  </a:tcPr>
                </a:tc>
              </a:tr>
              <a:tr h="251225">
                <a:tc>
                  <a:txBody>
                    <a:bodyPr/>
                    <a:lstStyle/>
                    <a:p>
                      <a:pPr algn="l" rtl="0" fontAlgn="ctr"/>
                      <a:r>
                        <a:rPr lang="en-US" sz="1600" u="none" strike="noStrike" dirty="0">
                          <a:effectLst/>
                          <a:latin typeface="Calibri" pitchFamily="34" charset="0"/>
                          <a:cs typeface="Calibri" pitchFamily="34" charset="0"/>
                        </a:rPr>
                        <a:t>Deposit Number </a:t>
                      </a:r>
                      <a:endParaRPr lang="en-US" sz="1600" b="0" i="0" u="none" strike="noStrike" dirty="0">
                        <a:solidFill>
                          <a:srgbClr val="000000"/>
                        </a:solidFill>
                        <a:effectLst/>
                        <a:latin typeface="Calibri" pitchFamily="34" charset="0"/>
                        <a:cs typeface="Calibri" pitchFamily="34" charset="0"/>
                      </a:endParaRPr>
                    </a:p>
                  </a:txBody>
                  <a:tcPr marL="6236" marR="6236" marT="6236" marB="0" anchor="ctr">
                    <a:solidFill>
                      <a:schemeClr val="accent5"/>
                    </a:solidFill>
                  </a:tcPr>
                </a:tc>
              </a:tr>
              <a:tr h="263867">
                <a:tc>
                  <a:txBody>
                    <a:bodyPr/>
                    <a:lstStyle/>
                    <a:p>
                      <a:pPr algn="l" rtl="0" fontAlgn="ctr"/>
                      <a:r>
                        <a:rPr lang="en-US" sz="1600" u="none" strike="noStrike" dirty="0">
                          <a:effectLst/>
                          <a:latin typeface="Calibri" pitchFamily="34" charset="0"/>
                          <a:cs typeface="Calibri" pitchFamily="34" charset="0"/>
                        </a:rPr>
                        <a:t>Debit Voucher Number</a:t>
                      </a:r>
                      <a:endParaRPr lang="en-US" sz="1600" b="0" i="0" u="none" strike="noStrike" dirty="0">
                        <a:solidFill>
                          <a:srgbClr val="000000"/>
                        </a:solidFill>
                        <a:effectLst/>
                        <a:latin typeface="Calibri" pitchFamily="34" charset="0"/>
                        <a:cs typeface="Calibri" pitchFamily="34" charset="0"/>
                      </a:endParaRPr>
                    </a:p>
                  </a:txBody>
                  <a:tcPr marL="6236" marR="6236" marT="6236" marB="0" anchor="ctr">
                    <a:solidFill>
                      <a:schemeClr val="accent5"/>
                    </a:solidFill>
                  </a:tcPr>
                </a:tc>
              </a:tr>
              <a:tr h="251225">
                <a:tc>
                  <a:txBody>
                    <a:bodyPr/>
                    <a:lstStyle/>
                    <a:p>
                      <a:pPr algn="l" rtl="0" fontAlgn="ctr"/>
                      <a:r>
                        <a:rPr lang="en-US" sz="1600" u="none" strike="noStrike" dirty="0">
                          <a:effectLst/>
                          <a:latin typeface="Calibri" pitchFamily="34" charset="0"/>
                          <a:cs typeface="Calibri" pitchFamily="34" charset="0"/>
                        </a:rPr>
                        <a:t>Accomplished Date</a:t>
                      </a:r>
                      <a:endParaRPr lang="en-US" sz="1600" b="0" i="0" u="none" strike="noStrike" dirty="0">
                        <a:solidFill>
                          <a:srgbClr val="000000"/>
                        </a:solidFill>
                        <a:effectLst/>
                        <a:latin typeface="Calibri" pitchFamily="34" charset="0"/>
                        <a:cs typeface="Calibri" pitchFamily="34" charset="0"/>
                      </a:endParaRPr>
                    </a:p>
                  </a:txBody>
                  <a:tcPr marL="6236" marR="6236" marT="6236" marB="0" anchor="ctr">
                    <a:solidFill>
                      <a:schemeClr val="accent5"/>
                    </a:solidFill>
                  </a:tcPr>
                </a:tc>
              </a:tr>
              <a:tr h="244934">
                <a:tc>
                  <a:txBody>
                    <a:bodyPr/>
                    <a:lstStyle/>
                    <a:p>
                      <a:pPr algn="l" rtl="0" fontAlgn="ctr"/>
                      <a:r>
                        <a:rPr lang="en-US" sz="1600" u="none" strike="noStrike" dirty="0">
                          <a:effectLst/>
                          <a:latin typeface="Calibri" pitchFamily="34" charset="0"/>
                          <a:cs typeface="Calibri" pitchFamily="34" charset="0"/>
                        </a:rPr>
                        <a:t>Total Collected Amount</a:t>
                      </a:r>
                      <a:endParaRPr lang="en-US" sz="1600" b="0" i="0" u="none" strike="noStrike" dirty="0">
                        <a:solidFill>
                          <a:srgbClr val="000000"/>
                        </a:solidFill>
                        <a:effectLst/>
                        <a:latin typeface="Calibri" pitchFamily="34" charset="0"/>
                        <a:cs typeface="Calibri" pitchFamily="34" charset="0"/>
                      </a:endParaRPr>
                    </a:p>
                  </a:txBody>
                  <a:tcPr marL="6236" marR="6236" marT="6236" marB="0" anchor="ctr">
                    <a:solidFill>
                      <a:schemeClr val="accent5"/>
                    </a:solidFill>
                  </a:tcPr>
                </a:tc>
              </a:tr>
              <a:tr h="244934">
                <a:tc>
                  <a:txBody>
                    <a:bodyPr/>
                    <a:lstStyle/>
                    <a:p>
                      <a:pPr algn="l" rtl="0" fontAlgn="ctr"/>
                      <a:r>
                        <a:rPr lang="en-US" sz="1600" u="none" strike="noStrike" dirty="0">
                          <a:effectLst/>
                          <a:latin typeface="Calibri" pitchFamily="34" charset="0"/>
                          <a:cs typeface="Calibri" pitchFamily="34" charset="0"/>
                        </a:rPr>
                        <a:t>ALC</a:t>
                      </a:r>
                      <a:endParaRPr lang="en-US" sz="1600" b="0" i="0" u="none" strike="noStrike" dirty="0">
                        <a:solidFill>
                          <a:srgbClr val="000000"/>
                        </a:solidFill>
                        <a:effectLst/>
                        <a:latin typeface="Calibri" pitchFamily="34" charset="0"/>
                        <a:cs typeface="Calibri" pitchFamily="34" charset="0"/>
                      </a:endParaRPr>
                    </a:p>
                  </a:txBody>
                  <a:tcPr marL="6236" marR="6236" marT="6236" marB="0" anchor="ctr">
                    <a:solidFill>
                      <a:schemeClr val="accent5"/>
                    </a:solidFill>
                  </a:tcPr>
                </a:tc>
              </a:tr>
              <a:tr h="244934">
                <a:tc>
                  <a:txBody>
                    <a:bodyPr/>
                    <a:lstStyle/>
                    <a:p>
                      <a:pPr algn="l" rtl="0" fontAlgn="ctr"/>
                      <a:r>
                        <a:rPr lang="en-US" sz="1600" u="none" strike="noStrike" dirty="0">
                          <a:effectLst/>
                          <a:latin typeface="Calibri" pitchFamily="34" charset="0"/>
                          <a:cs typeface="Calibri" pitchFamily="34" charset="0"/>
                        </a:rPr>
                        <a:t>Voucher Type</a:t>
                      </a:r>
                      <a:endParaRPr lang="en-US" sz="1600" b="0" i="0" u="none" strike="noStrike" dirty="0">
                        <a:solidFill>
                          <a:srgbClr val="000000"/>
                        </a:solidFill>
                        <a:effectLst/>
                        <a:latin typeface="Calibri" pitchFamily="34" charset="0"/>
                        <a:cs typeface="Calibri" pitchFamily="34" charset="0"/>
                      </a:endParaRPr>
                    </a:p>
                  </a:txBody>
                  <a:tcPr marL="6236" marR="6236" marT="6236" marB="0" anchor="ctr">
                    <a:solidFill>
                      <a:schemeClr val="accent5"/>
                    </a:solidFill>
                  </a:tcPr>
                </a:tc>
              </a:tr>
            </a:tbl>
          </a:graphicData>
        </a:graphic>
      </p:graphicFrame>
      <p:cxnSp>
        <p:nvCxnSpPr>
          <p:cNvPr id="13" name="Straight Arrow Connector 12"/>
          <p:cNvCxnSpPr/>
          <p:nvPr/>
        </p:nvCxnSpPr>
        <p:spPr bwMode="auto">
          <a:xfrm>
            <a:off x="3429229" y="3951280"/>
            <a:ext cx="744511" cy="0"/>
          </a:xfrm>
          <a:prstGeom prst="straightConnector1">
            <a:avLst/>
          </a:prstGeom>
          <a:solidFill>
            <a:srgbClr val="ED171F"/>
          </a:solidFill>
          <a:ln w="31750" cap="flat" cmpd="sng" algn="ctr">
            <a:solidFill>
              <a:schemeClr val="bg2">
                <a:lumMod val="50000"/>
                <a:alpha val="93000"/>
              </a:schemeClr>
            </a:solidFill>
            <a:prstDash val="solid"/>
            <a:round/>
            <a:headEnd type="triangle" w="med" len="med"/>
            <a:tailEnd type="triangle" w="med" len="med"/>
          </a:ln>
          <a:effectLst/>
        </p:spPr>
      </p:cxnSp>
      <p:cxnSp>
        <p:nvCxnSpPr>
          <p:cNvPr id="15" name="Straight Arrow Connector 14"/>
          <p:cNvCxnSpPr/>
          <p:nvPr/>
        </p:nvCxnSpPr>
        <p:spPr bwMode="auto">
          <a:xfrm>
            <a:off x="3445062" y="4222761"/>
            <a:ext cx="728678" cy="0"/>
          </a:xfrm>
          <a:prstGeom prst="straightConnector1">
            <a:avLst/>
          </a:prstGeom>
          <a:solidFill>
            <a:srgbClr val="ED171F"/>
          </a:solidFill>
          <a:ln w="31750" cap="flat" cmpd="sng" algn="ctr">
            <a:solidFill>
              <a:schemeClr val="bg2">
                <a:lumMod val="50000"/>
                <a:alpha val="93000"/>
              </a:schemeClr>
            </a:solidFill>
            <a:prstDash val="solid"/>
            <a:round/>
            <a:headEnd type="triangle" w="med" len="med"/>
            <a:tailEnd type="triangle" w="med" len="med"/>
          </a:ln>
          <a:effectLst/>
        </p:spPr>
      </p:cxnSp>
      <p:cxnSp>
        <p:nvCxnSpPr>
          <p:cNvPr id="20" name="Straight Arrow Connector 19"/>
          <p:cNvCxnSpPr/>
          <p:nvPr/>
        </p:nvCxnSpPr>
        <p:spPr bwMode="auto">
          <a:xfrm>
            <a:off x="3433187" y="4474553"/>
            <a:ext cx="728678" cy="0"/>
          </a:xfrm>
          <a:prstGeom prst="straightConnector1">
            <a:avLst/>
          </a:prstGeom>
          <a:solidFill>
            <a:srgbClr val="ED171F"/>
          </a:solidFill>
          <a:ln w="31750" cap="flat" cmpd="sng" algn="ctr">
            <a:solidFill>
              <a:schemeClr val="bg2">
                <a:lumMod val="50000"/>
                <a:alpha val="93000"/>
              </a:schemeClr>
            </a:solidFill>
            <a:prstDash val="solid"/>
            <a:round/>
            <a:headEnd type="triangle" w="med" len="med"/>
            <a:tailEnd type="triangle" w="med" len="med"/>
          </a:ln>
          <a:effectLst/>
        </p:spPr>
      </p:cxnSp>
      <p:cxnSp>
        <p:nvCxnSpPr>
          <p:cNvPr id="21" name="Straight Arrow Connector 20"/>
          <p:cNvCxnSpPr/>
          <p:nvPr/>
        </p:nvCxnSpPr>
        <p:spPr bwMode="auto">
          <a:xfrm>
            <a:off x="3429229" y="4714295"/>
            <a:ext cx="744511" cy="0"/>
          </a:xfrm>
          <a:prstGeom prst="straightConnector1">
            <a:avLst/>
          </a:prstGeom>
          <a:solidFill>
            <a:srgbClr val="ED171F"/>
          </a:solidFill>
          <a:ln w="31750" cap="flat" cmpd="sng" algn="ctr">
            <a:solidFill>
              <a:schemeClr val="bg2">
                <a:lumMod val="50000"/>
                <a:alpha val="93000"/>
              </a:schemeClr>
            </a:solidFill>
            <a:prstDash val="solid"/>
            <a:round/>
            <a:headEnd type="triangle" w="med" len="med"/>
            <a:tailEnd type="triangle" w="med" len="med"/>
          </a:ln>
          <a:effectLst/>
        </p:spPr>
      </p:cxnSp>
      <p:cxnSp>
        <p:nvCxnSpPr>
          <p:cNvPr id="22" name="Straight Arrow Connector 21"/>
          <p:cNvCxnSpPr/>
          <p:nvPr/>
        </p:nvCxnSpPr>
        <p:spPr bwMode="auto">
          <a:xfrm>
            <a:off x="3433187" y="4962681"/>
            <a:ext cx="728678" cy="0"/>
          </a:xfrm>
          <a:prstGeom prst="straightConnector1">
            <a:avLst/>
          </a:prstGeom>
          <a:solidFill>
            <a:srgbClr val="ED171F"/>
          </a:solidFill>
          <a:ln w="31750" cap="flat" cmpd="sng" algn="ctr">
            <a:solidFill>
              <a:schemeClr val="bg2">
                <a:lumMod val="50000"/>
                <a:alpha val="93000"/>
              </a:schemeClr>
            </a:solidFill>
            <a:prstDash val="solid"/>
            <a:round/>
            <a:headEnd type="triangle" w="med" len="med"/>
            <a:tailEnd type="triangle" w="med" len="med"/>
          </a:ln>
          <a:effectLst/>
        </p:spPr>
      </p:cxnSp>
      <p:cxnSp>
        <p:nvCxnSpPr>
          <p:cNvPr id="23" name="Straight Arrow Connector 22"/>
          <p:cNvCxnSpPr/>
          <p:nvPr/>
        </p:nvCxnSpPr>
        <p:spPr bwMode="auto">
          <a:xfrm>
            <a:off x="3445062" y="5224412"/>
            <a:ext cx="728678" cy="0"/>
          </a:xfrm>
          <a:prstGeom prst="straightConnector1">
            <a:avLst/>
          </a:prstGeom>
          <a:solidFill>
            <a:srgbClr val="ED171F"/>
          </a:solidFill>
          <a:ln w="31750" cap="flat" cmpd="sng" algn="ctr">
            <a:solidFill>
              <a:schemeClr val="bg2">
                <a:lumMod val="50000"/>
                <a:alpha val="93000"/>
              </a:schemeClr>
            </a:solidFill>
            <a:prstDash val="solid"/>
            <a:round/>
            <a:headEnd type="triangle" w="med" len="med"/>
            <a:tailEnd type="triangle" w="med" len="med"/>
          </a:ln>
          <a:effectLst/>
        </p:spPr>
      </p:cxn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177</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203633955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CIR Collection </a:t>
            </a:r>
          </a:p>
          <a:p>
            <a:pPr algn="ctr"/>
            <a:r>
              <a:rPr lang="en-US" sz="3600" dirty="0" smtClean="0"/>
              <a:t>Reconciliation Query</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178</a:t>
            </a:fld>
            <a:endParaRPr lang="en-US" dirty="0">
              <a:solidFill>
                <a:srgbClr val="000000"/>
              </a:solidFill>
            </a:endParaRPr>
          </a:p>
        </p:txBody>
      </p:sp>
    </p:spTree>
    <p:extLst>
      <p:ext uri="{BB962C8B-B14F-4D97-AF65-F5344CB8AC3E}">
        <p14:creationId xmlns:p14="http://schemas.microsoft.com/office/powerpoint/2010/main" val="75499340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 Collection Reconciliation Query</a:t>
            </a:r>
            <a:endParaRPr lang="en-US" dirty="0"/>
          </a:p>
        </p:txBody>
      </p:sp>
      <p:sp>
        <p:nvSpPr>
          <p:cNvPr id="3" name="Content Placeholder 2"/>
          <p:cNvSpPr>
            <a:spLocks noGrp="1"/>
          </p:cNvSpPr>
          <p:nvPr>
            <p:ph idx="1"/>
          </p:nvPr>
        </p:nvSpPr>
        <p:spPr>
          <a:xfrm>
            <a:off x="344384" y="1151905"/>
            <a:ext cx="8775866" cy="5593279"/>
          </a:xfrm>
        </p:spPr>
        <p:txBody>
          <a:bodyPr/>
          <a:lstStyle/>
          <a:p>
            <a:pPr marL="295275" lvl="3" indent="-285750"/>
            <a:r>
              <a:rPr lang="en-US" sz="1800" b="1" i="1" dirty="0" smtClean="0">
                <a:cs typeface="Calibri" pitchFamily="34" charset="0"/>
              </a:rPr>
              <a:t>Queries </a:t>
            </a:r>
            <a:r>
              <a:rPr lang="en-US" sz="1800" b="1" i="1" dirty="0">
                <a:cs typeface="Calibri" pitchFamily="34" charset="0"/>
              </a:rPr>
              <a:t>&gt; Accounts Receivable &gt; Centralized Collections Services &gt;  </a:t>
            </a:r>
            <a:r>
              <a:rPr lang="en-US" sz="1800" b="1" i="1" dirty="0" smtClean="0">
                <a:cs typeface="Calibri" pitchFamily="34" charset="0"/>
              </a:rPr>
              <a:t>CIR </a:t>
            </a:r>
            <a:r>
              <a:rPr lang="en-US" sz="1800" b="1" i="1" dirty="0">
                <a:cs typeface="Calibri" pitchFamily="34" charset="0"/>
              </a:rPr>
              <a:t>Collection Reconciliation </a:t>
            </a:r>
            <a:r>
              <a:rPr lang="en-US" sz="1800" b="1" i="1" dirty="0" smtClean="0">
                <a:cs typeface="Calibri" pitchFamily="34" charset="0"/>
              </a:rPr>
              <a:t>Query</a:t>
            </a:r>
            <a:endParaRPr lang="en-US" sz="1800" b="1" dirty="0" smtClean="0"/>
          </a:p>
          <a:p>
            <a:r>
              <a:rPr lang="en-US" sz="2000" dirty="0" smtClean="0"/>
              <a:t>Ability to search and view records via a </a:t>
            </a:r>
            <a:r>
              <a:rPr lang="en-US" sz="2000" b="1" u="sng" dirty="0" smtClean="0"/>
              <a:t>split </a:t>
            </a:r>
            <a:r>
              <a:rPr lang="en-US" sz="2000" b="1" u="sng" dirty="0"/>
              <a:t>screen </a:t>
            </a:r>
            <a:r>
              <a:rPr lang="en-US" sz="2000" b="1" u="sng" dirty="0" smtClean="0"/>
              <a:t>layout:</a:t>
            </a:r>
            <a:endParaRPr lang="en-US" sz="2000" b="1" u="sng" dirty="0"/>
          </a:p>
          <a:p>
            <a:pPr lvl="1"/>
            <a:r>
              <a:rPr lang="en-US" sz="1700" dirty="0" smtClean="0"/>
              <a:t>CIR </a:t>
            </a:r>
            <a:r>
              <a:rPr lang="en-US" sz="1700" dirty="0"/>
              <a:t>Collection records</a:t>
            </a:r>
          </a:p>
          <a:p>
            <a:pPr lvl="1"/>
            <a:r>
              <a:rPr lang="en-US" sz="1700" dirty="0"/>
              <a:t>Pegasys collection transactions (</a:t>
            </a:r>
            <a:r>
              <a:rPr lang="en-US" sz="1700" dirty="0" smtClean="0"/>
              <a:t>CR/SV) </a:t>
            </a:r>
            <a:r>
              <a:rPr lang="en-US" sz="1800" dirty="0"/>
              <a:t>and collection related payments (IP)</a:t>
            </a:r>
            <a:endParaRPr lang="en-US" sz="1700" dirty="0"/>
          </a:p>
          <a:p>
            <a:pPr lvl="1"/>
            <a:r>
              <a:rPr lang="en-US" sz="1700" dirty="0"/>
              <a:t>Reconciliation Activity </a:t>
            </a:r>
            <a:r>
              <a:rPr lang="en-US" sz="1700" dirty="0" smtClean="0"/>
              <a:t>records</a:t>
            </a:r>
          </a:p>
          <a:p>
            <a:pPr lvl="1"/>
            <a:endParaRPr lang="en-US" sz="600" dirty="0" smtClean="0"/>
          </a:p>
          <a:p>
            <a:r>
              <a:rPr lang="en-US" sz="2000" dirty="0" smtClean="0"/>
              <a:t>Ability to </a:t>
            </a:r>
            <a:r>
              <a:rPr lang="en-US" sz="2000" b="1" u="sng" dirty="0" smtClean="0"/>
              <a:t>manually Reconcile</a:t>
            </a:r>
            <a:r>
              <a:rPr lang="en-US" sz="2000" b="1" dirty="0" smtClean="0"/>
              <a:t> </a:t>
            </a:r>
            <a:r>
              <a:rPr lang="en-US" sz="2000" dirty="0" smtClean="0"/>
              <a:t>records</a:t>
            </a:r>
          </a:p>
          <a:p>
            <a:pPr lvl="1"/>
            <a:r>
              <a:rPr lang="en-US" sz="1800" dirty="0" smtClean="0"/>
              <a:t>Manual Reconciliation steps:</a:t>
            </a:r>
            <a:endParaRPr lang="en-US" sz="1800" dirty="0"/>
          </a:p>
          <a:p>
            <a:pPr marL="1035050" lvl="2" indent="-342900">
              <a:buFont typeface="+mj-lt"/>
              <a:buAutoNum type="arabicPeriod"/>
            </a:pPr>
            <a:r>
              <a:rPr lang="en-US" sz="1600" dirty="0" smtClean="0"/>
              <a:t>Search for  CIR collection records</a:t>
            </a:r>
          </a:p>
          <a:p>
            <a:pPr marL="1035050" lvl="2" indent="-342900">
              <a:buFont typeface="+mj-lt"/>
              <a:buAutoNum type="arabicPeriod"/>
            </a:pPr>
            <a:r>
              <a:rPr lang="en-US" sz="1600" dirty="0" smtClean="0"/>
              <a:t>Select CIR Collection record to reconcile</a:t>
            </a:r>
          </a:p>
          <a:p>
            <a:pPr marL="1035050" lvl="2" indent="-342900">
              <a:buFont typeface="+mj-lt"/>
              <a:buAutoNum type="arabicPeriod"/>
            </a:pPr>
            <a:r>
              <a:rPr lang="en-US" sz="1600" dirty="0" smtClean="0"/>
              <a:t>Search for Pegasys collections transactions to reconcile</a:t>
            </a:r>
          </a:p>
          <a:p>
            <a:pPr marL="1035050" lvl="2" indent="-342900">
              <a:buFont typeface="+mj-lt"/>
              <a:buAutoNum type="arabicPeriod"/>
            </a:pPr>
            <a:r>
              <a:rPr lang="en-US" sz="1600" dirty="0" smtClean="0"/>
              <a:t>Select Pegasys collection transaction line to reconcile and click </a:t>
            </a:r>
            <a:r>
              <a:rPr lang="en-US" sz="1600" i="1" dirty="0" smtClean="0"/>
              <a:t>Reconcile</a:t>
            </a:r>
          </a:p>
          <a:p>
            <a:pPr marL="1035050" lvl="2" indent="-342900">
              <a:buFont typeface="+mj-lt"/>
              <a:buAutoNum type="arabicPeriod"/>
            </a:pPr>
            <a:endParaRPr lang="en-US" sz="600" i="1" dirty="0" smtClean="0"/>
          </a:p>
          <a:p>
            <a:pPr marL="352425" indent="-342900"/>
            <a:r>
              <a:rPr lang="en-US" sz="2000" dirty="0"/>
              <a:t>Ability to </a:t>
            </a:r>
            <a:r>
              <a:rPr lang="en-US" sz="2000" b="1" u="sng" dirty="0"/>
              <a:t>Unreconcile</a:t>
            </a:r>
            <a:r>
              <a:rPr lang="en-US" sz="2000" dirty="0"/>
              <a:t> records</a:t>
            </a:r>
          </a:p>
          <a:p>
            <a:pPr lvl="1"/>
            <a:r>
              <a:rPr lang="en-US" sz="1800" dirty="0"/>
              <a:t>Manual </a:t>
            </a:r>
            <a:r>
              <a:rPr lang="en-US" sz="1800" dirty="0" smtClean="0"/>
              <a:t>Unreconciliation </a:t>
            </a:r>
            <a:r>
              <a:rPr lang="en-US" sz="1800" dirty="0"/>
              <a:t>steps:</a:t>
            </a:r>
          </a:p>
          <a:p>
            <a:pPr marL="1035050" lvl="2" indent="-342900">
              <a:buFont typeface="+mj-lt"/>
              <a:buAutoNum type="arabicPeriod"/>
            </a:pPr>
            <a:r>
              <a:rPr lang="en-US" sz="1600" dirty="0" smtClean="0">
                <a:cs typeface="Calibri" pitchFamily="34" charset="0"/>
              </a:rPr>
              <a:t>Search for the Reconciled record</a:t>
            </a:r>
          </a:p>
          <a:p>
            <a:pPr marL="1035050" lvl="2" indent="-342900">
              <a:buFont typeface="+mj-lt"/>
              <a:buAutoNum type="arabicPeriod"/>
            </a:pPr>
            <a:r>
              <a:rPr lang="en-US" sz="1600" dirty="0" smtClean="0">
                <a:cs typeface="Calibri" pitchFamily="34" charset="0"/>
              </a:rPr>
              <a:t>Select CIR </a:t>
            </a:r>
            <a:r>
              <a:rPr lang="en-US" sz="1600" dirty="0">
                <a:cs typeface="Calibri" pitchFamily="34" charset="0"/>
              </a:rPr>
              <a:t>record and click </a:t>
            </a:r>
            <a:r>
              <a:rPr lang="en-US" sz="1600" i="1" dirty="0" smtClean="0">
                <a:cs typeface="Calibri" pitchFamily="34" charset="0"/>
              </a:rPr>
              <a:t>Unreconcile</a:t>
            </a:r>
            <a:endParaRPr lang="en-US" sz="1600" dirty="0" smtClean="0"/>
          </a:p>
        </p:txBody>
      </p: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179</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31357649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dirty="0" smtClean="0"/>
              <a:t>Cash Receipts – Referencing</a:t>
            </a:r>
          </a:p>
        </p:txBody>
      </p:sp>
      <p:cxnSp>
        <p:nvCxnSpPr>
          <p:cNvPr id="35" name="Straight Arrow Connector 34"/>
          <p:cNvCxnSpPr>
            <a:stCxn id="9" idx="1"/>
          </p:cNvCxnSpPr>
          <p:nvPr/>
        </p:nvCxnSpPr>
        <p:spPr bwMode="auto">
          <a:xfrm>
            <a:off x="4895552" y="5435990"/>
            <a:ext cx="219029" cy="1020605"/>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a:stCxn id="9" idx="1"/>
          </p:cNvCxnSpPr>
          <p:nvPr/>
        </p:nvCxnSpPr>
        <p:spPr bwMode="auto">
          <a:xfrm>
            <a:off x="4895552" y="5435990"/>
            <a:ext cx="195279" cy="973104"/>
          </a:xfrm>
          <a:prstGeom prst="straightConnector1">
            <a:avLst/>
          </a:prstGeom>
          <a:solidFill>
            <a:srgbClr val="ED171F"/>
          </a:solidFill>
          <a:ln w="9525" cap="flat" cmpd="sng" algn="ctr">
            <a:noFill/>
            <a:prstDash val="solid"/>
            <a:round/>
            <a:headEnd type="none" w="med" len="med"/>
            <a:tailEnd type="arrow"/>
          </a:ln>
          <a:effectLst/>
        </p:spPr>
      </p:cxnSp>
      <p:sp>
        <p:nvSpPr>
          <p:cNvPr id="9219" name="Content Placeholder 5"/>
          <p:cNvSpPr>
            <a:spLocks noGrp="1"/>
          </p:cNvSpPr>
          <p:nvPr>
            <p:ph idx="1"/>
          </p:nvPr>
        </p:nvSpPr>
        <p:spPr>
          <a:xfrm>
            <a:off x="443431" y="1110700"/>
            <a:ext cx="8408988" cy="2687578"/>
          </a:xfrm>
        </p:spPr>
        <p:txBody>
          <a:bodyPr/>
          <a:lstStyle/>
          <a:p>
            <a:pPr eaLnBrk="1" hangingPunct="1"/>
            <a:r>
              <a:rPr lang="en-US" sz="2000" b="1" dirty="0" smtClean="0"/>
              <a:t>Cash </a:t>
            </a:r>
            <a:r>
              <a:rPr lang="en-US" sz="2000" b="1" dirty="0"/>
              <a:t>Receipts </a:t>
            </a:r>
            <a:r>
              <a:rPr lang="en-US" sz="2000" b="1" dirty="0" smtClean="0"/>
              <a:t>–Agreement Reference</a:t>
            </a:r>
          </a:p>
          <a:p>
            <a:pPr marL="0" indent="0" eaLnBrk="1" hangingPunct="1">
              <a:buNone/>
            </a:pPr>
            <a:endParaRPr lang="en-US" sz="500" b="1" dirty="0" smtClean="0"/>
          </a:p>
          <a:p>
            <a:pPr lvl="1" eaLnBrk="1" hangingPunct="1">
              <a:spcBef>
                <a:spcPts val="600"/>
              </a:spcBef>
              <a:spcAft>
                <a:spcPts val="600"/>
              </a:spcAft>
            </a:pPr>
            <a:r>
              <a:rPr lang="en-US" sz="1800" dirty="0" smtClean="0"/>
              <a:t>Some Cash Receipts are received and recorded as an advance prior </a:t>
            </a:r>
            <a:r>
              <a:rPr lang="en-US" sz="1800" dirty="0"/>
              <a:t>to services rendered or goods provided</a:t>
            </a:r>
          </a:p>
          <a:p>
            <a:pPr lvl="1" eaLnBrk="1" hangingPunct="1">
              <a:spcBef>
                <a:spcPts val="600"/>
              </a:spcBef>
              <a:spcAft>
                <a:spcPts val="600"/>
              </a:spcAft>
            </a:pPr>
            <a:r>
              <a:rPr lang="en-US" sz="1800" dirty="0" smtClean="0"/>
              <a:t>Most Advance Cash Receipts reference an Agreement</a:t>
            </a:r>
          </a:p>
          <a:p>
            <a:pPr marL="923925" lvl="3" eaLnBrk="1" hangingPunct="1">
              <a:spcBef>
                <a:spcPts val="600"/>
              </a:spcBef>
              <a:spcAft>
                <a:spcPts val="600"/>
              </a:spcAft>
            </a:pPr>
            <a:r>
              <a:rPr lang="en-US" sz="1800" dirty="0" smtClean="0">
                <a:cs typeface="Calibri" pitchFamily="34" charset="0"/>
              </a:rPr>
              <a:t>When an Advance </a:t>
            </a:r>
            <a:r>
              <a:rPr lang="en-US" sz="1800" dirty="0">
                <a:cs typeface="Calibri" pitchFamily="34" charset="0"/>
              </a:rPr>
              <a:t>CR references </a:t>
            </a:r>
            <a:r>
              <a:rPr lang="en-US" sz="1800" dirty="0" smtClean="0">
                <a:cs typeface="Calibri" pitchFamily="34" charset="0"/>
              </a:rPr>
              <a:t>an </a:t>
            </a:r>
            <a:r>
              <a:rPr lang="en-US" sz="1800" b="1" dirty="0" smtClean="0">
                <a:cs typeface="Calibri" pitchFamily="34" charset="0"/>
              </a:rPr>
              <a:t>Agreement entity</a:t>
            </a:r>
            <a:r>
              <a:rPr lang="en-US" sz="1800" dirty="0" smtClean="0">
                <a:cs typeface="Calibri" pitchFamily="34" charset="0"/>
              </a:rPr>
              <a:t>, </a:t>
            </a:r>
            <a:r>
              <a:rPr lang="en-US" sz="1800" dirty="0">
                <a:cs typeface="Calibri" pitchFamily="34" charset="0"/>
              </a:rPr>
              <a:t>it </a:t>
            </a:r>
            <a:r>
              <a:rPr lang="en-US" sz="1800" u="sng" dirty="0" smtClean="0">
                <a:cs typeface="Calibri" pitchFamily="34" charset="0"/>
              </a:rPr>
              <a:t>increases the advance balance </a:t>
            </a:r>
            <a:r>
              <a:rPr lang="en-US" sz="1800" u="sng" dirty="0">
                <a:cs typeface="Calibri" pitchFamily="34" charset="0"/>
              </a:rPr>
              <a:t>recorded on the </a:t>
            </a:r>
            <a:r>
              <a:rPr lang="en-US" sz="1800" u="sng" dirty="0" smtClean="0">
                <a:cs typeface="Calibri" pitchFamily="34" charset="0"/>
              </a:rPr>
              <a:t>Agreement</a:t>
            </a:r>
          </a:p>
        </p:txBody>
      </p:sp>
      <p:grpSp>
        <p:nvGrpSpPr>
          <p:cNvPr id="2" name="Group 1"/>
          <p:cNvGrpSpPr/>
          <p:nvPr/>
        </p:nvGrpSpPr>
        <p:grpSpPr>
          <a:xfrm>
            <a:off x="459000" y="3413938"/>
            <a:ext cx="7686194" cy="2589426"/>
            <a:chOff x="96642" y="3668260"/>
            <a:chExt cx="5868231" cy="2589426"/>
          </a:xfrm>
        </p:grpSpPr>
        <p:sp>
          <p:nvSpPr>
            <p:cNvPr id="8" name="Rounded Rectangle 7"/>
            <p:cNvSpPr/>
            <p:nvPr/>
          </p:nvSpPr>
          <p:spPr bwMode="auto">
            <a:xfrm>
              <a:off x="3472703" y="3668260"/>
              <a:ext cx="2492170" cy="112485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Agreement Entity</a:t>
              </a:r>
            </a:p>
          </p:txBody>
        </p:sp>
        <p:sp>
          <p:nvSpPr>
            <p:cNvPr id="9" name="Rounded Rectangle 8"/>
            <p:cNvSpPr/>
            <p:nvPr/>
          </p:nvSpPr>
          <p:spPr bwMode="auto">
            <a:xfrm>
              <a:off x="3483847" y="5122938"/>
              <a:ext cx="2477026" cy="1134748"/>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Advance Cash Receipt</a:t>
              </a:r>
            </a:p>
            <a:p>
              <a:pPr marL="800100" lvl="1" indent="-171450">
                <a:buFont typeface="+mj-lt"/>
                <a:buAutoNum type="arabicPeriod"/>
                <a:tabLst>
                  <a:tab pos="800100" algn="l"/>
                </a:tabLst>
              </a:pPr>
              <a:r>
                <a:rPr lang="en-US" sz="1400" dirty="0">
                  <a:solidFill>
                    <a:schemeClr val="bg2">
                      <a:lumMod val="50000"/>
                    </a:schemeClr>
                  </a:solidFill>
                </a:rPr>
                <a:t>Increases Cash</a:t>
              </a:r>
            </a:p>
            <a:p>
              <a:pPr marL="800100" lvl="1" indent="-171450">
                <a:buFont typeface="+mj-lt"/>
                <a:buAutoNum type="arabicPeriod"/>
                <a:tabLst>
                  <a:tab pos="800100" algn="l"/>
                </a:tabLst>
              </a:pPr>
              <a:r>
                <a:rPr lang="en-US" sz="1400" dirty="0">
                  <a:solidFill>
                    <a:schemeClr val="bg2">
                      <a:lumMod val="50000"/>
                    </a:schemeClr>
                  </a:solidFill>
                </a:rPr>
                <a:t>Increases </a:t>
              </a:r>
              <a:r>
                <a:rPr lang="en-US" sz="1400" dirty="0" smtClean="0">
                  <a:solidFill>
                    <a:schemeClr val="bg2">
                      <a:lumMod val="50000"/>
                    </a:schemeClr>
                  </a:solidFill>
                </a:rPr>
                <a:t>Liability</a:t>
              </a:r>
              <a:endParaRPr lang="en-US" sz="1400" dirty="0">
                <a:solidFill>
                  <a:schemeClr val="bg2">
                    <a:lumMod val="50000"/>
                  </a:schemeClr>
                </a:solidFill>
              </a:endParaRPr>
            </a:p>
          </p:txBody>
        </p:sp>
        <p:sp>
          <p:nvSpPr>
            <p:cNvPr id="30" name="Rounded Rectangle 29"/>
            <p:cNvSpPr/>
            <p:nvPr/>
          </p:nvSpPr>
          <p:spPr bwMode="auto">
            <a:xfrm>
              <a:off x="96642" y="4488950"/>
              <a:ext cx="2864178" cy="1201362"/>
            </a:xfrm>
            <a:prstGeom prst="roundRect">
              <a:avLst/>
            </a:prstGeom>
            <a:ln>
              <a:solidFill>
                <a:schemeClr val="accent5">
                  <a:lumMod val="75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CR References</a:t>
              </a:r>
              <a:r>
                <a:rPr kumimoji="0" lang="en-US" sz="1400" b="1" i="0" u="none" strike="noStrike" cap="none" normalizeH="0" dirty="0" smtClean="0">
                  <a:ln>
                    <a:noFill/>
                  </a:ln>
                  <a:solidFill>
                    <a:schemeClr val="tx1"/>
                  </a:solidFill>
                  <a:effectLst/>
                  <a:latin typeface="Arial" charset="0"/>
                </a:rPr>
                <a:t> Agreement</a:t>
              </a:r>
              <a:endParaRPr kumimoji="0" lang="en-US" sz="1400" i="0" u="none" strike="noStrike" cap="none" normalizeH="0" dirty="0" smtClean="0">
                <a:ln>
                  <a:noFill/>
                </a:ln>
                <a:solidFill>
                  <a:schemeClr val="tx1"/>
                </a:solidFill>
                <a:effectLst/>
                <a:latin typeface="Arial" charset="0"/>
              </a:endParaRPr>
            </a:p>
            <a:p>
              <a:pPr marL="342900" marR="0" indent="-342900" defTabSz="914400" rtl="0" eaLnBrk="1" fontAlgn="base" latinLnBrk="0" hangingPunct="1">
                <a:lnSpc>
                  <a:spcPct val="100000"/>
                </a:lnSpc>
                <a:spcBef>
                  <a:spcPct val="0"/>
                </a:spcBef>
                <a:spcAft>
                  <a:spcPct val="0"/>
                </a:spcAft>
                <a:buClrTx/>
                <a:buSzTx/>
                <a:buFont typeface="+mj-lt"/>
                <a:buAutoNum type="arabicPeriod"/>
                <a:tabLst/>
              </a:pPr>
              <a:r>
                <a:rPr lang="en-US" sz="1400" dirty="0" smtClean="0">
                  <a:solidFill>
                    <a:schemeClr val="tx1"/>
                  </a:solidFill>
                  <a:latin typeface="Arial" charset="0"/>
                </a:rPr>
                <a:t>Increases Advance Amount </a:t>
              </a:r>
            </a:p>
            <a:p>
              <a:pPr marL="342900" marR="0" indent="-342900" defTabSz="914400" rtl="0" eaLnBrk="1" fontAlgn="base" latinLnBrk="0" hangingPunct="1">
                <a:lnSpc>
                  <a:spcPct val="100000"/>
                </a:lnSpc>
                <a:spcBef>
                  <a:spcPct val="0"/>
                </a:spcBef>
                <a:spcAft>
                  <a:spcPct val="0"/>
                </a:spcAft>
                <a:buClrTx/>
                <a:buSzTx/>
                <a:buFont typeface="+mj-lt"/>
                <a:buAutoNum type="arabicPeriod"/>
                <a:tabLst/>
              </a:pPr>
              <a:r>
                <a:rPr lang="en-US" sz="1400" dirty="0" smtClean="0">
                  <a:solidFill>
                    <a:schemeClr val="tx1"/>
                  </a:solidFill>
                  <a:latin typeface="Arial" charset="0"/>
                </a:rPr>
                <a:t>Increases Collected Amount</a:t>
              </a:r>
            </a:p>
            <a:p>
              <a:pPr marL="342900" marR="0" indent="-342900" defTabSz="914400" rtl="0" eaLnBrk="1" fontAlgn="base" latinLnBrk="0" hangingPunct="1">
                <a:lnSpc>
                  <a:spcPct val="100000"/>
                </a:lnSpc>
                <a:spcBef>
                  <a:spcPct val="0"/>
                </a:spcBef>
                <a:spcAft>
                  <a:spcPct val="0"/>
                </a:spcAft>
                <a:buClrTx/>
                <a:buSzTx/>
                <a:buFont typeface="+mj-lt"/>
                <a:buAutoNum type="arabicPeriod"/>
                <a:tabLst/>
              </a:pPr>
              <a:r>
                <a:rPr kumimoji="0" lang="en-US" sz="1400" i="0" u="none" strike="noStrike" cap="none" normalizeH="0" baseline="0" dirty="0" smtClean="0">
                  <a:ln>
                    <a:noFill/>
                  </a:ln>
                  <a:solidFill>
                    <a:schemeClr val="tx1"/>
                  </a:solidFill>
                  <a:effectLst/>
                  <a:latin typeface="Arial" charset="0"/>
                </a:rPr>
                <a:t>Increases Unliquidated</a:t>
              </a:r>
              <a:r>
                <a:rPr kumimoji="0" lang="en-US" sz="1400" i="0" u="none" strike="noStrike" cap="none" normalizeH="0" dirty="0" smtClean="0">
                  <a:ln>
                    <a:noFill/>
                  </a:ln>
                  <a:solidFill>
                    <a:schemeClr val="tx1"/>
                  </a:solidFill>
                  <a:effectLst/>
                  <a:latin typeface="Arial" charset="0"/>
                </a:rPr>
                <a:t> </a:t>
              </a:r>
              <a:r>
                <a:rPr kumimoji="0" lang="en-US" sz="1400" i="0" u="none" strike="noStrike" cap="none" normalizeH="0" baseline="0" dirty="0" smtClean="0">
                  <a:ln>
                    <a:noFill/>
                  </a:ln>
                  <a:solidFill>
                    <a:schemeClr val="tx1"/>
                  </a:solidFill>
                  <a:effectLst/>
                  <a:latin typeface="Arial" charset="0"/>
                </a:rPr>
                <a:t>Advance Amount</a:t>
              </a:r>
            </a:p>
          </p:txBody>
        </p:sp>
        <p:cxnSp>
          <p:nvCxnSpPr>
            <p:cNvPr id="46" name="Straight Arrow Connector 45"/>
            <p:cNvCxnSpPr>
              <a:stCxn id="8" idx="2"/>
              <a:endCxn id="9" idx="0"/>
            </p:cNvCxnSpPr>
            <p:nvPr/>
          </p:nvCxnSpPr>
          <p:spPr bwMode="auto">
            <a:xfrm>
              <a:off x="4718788" y="4793112"/>
              <a:ext cx="3572" cy="329826"/>
            </a:xfrm>
            <a:prstGeom prst="straightConnector1">
              <a:avLst/>
            </a:prstGeom>
            <a:solidFill>
              <a:srgbClr val="ED171F"/>
            </a:solidFill>
            <a:ln w="50800" cap="flat" cmpd="sng" algn="ctr">
              <a:solidFill>
                <a:schemeClr val="accent5">
                  <a:lumMod val="25000"/>
                </a:schemeClr>
              </a:solidFill>
              <a:prstDash val="solid"/>
              <a:round/>
              <a:headEnd type="none" w="med" len="med"/>
              <a:tailEnd type="triangle"/>
            </a:ln>
            <a:effectLst/>
          </p:spPr>
        </p:cxnSp>
        <p:cxnSp>
          <p:nvCxnSpPr>
            <p:cNvPr id="33" name="Curved Connector 32"/>
            <p:cNvCxnSpPr>
              <a:stCxn id="9" idx="1"/>
              <a:endCxn id="8" idx="1"/>
            </p:cNvCxnSpPr>
            <p:nvPr/>
          </p:nvCxnSpPr>
          <p:spPr bwMode="auto">
            <a:xfrm rot="10800000">
              <a:off x="3472703" y="4230686"/>
              <a:ext cx="11144" cy="1459626"/>
            </a:xfrm>
            <a:prstGeom prst="curvedConnector3">
              <a:avLst>
                <a:gd name="adj1" fmla="val 3921232"/>
              </a:avLst>
            </a:prstGeom>
            <a:solidFill>
              <a:srgbClr val="ED171F"/>
            </a:solidFill>
            <a:ln w="50800" cap="flat" cmpd="sng" algn="ctr">
              <a:solidFill>
                <a:schemeClr val="accent5">
                  <a:lumMod val="25000"/>
                </a:schemeClr>
              </a:solidFill>
              <a:prstDash val="solid"/>
              <a:round/>
              <a:headEnd type="none" w="med" len="med"/>
              <a:tailEnd type="triangle"/>
            </a:ln>
            <a:effectLst/>
          </p:spPr>
        </p:cxnSp>
      </p:gr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18</a:t>
            </a:fld>
            <a:endParaRPr lang="en-US" dirty="0"/>
          </a:p>
        </p:txBody>
      </p:sp>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234199040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 Manual Reconciliation</a:t>
            </a:r>
            <a:endParaRPr lang="en-US" dirty="0"/>
          </a:p>
        </p:txBody>
      </p:sp>
      <p:sp>
        <p:nvSpPr>
          <p:cNvPr id="3" name="Content Placeholder 2"/>
          <p:cNvSpPr>
            <a:spLocks noGrp="1"/>
          </p:cNvSpPr>
          <p:nvPr>
            <p:ph idx="1"/>
          </p:nvPr>
        </p:nvSpPr>
        <p:spPr>
          <a:xfrm>
            <a:off x="358748" y="1176760"/>
            <a:ext cx="8633361" cy="5296397"/>
          </a:xfrm>
        </p:spPr>
        <p:txBody>
          <a:bodyPr/>
          <a:lstStyle/>
          <a:p>
            <a:r>
              <a:rPr lang="en-US" sz="2000" dirty="0" smtClean="0"/>
              <a:t>Pegasys will </a:t>
            </a:r>
            <a:r>
              <a:rPr lang="en-US" sz="2000" b="1" u="sng" dirty="0" smtClean="0"/>
              <a:t>automatically reconcile records</a:t>
            </a:r>
            <a:r>
              <a:rPr lang="en-US" sz="2000" b="1" dirty="0" smtClean="0"/>
              <a:t> </a:t>
            </a:r>
            <a:r>
              <a:rPr lang="en-US" sz="2000" dirty="0" smtClean="0"/>
              <a:t>when a match </a:t>
            </a:r>
            <a:r>
              <a:rPr lang="en-US" sz="2000" dirty="0"/>
              <a:t>is </a:t>
            </a:r>
            <a:r>
              <a:rPr lang="en-US" sz="2000" dirty="0" smtClean="0"/>
              <a:t>found</a:t>
            </a:r>
          </a:p>
          <a:p>
            <a:pPr lvl="1"/>
            <a:r>
              <a:rPr lang="en-US" sz="1800" dirty="0"/>
              <a:t>T</a:t>
            </a:r>
            <a:r>
              <a:rPr lang="en-US" sz="1800" dirty="0" smtClean="0"/>
              <a:t>he </a:t>
            </a:r>
            <a:r>
              <a:rPr lang="en-US" sz="1800" b="1" dirty="0" smtClean="0"/>
              <a:t>Reconcile Recommended Matches </a:t>
            </a:r>
            <a:r>
              <a:rPr lang="en-US" sz="1800" dirty="0" smtClean="0"/>
              <a:t>batch job simple parameter</a:t>
            </a:r>
            <a:r>
              <a:rPr lang="en-US" sz="1800" i="1" dirty="0" smtClean="0"/>
              <a:t> </a:t>
            </a:r>
            <a:r>
              <a:rPr lang="en-US" sz="1800" dirty="0" smtClean="0"/>
              <a:t>will be set to </a:t>
            </a:r>
            <a:r>
              <a:rPr lang="en-US" sz="1800" b="1" dirty="0" smtClean="0"/>
              <a:t>True</a:t>
            </a:r>
            <a:r>
              <a:rPr lang="en-US" sz="1800" dirty="0" smtClean="0"/>
              <a:t>, therefore records </a:t>
            </a:r>
            <a:r>
              <a:rPr lang="en-US" sz="1800" dirty="0"/>
              <a:t>will be reconciled automatically based on system recommended matches</a:t>
            </a:r>
          </a:p>
          <a:p>
            <a:pPr lvl="1"/>
            <a:endParaRPr lang="en-US" sz="600" dirty="0"/>
          </a:p>
          <a:p>
            <a:r>
              <a:rPr lang="en-US" sz="2000" dirty="0" smtClean="0"/>
              <a:t>In cases when no </a:t>
            </a:r>
            <a:r>
              <a:rPr lang="en-US" sz="2000" dirty="0"/>
              <a:t>match is found, </a:t>
            </a:r>
            <a:r>
              <a:rPr lang="en-US" sz="2000" b="1" u="sng" dirty="0" smtClean="0"/>
              <a:t>manual intervention</a:t>
            </a:r>
            <a:r>
              <a:rPr lang="en-US" sz="2000" b="1" dirty="0" smtClean="0"/>
              <a:t> </a:t>
            </a:r>
            <a:r>
              <a:rPr lang="en-US" sz="2000" dirty="0" smtClean="0"/>
              <a:t>is necessary to: </a:t>
            </a:r>
          </a:p>
          <a:p>
            <a:pPr lvl="1"/>
            <a:r>
              <a:rPr lang="en-US" sz="1800" dirty="0" smtClean="0"/>
              <a:t>Search the CIR Collection Reconciliation Query to locate the Unreconciled records</a:t>
            </a:r>
          </a:p>
          <a:p>
            <a:pPr lvl="1"/>
            <a:r>
              <a:rPr lang="en-US" sz="1800" dirty="0" smtClean="0"/>
              <a:t>Research to find the discrepancy</a:t>
            </a:r>
          </a:p>
          <a:p>
            <a:pPr lvl="2"/>
            <a:r>
              <a:rPr lang="en-US" sz="1600" dirty="0" smtClean="0"/>
              <a:t>If the Reconciliation Status = Unreconciled w/Recommendations, the user can select the record and click the Retrieve Recommendations button to view Pegasys’ recommended documents as potential matches</a:t>
            </a:r>
          </a:p>
          <a:p>
            <a:pPr lvl="1"/>
            <a:r>
              <a:rPr lang="en-US" sz="1800" dirty="0" smtClean="0"/>
              <a:t>Correct the issue (ex. Update CR/SV/IP or create new one)</a:t>
            </a:r>
          </a:p>
          <a:p>
            <a:pPr lvl="1"/>
            <a:r>
              <a:rPr lang="en-US" sz="1800" dirty="0" smtClean="0"/>
              <a:t>Manually </a:t>
            </a:r>
            <a:r>
              <a:rPr lang="en-US" sz="1800" dirty="0"/>
              <a:t>reconcile </a:t>
            </a:r>
            <a:endParaRPr lang="en-US" sz="1800" dirty="0" smtClean="0"/>
          </a:p>
          <a:p>
            <a:pPr lvl="1"/>
            <a:endParaRPr lang="en-US" sz="600" dirty="0" smtClean="0"/>
          </a:p>
          <a:p>
            <a:r>
              <a:rPr lang="en-US" sz="2000" dirty="0" smtClean="0"/>
              <a:t>CIR reconciliation will be run daily, so GSA should check the CIR Collections Reconciliation Query for Unreconciled records each day</a:t>
            </a:r>
          </a:p>
        </p:txBody>
      </p:sp>
      <p:sp>
        <p:nvSpPr>
          <p:cNvPr id="4" name="Slide Number Placeholder 3"/>
          <p:cNvSpPr>
            <a:spLocks noGrp="1"/>
          </p:cNvSpPr>
          <p:nvPr>
            <p:ph type="sldNum" sz="quarter" idx="11"/>
          </p:nvPr>
        </p:nvSpPr>
        <p:spPr/>
        <p:txBody>
          <a:bodyPr/>
          <a:lstStyle/>
          <a:p>
            <a:pPr>
              <a:defRPr/>
            </a:pPr>
            <a:fld id="{5842F1FC-5FDD-41D6-BAD6-160FC7BE3BC4}" type="slidenum">
              <a:rPr lang="en-US" smtClean="0"/>
              <a:pPr>
                <a:defRPr/>
              </a:pPr>
              <a:t>180</a:t>
            </a:fld>
            <a:endParaRPr lang="en-US" dirty="0"/>
          </a:p>
        </p:txBody>
      </p:sp>
      <p:sp>
        <p:nvSpPr>
          <p:cNvPr id="5" name="Footer Placeholder 4"/>
          <p:cNvSpPr>
            <a:spLocks noGrp="1"/>
          </p:cNvSpPr>
          <p:nvPr>
            <p:ph type="ftr" sz="quarter" idx="10"/>
          </p:nvPr>
        </p:nvSpPr>
        <p:spPr/>
        <p:txBody>
          <a:bodyPr/>
          <a:lstStyle/>
          <a:p>
            <a:pPr>
              <a:defRPr/>
            </a:pPr>
            <a:r>
              <a:rPr lang="en-US" smtClean="0"/>
              <a:t>CGI Federal Proprietary and Confidential</a:t>
            </a:r>
            <a:endParaRPr lang="en-US" dirty="0"/>
          </a:p>
        </p:txBody>
      </p:sp>
    </p:spTree>
    <p:extLst>
      <p:ext uri="{BB962C8B-B14F-4D97-AF65-F5344CB8AC3E}">
        <p14:creationId xmlns:p14="http://schemas.microsoft.com/office/powerpoint/2010/main" val="22986384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51753" cy="563562"/>
          </a:xfrm>
        </p:spPr>
        <p:txBody>
          <a:bodyPr/>
          <a:lstStyle/>
          <a:p>
            <a:r>
              <a:rPr lang="en-US" dirty="0" smtClean="0">
                <a:solidFill>
                  <a:srgbClr val="FFFFFF"/>
                </a:solidFill>
              </a:rPr>
              <a:t>CIR Manual Reconciliation (cont.)</a:t>
            </a:r>
            <a:endParaRPr lang="en-US" dirty="0"/>
          </a:p>
        </p:txBody>
      </p:sp>
      <p:sp>
        <p:nvSpPr>
          <p:cNvPr id="11" name="Rounded Rectangle 10"/>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Right Brace 11"/>
          <p:cNvSpPr/>
          <p:nvPr/>
        </p:nvSpPr>
        <p:spPr bwMode="auto">
          <a:xfrm rot="16200000">
            <a:off x="2384751" y="-709045"/>
            <a:ext cx="230297" cy="4255519"/>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ight Brace 14"/>
          <p:cNvSpPr/>
          <p:nvPr/>
        </p:nvSpPr>
        <p:spPr bwMode="auto">
          <a:xfrm rot="16200000">
            <a:off x="6816873" y="-793266"/>
            <a:ext cx="230297" cy="4423959"/>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TextBox 7"/>
          <p:cNvSpPr txBox="1"/>
          <p:nvPr/>
        </p:nvSpPr>
        <p:spPr>
          <a:xfrm>
            <a:off x="1830260" y="1054709"/>
            <a:ext cx="1291572" cy="307777"/>
          </a:xfrm>
          <a:prstGeom prst="rect">
            <a:avLst/>
          </a:prstGeom>
          <a:noFill/>
        </p:spPr>
        <p:txBody>
          <a:bodyPr wrap="none" rtlCol="0">
            <a:spAutoFit/>
          </a:bodyPr>
          <a:lstStyle/>
          <a:p>
            <a:r>
              <a:rPr lang="en-US" sz="1400" dirty="0" smtClean="0">
                <a:latin typeface="Calibri" pitchFamily="34" charset="0"/>
                <a:cs typeface="Calibri" pitchFamily="34" charset="0"/>
              </a:rPr>
              <a:t>CIR Collections</a:t>
            </a:r>
            <a:endParaRPr lang="en-US" sz="1400" dirty="0">
              <a:latin typeface="Calibri" pitchFamily="34" charset="0"/>
              <a:cs typeface="Calibri" pitchFamily="34" charset="0"/>
            </a:endParaRPr>
          </a:p>
        </p:txBody>
      </p:sp>
      <p:sp>
        <p:nvSpPr>
          <p:cNvPr id="17" name="TextBox 16"/>
          <p:cNvSpPr txBox="1"/>
          <p:nvPr/>
        </p:nvSpPr>
        <p:spPr>
          <a:xfrm>
            <a:off x="6136290" y="1054707"/>
            <a:ext cx="1591461" cy="307777"/>
          </a:xfrm>
          <a:prstGeom prst="rect">
            <a:avLst/>
          </a:prstGeom>
          <a:noFill/>
        </p:spPr>
        <p:txBody>
          <a:bodyPr wrap="none" rtlCol="0">
            <a:spAutoFit/>
          </a:bodyPr>
          <a:lstStyle/>
          <a:p>
            <a:r>
              <a:rPr lang="en-US" sz="1400" dirty="0" smtClean="0">
                <a:latin typeface="Calibri" pitchFamily="34" charset="0"/>
                <a:cs typeface="Calibri" pitchFamily="34" charset="0"/>
              </a:rPr>
              <a:t>Pegasys Collections</a:t>
            </a:r>
            <a:endParaRPr lang="en-US" sz="1400" dirty="0">
              <a:latin typeface="Calibri" pitchFamily="34" charset="0"/>
              <a:cs typeface="Calibri" pitchFamily="34" charset="0"/>
            </a:endParaRPr>
          </a:p>
        </p:txBody>
      </p:sp>
      <p:sp>
        <p:nvSpPr>
          <p:cNvPr id="18" name="Right Brace 17"/>
          <p:cNvSpPr/>
          <p:nvPr/>
        </p:nvSpPr>
        <p:spPr bwMode="auto">
          <a:xfrm rot="5400000">
            <a:off x="4642919" y="2060318"/>
            <a:ext cx="230297" cy="8692348"/>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TextBox 18"/>
          <p:cNvSpPr txBox="1"/>
          <p:nvPr/>
        </p:nvSpPr>
        <p:spPr>
          <a:xfrm>
            <a:off x="4038471" y="6491685"/>
            <a:ext cx="1593257" cy="307777"/>
          </a:xfrm>
          <a:prstGeom prst="rect">
            <a:avLst/>
          </a:prstGeom>
          <a:noFill/>
        </p:spPr>
        <p:txBody>
          <a:bodyPr wrap="none" rtlCol="0">
            <a:spAutoFit/>
          </a:bodyPr>
          <a:lstStyle/>
          <a:p>
            <a:r>
              <a:rPr lang="en-US" sz="1400" dirty="0" smtClean="0">
                <a:latin typeface="Calibri" pitchFamily="34" charset="0"/>
                <a:cs typeface="Calibri" pitchFamily="34" charset="0"/>
              </a:rPr>
              <a:t>Reconciled Records</a:t>
            </a:r>
            <a:endParaRPr lang="en-US" sz="1400" dirty="0">
              <a:latin typeface="Calibri" pitchFamily="34" charset="0"/>
              <a:cs typeface="Calibri" pitchFamily="34" charset="0"/>
            </a:endParaRPr>
          </a:p>
        </p:txBody>
      </p:sp>
      <p:sp>
        <p:nvSpPr>
          <p:cNvPr id="4" name="Slide Number Placeholder 3"/>
          <p:cNvSpPr>
            <a:spLocks noGrp="1"/>
          </p:cNvSpPr>
          <p:nvPr>
            <p:ph type="sldNum" sz="quarter" idx="11"/>
          </p:nvPr>
        </p:nvSpPr>
        <p:spPr/>
        <p:txBody>
          <a:bodyPr/>
          <a:lstStyle/>
          <a:p>
            <a:pPr>
              <a:defRPr/>
            </a:pPr>
            <a:fld id="{215F2CEC-58A8-492B-AD0D-C2BF1A7F0D89}" type="slidenum">
              <a:rPr lang="en-US" smtClean="0"/>
              <a:pPr>
                <a:defRPr/>
              </a:pPr>
              <a:t>181</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45" y="1563909"/>
            <a:ext cx="8556721" cy="475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50331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20" y="4911616"/>
            <a:ext cx="5324205" cy="183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5613" y="225631"/>
            <a:ext cx="7381875" cy="771895"/>
          </a:xfrm>
        </p:spPr>
        <p:txBody>
          <a:bodyPr/>
          <a:lstStyle/>
          <a:p>
            <a:r>
              <a:rPr lang="en-US" dirty="0">
                <a:solidFill>
                  <a:srgbClr val="FFFFFF"/>
                </a:solidFill>
              </a:rPr>
              <a:t>CIR </a:t>
            </a:r>
            <a:r>
              <a:rPr lang="en-US" dirty="0" smtClean="0">
                <a:solidFill>
                  <a:srgbClr val="FFFFFF"/>
                </a:solidFill>
              </a:rPr>
              <a:t>Manual Reconciliation (cont.)</a:t>
            </a:r>
            <a:endParaRPr lang="en-US" sz="1800" dirty="0"/>
          </a:p>
        </p:txBody>
      </p:sp>
      <p:sp>
        <p:nvSpPr>
          <p:cNvPr id="8" name="Content Placeholder 7"/>
          <p:cNvSpPr>
            <a:spLocks noGrp="1"/>
          </p:cNvSpPr>
          <p:nvPr>
            <p:ph idx="1"/>
          </p:nvPr>
        </p:nvSpPr>
        <p:spPr>
          <a:xfrm>
            <a:off x="320499" y="1068781"/>
            <a:ext cx="8503001" cy="356259"/>
          </a:xfrm>
        </p:spPr>
        <p:txBody>
          <a:bodyPr/>
          <a:lstStyle/>
          <a:p>
            <a:pPr marL="352425" indent="-342900"/>
            <a:r>
              <a:rPr lang="en-US" sz="1800" dirty="0" smtClean="0"/>
              <a:t>Step 1: Search for CIR Collection Records</a:t>
            </a:r>
          </a:p>
        </p:txBody>
      </p:sp>
      <p:sp>
        <p:nvSpPr>
          <p:cNvPr id="9" name="Content Placeholder 7"/>
          <p:cNvSpPr txBox="1">
            <a:spLocks/>
          </p:cNvSpPr>
          <p:nvPr/>
        </p:nvSpPr>
        <p:spPr bwMode="auto">
          <a:xfrm>
            <a:off x="320499" y="4538125"/>
            <a:ext cx="8503001" cy="3819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52425" lvl="1" indent="-342900"/>
            <a:r>
              <a:rPr lang="en-US" sz="1800" dirty="0" smtClean="0"/>
              <a:t>Step 2: Select CIR Collection record to reconcile</a:t>
            </a:r>
          </a:p>
          <a:p>
            <a:pPr marL="9525" indent="0">
              <a:buNone/>
            </a:pPr>
            <a:endParaRPr lang="en-US" dirty="0"/>
          </a:p>
        </p:txBody>
      </p:sp>
      <p:sp>
        <p:nvSpPr>
          <p:cNvPr id="10" name="Right Brace 9"/>
          <p:cNvSpPr/>
          <p:nvPr/>
        </p:nvSpPr>
        <p:spPr bwMode="auto">
          <a:xfrm>
            <a:off x="6200376" y="2671600"/>
            <a:ext cx="187133" cy="89861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TextBox 10"/>
          <p:cNvSpPr txBox="1"/>
          <p:nvPr/>
        </p:nvSpPr>
        <p:spPr>
          <a:xfrm>
            <a:off x="6481720" y="2528439"/>
            <a:ext cx="2563100" cy="1184940"/>
          </a:xfrm>
          <a:prstGeom prst="rect">
            <a:avLst/>
          </a:prstGeom>
          <a:noFill/>
          <a:ln>
            <a:solidFill>
              <a:schemeClr val="accent1">
                <a:lumMod val="50000"/>
              </a:schemeClr>
            </a:solidFill>
            <a:prstDash val="dash"/>
          </a:ln>
        </p:spPr>
        <p:txBody>
          <a:bodyPr wrap="square" lIns="27432" rIns="27432" rtlCol="0">
            <a:spAutoFit/>
          </a:bodyPr>
          <a:lstStyle/>
          <a:p>
            <a:pPr marL="0" lvl="2"/>
            <a:r>
              <a:rPr lang="en-US" sz="1500" dirty="0" smtClean="0">
                <a:latin typeface="+mn-lt"/>
                <a:cs typeface="Calibri" pitchFamily="34" charset="0"/>
              </a:rPr>
              <a:t>Check the following Statuses:</a:t>
            </a:r>
          </a:p>
          <a:p>
            <a:pPr marL="171450" lvl="2" indent="-171450">
              <a:buFont typeface="Arial" pitchFamily="34" charset="0"/>
              <a:buChar char="•"/>
            </a:pPr>
            <a:r>
              <a:rPr lang="en-US" sz="1400" dirty="0"/>
              <a:t>Partially Reconciled</a:t>
            </a:r>
          </a:p>
          <a:p>
            <a:pPr marL="171450" lvl="2" indent="-171450">
              <a:buFont typeface="Arial" pitchFamily="34" charset="0"/>
              <a:buChar char="•"/>
            </a:pPr>
            <a:r>
              <a:rPr lang="en-US" sz="1400" dirty="0" smtClean="0"/>
              <a:t>Unreconciled</a:t>
            </a:r>
          </a:p>
          <a:p>
            <a:pPr marL="171450" lvl="2" indent="-171450">
              <a:buFont typeface="Arial" pitchFamily="34" charset="0"/>
              <a:buChar char="•"/>
            </a:pPr>
            <a:r>
              <a:rPr lang="en-US" sz="1400" dirty="0" smtClean="0"/>
              <a:t>Unreconciled </a:t>
            </a:r>
            <a:r>
              <a:rPr lang="en-US" sz="1400" dirty="0"/>
              <a:t>with </a:t>
            </a:r>
            <a:r>
              <a:rPr lang="en-US" sz="1400" dirty="0" smtClean="0"/>
              <a:t>Recommendations</a:t>
            </a:r>
          </a:p>
        </p:txBody>
      </p:sp>
      <p:sp>
        <p:nvSpPr>
          <p:cNvPr id="18" name="Rounded Rectangle 17"/>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38420" y="6026468"/>
            <a:ext cx="228645" cy="202882"/>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pPr>
              <a:defRPr/>
            </a:pPr>
            <a:fld id="{215F2CEC-58A8-492B-AD0D-C2BF1A7F0D89}" type="slidenum">
              <a:rPr lang="en-US" smtClean="0"/>
              <a:pPr>
                <a:defRPr/>
              </a:pPr>
              <a:t>182</a:t>
            </a:fld>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22" y="1418735"/>
            <a:ext cx="5190854" cy="3102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896452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73752"/>
            <a:ext cx="8839200" cy="351011"/>
          </a:xfrm>
        </p:spPr>
        <p:txBody>
          <a:bodyPr/>
          <a:lstStyle/>
          <a:p>
            <a:pPr marL="352425" lvl="1" indent="-342900"/>
            <a:r>
              <a:rPr lang="en-US" sz="1800" dirty="0" smtClean="0"/>
              <a:t>Step 3: Search for Pegasys Collections to Reconcile</a:t>
            </a:r>
          </a:p>
        </p:txBody>
      </p:sp>
      <p:sp>
        <p:nvSpPr>
          <p:cNvPr id="9" name="Title 1"/>
          <p:cNvSpPr>
            <a:spLocks noGrp="1"/>
          </p:cNvSpPr>
          <p:nvPr>
            <p:ph type="title"/>
          </p:nvPr>
        </p:nvSpPr>
        <p:spPr>
          <a:xfrm>
            <a:off x="455613" y="225631"/>
            <a:ext cx="7381875" cy="771895"/>
          </a:xfrm>
        </p:spPr>
        <p:txBody>
          <a:bodyPr/>
          <a:lstStyle/>
          <a:p>
            <a:r>
              <a:rPr lang="en-US" dirty="0">
                <a:solidFill>
                  <a:srgbClr val="FFFFFF"/>
                </a:solidFill>
              </a:rPr>
              <a:t>CIR </a:t>
            </a:r>
            <a:r>
              <a:rPr lang="en-US" dirty="0" smtClean="0">
                <a:solidFill>
                  <a:srgbClr val="FFFFFF"/>
                </a:solidFill>
              </a:rPr>
              <a:t>Manual Reconciliation (cont.)</a:t>
            </a:r>
            <a:endParaRPr lang="en-US" sz="1800" dirty="0"/>
          </a:p>
        </p:txBody>
      </p:sp>
      <p:sp>
        <p:nvSpPr>
          <p:cNvPr id="12" name="Content Placeholder 2"/>
          <p:cNvSpPr txBox="1">
            <a:spLocks/>
          </p:cNvSpPr>
          <p:nvPr/>
        </p:nvSpPr>
        <p:spPr bwMode="auto">
          <a:xfrm>
            <a:off x="304800" y="4582640"/>
            <a:ext cx="8839200" cy="34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52425" lvl="1" indent="-342900"/>
            <a:r>
              <a:rPr lang="en-US" sz="1800" dirty="0" smtClean="0"/>
              <a:t>Step 4: Select Pegasys CR transaction to reconcile and click </a:t>
            </a:r>
            <a:r>
              <a:rPr lang="en-US" sz="1800" i="1" dirty="0" smtClean="0"/>
              <a:t>Reconcile</a:t>
            </a:r>
          </a:p>
        </p:txBody>
      </p:sp>
      <p:sp>
        <p:nvSpPr>
          <p:cNvPr id="15" name="Right Brace 14"/>
          <p:cNvSpPr/>
          <p:nvPr/>
        </p:nvSpPr>
        <p:spPr bwMode="auto">
          <a:xfrm>
            <a:off x="6061941" y="2504670"/>
            <a:ext cx="163368" cy="495115"/>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6395105" y="2359812"/>
            <a:ext cx="1249760" cy="784830"/>
          </a:xfrm>
          <a:prstGeom prst="rect">
            <a:avLst/>
          </a:prstGeom>
          <a:noFill/>
          <a:ln>
            <a:solidFill>
              <a:schemeClr val="accent1">
                <a:lumMod val="50000"/>
              </a:schemeClr>
            </a:solidFill>
            <a:prstDash val="dash"/>
          </a:ln>
        </p:spPr>
        <p:txBody>
          <a:bodyPr wrap="square" lIns="27432" rIns="27432" rtlCol="0">
            <a:spAutoFit/>
          </a:bodyPr>
          <a:lstStyle/>
          <a:p>
            <a:pPr marL="0" lvl="2"/>
            <a:r>
              <a:rPr lang="en-US" sz="1500" dirty="0" smtClean="0">
                <a:latin typeface="+mn-lt"/>
                <a:cs typeface="Calibri" pitchFamily="34" charset="0"/>
              </a:rPr>
              <a:t>Check the Unreconciled Status</a:t>
            </a:r>
            <a:endParaRPr lang="en-US" sz="1400" dirty="0" smtClean="0"/>
          </a:p>
        </p:txBody>
      </p:sp>
      <p:sp>
        <p:nvSpPr>
          <p:cNvPr id="2" name="Slide Number Placeholder 1"/>
          <p:cNvSpPr>
            <a:spLocks noGrp="1"/>
          </p:cNvSpPr>
          <p:nvPr>
            <p:ph type="sldNum" sz="quarter" idx="11"/>
          </p:nvPr>
        </p:nvSpPr>
        <p:spPr/>
        <p:txBody>
          <a:bodyPr/>
          <a:lstStyle/>
          <a:p>
            <a:pPr>
              <a:defRPr/>
            </a:pPr>
            <a:fld id="{215F2CEC-58A8-492B-AD0D-C2BF1A7F0D89}" type="slidenum">
              <a:rPr lang="en-US" smtClean="0"/>
              <a:pPr>
                <a:defRPr/>
              </a:pPr>
              <a:t>183</a:t>
            </a:fld>
            <a:endParaRPr lang="en-US" dirty="0"/>
          </a:p>
        </p:txBody>
      </p:sp>
      <p:sp>
        <p:nvSpPr>
          <p:cNvPr id="21" name="Rounded Rectangle 20"/>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08" y="1500188"/>
            <a:ext cx="5204948" cy="3082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48" y="5105782"/>
            <a:ext cx="5506977" cy="147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473129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ight Brace 14"/>
          <p:cNvSpPr/>
          <p:nvPr/>
        </p:nvSpPr>
        <p:spPr bwMode="auto">
          <a:xfrm>
            <a:off x="7334461" y="1741988"/>
            <a:ext cx="81684" cy="366325"/>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7451679" y="1770410"/>
            <a:ext cx="1234540" cy="323165"/>
          </a:xfrm>
          <a:prstGeom prst="rect">
            <a:avLst/>
          </a:prstGeom>
          <a:noFill/>
          <a:ln>
            <a:solidFill>
              <a:schemeClr val="accent1">
                <a:lumMod val="50000"/>
              </a:schemeClr>
            </a:solidFill>
            <a:prstDash val="dash"/>
          </a:ln>
        </p:spPr>
        <p:txBody>
          <a:bodyPr wrap="square" lIns="27432" rIns="27432" rtlCol="0">
            <a:spAutoFit/>
          </a:bodyPr>
          <a:lstStyle/>
          <a:p>
            <a:pPr marL="0" lvl="2"/>
            <a:r>
              <a:rPr lang="en-US" sz="1500" dirty="0" smtClean="0">
                <a:latin typeface="+mn-lt"/>
                <a:cs typeface="Calibri" pitchFamily="34" charset="0"/>
              </a:rPr>
              <a:t>Reconciled</a:t>
            </a:r>
            <a:endParaRPr lang="en-US" sz="1400" dirty="0" smtClean="0"/>
          </a:p>
        </p:txBody>
      </p:sp>
      <p:sp>
        <p:nvSpPr>
          <p:cNvPr id="17" name="Title 1"/>
          <p:cNvSpPr>
            <a:spLocks noGrp="1"/>
          </p:cNvSpPr>
          <p:nvPr>
            <p:ph type="title"/>
          </p:nvPr>
        </p:nvSpPr>
        <p:spPr>
          <a:xfrm>
            <a:off x="455613" y="225631"/>
            <a:ext cx="7381875" cy="771895"/>
          </a:xfrm>
        </p:spPr>
        <p:txBody>
          <a:bodyPr/>
          <a:lstStyle/>
          <a:p>
            <a:r>
              <a:rPr lang="en-US" dirty="0">
                <a:solidFill>
                  <a:srgbClr val="FFFFFF"/>
                </a:solidFill>
              </a:rPr>
              <a:t>CIR </a:t>
            </a:r>
            <a:r>
              <a:rPr lang="en-US" dirty="0" smtClean="0">
                <a:solidFill>
                  <a:srgbClr val="FFFFFF"/>
                </a:solidFill>
              </a:rPr>
              <a:t>Manual Reconciliation (cont.)</a:t>
            </a:r>
            <a:endParaRPr lang="en-US" sz="1800" dirty="0"/>
          </a:p>
        </p:txBody>
      </p:sp>
      <p:sp>
        <p:nvSpPr>
          <p:cNvPr id="13" name="Content Placeholder 7"/>
          <p:cNvSpPr>
            <a:spLocks noGrp="1"/>
          </p:cNvSpPr>
          <p:nvPr>
            <p:ph idx="1"/>
          </p:nvPr>
        </p:nvSpPr>
        <p:spPr>
          <a:xfrm>
            <a:off x="409703" y="1287634"/>
            <a:ext cx="8291090" cy="356259"/>
          </a:xfrm>
        </p:spPr>
        <p:txBody>
          <a:bodyPr/>
          <a:lstStyle/>
          <a:p>
            <a:pPr marL="295275" indent="-285750"/>
            <a:r>
              <a:rPr lang="en-US" sz="1600" dirty="0"/>
              <a:t>Successful reconciliation results in the following informational message</a:t>
            </a:r>
            <a:endParaRPr lang="en-US" sz="1600" dirty="0" smtClean="0"/>
          </a:p>
        </p:txBody>
      </p:sp>
      <p:sp>
        <p:nvSpPr>
          <p:cNvPr id="18" name="Content Placeholder 7"/>
          <p:cNvSpPr txBox="1">
            <a:spLocks/>
          </p:cNvSpPr>
          <p:nvPr/>
        </p:nvSpPr>
        <p:spPr bwMode="auto">
          <a:xfrm>
            <a:off x="409703" y="2432057"/>
            <a:ext cx="8291090" cy="671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95275" indent="-285750"/>
            <a:r>
              <a:rPr lang="en-US" sz="1600" dirty="0" smtClean="0"/>
              <a:t>The previously Unreconciled record will now have a Reconciliation Status of “Reconciled” on both the CIR and the Pegasys side of the Query</a:t>
            </a:r>
          </a:p>
        </p:txBody>
      </p:sp>
      <p:sp>
        <p:nvSpPr>
          <p:cNvPr id="22" name="Content Placeholder 7"/>
          <p:cNvSpPr txBox="1">
            <a:spLocks/>
          </p:cNvSpPr>
          <p:nvPr/>
        </p:nvSpPr>
        <p:spPr bwMode="auto">
          <a:xfrm>
            <a:off x="388849" y="4545767"/>
            <a:ext cx="8618517" cy="4914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95275" indent="-285750"/>
            <a:r>
              <a:rPr lang="en-US" sz="1600" dirty="0" smtClean="0"/>
              <a:t>The Reconciled record will be displayed in the Reconciled Activity section of the Query</a:t>
            </a:r>
          </a:p>
        </p:txBody>
      </p:sp>
      <p:pic>
        <p:nvPicPr>
          <p:cNvPr id="2253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863" t="78756" r="28384" b="14253"/>
          <a:stretch/>
        </p:blipFill>
        <p:spPr bwMode="auto">
          <a:xfrm>
            <a:off x="717622" y="1759353"/>
            <a:ext cx="6616839" cy="331594"/>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88" t="50653" r="8028" b="20541"/>
          <a:stretch/>
        </p:blipFill>
        <p:spPr bwMode="auto">
          <a:xfrm>
            <a:off x="698711" y="4919610"/>
            <a:ext cx="7773758" cy="1725373"/>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1"/>
          </p:nvPr>
        </p:nvSpPr>
        <p:spPr/>
        <p:txBody>
          <a:bodyPr/>
          <a:lstStyle/>
          <a:p>
            <a:pPr>
              <a:defRPr/>
            </a:pPr>
            <a:fld id="{215F2CEC-58A8-492B-AD0D-C2BF1A7F0D89}" type="slidenum">
              <a:rPr lang="en-US" smtClean="0"/>
              <a:pPr>
                <a:defRPr/>
              </a:pPr>
              <a:t>184</a:t>
            </a:fld>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11" y="3072174"/>
            <a:ext cx="8169064" cy="140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88886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5613" y="225631"/>
            <a:ext cx="7381875" cy="771895"/>
          </a:xfrm>
        </p:spPr>
        <p:txBody>
          <a:bodyPr/>
          <a:lstStyle/>
          <a:p>
            <a:r>
              <a:rPr lang="en-US" dirty="0">
                <a:solidFill>
                  <a:srgbClr val="FFFFFF"/>
                </a:solidFill>
              </a:rPr>
              <a:t>CIR </a:t>
            </a:r>
            <a:r>
              <a:rPr lang="en-US" dirty="0" smtClean="0">
                <a:solidFill>
                  <a:srgbClr val="FFFFFF"/>
                </a:solidFill>
              </a:rPr>
              <a:t>Manual </a:t>
            </a:r>
            <a:r>
              <a:rPr lang="en-US" dirty="0" err="1" smtClean="0">
                <a:solidFill>
                  <a:srgbClr val="FFFFFF"/>
                </a:solidFill>
              </a:rPr>
              <a:t>Unreconciliation</a:t>
            </a:r>
            <a:endParaRPr lang="en-US" sz="1800" dirty="0"/>
          </a:p>
        </p:txBody>
      </p:sp>
      <p:sp>
        <p:nvSpPr>
          <p:cNvPr id="14" name="Rounded Rectangle 13"/>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ight Brace 14"/>
          <p:cNvSpPr/>
          <p:nvPr/>
        </p:nvSpPr>
        <p:spPr bwMode="auto">
          <a:xfrm>
            <a:off x="4637876" y="2303532"/>
            <a:ext cx="163368" cy="667854"/>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4975060" y="2245044"/>
            <a:ext cx="1135841" cy="784830"/>
          </a:xfrm>
          <a:prstGeom prst="rect">
            <a:avLst/>
          </a:prstGeom>
          <a:noFill/>
          <a:ln>
            <a:solidFill>
              <a:schemeClr val="accent1">
                <a:lumMod val="50000"/>
              </a:schemeClr>
            </a:solidFill>
            <a:prstDash val="dash"/>
          </a:ln>
        </p:spPr>
        <p:txBody>
          <a:bodyPr wrap="square" lIns="27432" rIns="27432" rtlCol="0">
            <a:spAutoFit/>
          </a:bodyPr>
          <a:lstStyle/>
          <a:p>
            <a:pPr marL="0" lvl="2"/>
            <a:r>
              <a:rPr lang="en-US" sz="1500" dirty="0" smtClean="0">
                <a:latin typeface="+mn-lt"/>
                <a:cs typeface="Calibri" pitchFamily="34" charset="0"/>
              </a:rPr>
              <a:t>Check the </a:t>
            </a:r>
            <a:r>
              <a:rPr lang="en-US" sz="1500" dirty="0">
                <a:latin typeface="+mn-lt"/>
                <a:cs typeface="Calibri" pitchFamily="34" charset="0"/>
              </a:rPr>
              <a:t>R</a:t>
            </a:r>
            <a:r>
              <a:rPr lang="en-US" sz="1500" dirty="0" smtClean="0">
                <a:latin typeface="+mn-lt"/>
                <a:cs typeface="Calibri" pitchFamily="34" charset="0"/>
              </a:rPr>
              <a:t>econciled Status</a:t>
            </a:r>
            <a:endParaRPr lang="en-US" sz="1400" dirty="0" smtClean="0"/>
          </a:p>
        </p:txBody>
      </p:sp>
      <p:sp>
        <p:nvSpPr>
          <p:cNvPr id="32" name="TextBox 31"/>
          <p:cNvSpPr txBox="1"/>
          <p:nvPr/>
        </p:nvSpPr>
        <p:spPr>
          <a:xfrm>
            <a:off x="5942693" y="4611787"/>
            <a:ext cx="2041343" cy="523220"/>
          </a:xfrm>
          <a:prstGeom prst="rect">
            <a:avLst/>
          </a:prstGeom>
          <a:noFill/>
          <a:ln>
            <a:solidFill>
              <a:schemeClr val="accent1">
                <a:lumMod val="50000"/>
              </a:schemeClr>
            </a:solidFill>
            <a:prstDash val="dash"/>
          </a:ln>
        </p:spPr>
        <p:txBody>
          <a:bodyPr wrap="square" lIns="27432" rIns="27432" rtlCol="0">
            <a:spAutoFit/>
          </a:bodyPr>
          <a:lstStyle/>
          <a:p>
            <a:pPr marL="0" lvl="2"/>
            <a:r>
              <a:rPr lang="en-US" sz="1400" dirty="0" smtClean="0">
                <a:latin typeface="Calibri" pitchFamily="34" charset="0"/>
                <a:cs typeface="Calibri" pitchFamily="34" charset="0"/>
              </a:rPr>
              <a:t>Option 1: Select CIR record and click </a:t>
            </a:r>
            <a:r>
              <a:rPr lang="en-US" sz="1400" i="1" dirty="0" smtClean="0">
                <a:latin typeface="Calibri" pitchFamily="34" charset="0"/>
                <a:cs typeface="Calibri" pitchFamily="34" charset="0"/>
              </a:rPr>
              <a:t>Unreconcile</a:t>
            </a:r>
          </a:p>
        </p:txBody>
      </p:sp>
      <p:sp>
        <p:nvSpPr>
          <p:cNvPr id="39" name="TextBox 38"/>
          <p:cNvSpPr txBox="1"/>
          <p:nvPr/>
        </p:nvSpPr>
        <p:spPr>
          <a:xfrm>
            <a:off x="6005535" y="5534973"/>
            <a:ext cx="3062015" cy="1169551"/>
          </a:xfrm>
          <a:prstGeom prst="rect">
            <a:avLst/>
          </a:prstGeom>
          <a:noFill/>
          <a:ln>
            <a:solidFill>
              <a:schemeClr val="accent1">
                <a:lumMod val="50000"/>
              </a:schemeClr>
            </a:solidFill>
            <a:prstDash val="dash"/>
          </a:ln>
        </p:spPr>
        <p:txBody>
          <a:bodyPr wrap="square" lIns="27432" rIns="27432" rtlCol="0">
            <a:spAutoFit/>
          </a:bodyPr>
          <a:lstStyle/>
          <a:p>
            <a:pPr marL="0" lvl="2"/>
            <a:r>
              <a:rPr lang="en-US" sz="1400" dirty="0" smtClean="0">
                <a:latin typeface="Calibri" pitchFamily="34" charset="0"/>
                <a:cs typeface="Calibri" pitchFamily="34" charset="0"/>
              </a:rPr>
              <a:t>Option 2: After selecting the CIR record, click </a:t>
            </a:r>
            <a:r>
              <a:rPr lang="en-US" sz="1400" i="1" dirty="0" smtClean="0">
                <a:latin typeface="Calibri" pitchFamily="34" charset="0"/>
                <a:cs typeface="Calibri" pitchFamily="34" charset="0"/>
              </a:rPr>
              <a:t>Retrieve</a:t>
            </a:r>
            <a:r>
              <a:rPr lang="en-US" sz="1400" dirty="0" smtClean="0">
                <a:latin typeface="Calibri" pitchFamily="34" charset="0"/>
                <a:cs typeface="Calibri" pitchFamily="34" charset="0"/>
              </a:rPr>
              <a:t> in the Reconciled Activity section and click </a:t>
            </a:r>
            <a:r>
              <a:rPr lang="en-US" sz="1400" i="1" dirty="0" smtClean="0">
                <a:latin typeface="Calibri" pitchFamily="34" charset="0"/>
                <a:cs typeface="Calibri" pitchFamily="34" charset="0"/>
              </a:rPr>
              <a:t>Unreconcile</a:t>
            </a:r>
            <a:endParaRPr lang="en-US" sz="1400" dirty="0">
              <a:latin typeface="Calibri" pitchFamily="34" charset="0"/>
              <a:cs typeface="Calibri" pitchFamily="34" charset="0"/>
            </a:endParaRPr>
          </a:p>
          <a:p>
            <a:pPr marL="0" lvl="2"/>
            <a:r>
              <a:rPr lang="en-US" sz="1400" dirty="0" smtClean="0">
                <a:latin typeface="Calibri" pitchFamily="34" charset="0"/>
                <a:cs typeface="Calibri" pitchFamily="34" charset="0"/>
              </a:rPr>
              <a:t>*This option allows the user to view additional reconciliation info</a:t>
            </a:r>
          </a:p>
        </p:txBody>
      </p:sp>
      <p:sp>
        <p:nvSpPr>
          <p:cNvPr id="40" name="Right Brace 39"/>
          <p:cNvSpPr/>
          <p:nvPr/>
        </p:nvSpPr>
        <p:spPr bwMode="auto">
          <a:xfrm>
            <a:off x="5645884" y="4221126"/>
            <a:ext cx="174227" cy="1301618"/>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1" name="Right Brace 40"/>
          <p:cNvSpPr/>
          <p:nvPr/>
        </p:nvSpPr>
        <p:spPr bwMode="auto">
          <a:xfrm>
            <a:off x="5752383" y="5567020"/>
            <a:ext cx="174227" cy="1105459"/>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7" name="Content Placeholder 7"/>
          <p:cNvSpPr>
            <a:spLocks noGrp="1"/>
          </p:cNvSpPr>
          <p:nvPr>
            <p:ph idx="1"/>
          </p:nvPr>
        </p:nvSpPr>
        <p:spPr>
          <a:xfrm>
            <a:off x="353180" y="1068783"/>
            <a:ext cx="4621879" cy="356259"/>
          </a:xfrm>
        </p:spPr>
        <p:txBody>
          <a:bodyPr/>
          <a:lstStyle/>
          <a:p>
            <a:pPr marL="9525" indent="0">
              <a:buNone/>
            </a:pPr>
            <a:r>
              <a:rPr lang="en-US" sz="1600" dirty="0" smtClean="0"/>
              <a:t>Step 1: Search for Reconciled Records</a:t>
            </a:r>
          </a:p>
        </p:txBody>
      </p:sp>
      <p:sp>
        <p:nvSpPr>
          <p:cNvPr id="28" name="Content Placeholder 7"/>
          <p:cNvSpPr txBox="1">
            <a:spLocks/>
          </p:cNvSpPr>
          <p:nvPr/>
        </p:nvSpPr>
        <p:spPr bwMode="auto">
          <a:xfrm>
            <a:off x="353181" y="3841455"/>
            <a:ext cx="4621879" cy="3562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9525" indent="0">
              <a:buFont typeface="Wingdings" pitchFamily="2" charset="2"/>
              <a:buNone/>
            </a:pPr>
            <a:r>
              <a:rPr lang="en-US" sz="1600" dirty="0" smtClean="0"/>
              <a:t>Step 2: Unreconcile (2 options)</a:t>
            </a:r>
          </a:p>
        </p:txBody>
      </p:sp>
      <p:sp>
        <p:nvSpPr>
          <p:cNvPr id="2" name="Slide Number Placeholder 1"/>
          <p:cNvSpPr>
            <a:spLocks noGrp="1"/>
          </p:cNvSpPr>
          <p:nvPr>
            <p:ph type="sldNum" sz="quarter" idx="11"/>
          </p:nvPr>
        </p:nvSpPr>
        <p:spPr/>
        <p:txBody>
          <a:bodyPr/>
          <a:lstStyle/>
          <a:p>
            <a:pPr>
              <a:defRPr/>
            </a:pPr>
            <a:fld id="{215F2CEC-58A8-492B-AD0D-C2BF1A7F0D89}" type="slidenum">
              <a:rPr lang="en-US" smtClean="0"/>
              <a:pPr>
                <a:defRPr/>
              </a:pPr>
              <a:t>185</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74" y="1417945"/>
            <a:ext cx="4091107" cy="2439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73" y="4236813"/>
            <a:ext cx="4954251" cy="245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94901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21" y="3051661"/>
            <a:ext cx="8521645" cy="144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ight Brace 14"/>
          <p:cNvSpPr/>
          <p:nvPr/>
        </p:nvSpPr>
        <p:spPr bwMode="auto">
          <a:xfrm>
            <a:off x="7120711" y="1741988"/>
            <a:ext cx="81684" cy="366325"/>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TextBox 15"/>
          <p:cNvSpPr txBox="1"/>
          <p:nvPr/>
        </p:nvSpPr>
        <p:spPr>
          <a:xfrm>
            <a:off x="7237929" y="1770410"/>
            <a:ext cx="1234540" cy="323165"/>
          </a:xfrm>
          <a:prstGeom prst="rect">
            <a:avLst/>
          </a:prstGeom>
          <a:noFill/>
          <a:ln>
            <a:solidFill>
              <a:schemeClr val="accent1">
                <a:lumMod val="50000"/>
              </a:schemeClr>
            </a:solidFill>
            <a:prstDash val="dash"/>
          </a:ln>
        </p:spPr>
        <p:txBody>
          <a:bodyPr wrap="square" lIns="27432" rIns="27432" rtlCol="0">
            <a:spAutoFit/>
          </a:bodyPr>
          <a:lstStyle/>
          <a:p>
            <a:pPr marL="0" lvl="2"/>
            <a:r>
              <a:rPr lang="en-US" sz="1500" dirty="0" smtClean="0">
                <a:latin typeface="+mn-lt"/>
                <a:cs typeface="Calibri" pitchFamily="34" charset="0"/>
              </a:rPr>
              <a:t>Unreconciled</a:t>
            </a:r>
            <a:endParaRPr lang="en-US" sz="1400" dirty="0" smtClean="0"/>
          </a:p>
        </p:txBody>
      </p:sp>
      <p:pic>
        <p:nvPicPr>
          <p:cNvPr id="20483"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8" t="71604" r="19638" b="16645"/>
          <a:stretch/>
        </p:blipFill>
        <p:spPr bwMode="auto">
          <a:xfrm>
            <a:off x="494734" y="1755674"/>
            <a:ext cx="6625977" cy="35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itle 1"/>
          <p:cNvSpPr>
            <a:spLocks noGrp="1"/>
          </p:cNvSpPr>
          <p:nvPr>
            <p:ph type="title"/>
          </p:nvPr>
        </p:nvSpPr>
        <p:spPr>
          <a:xfrm>
            <a:off x="455613" y="225631"/>
            <a:ext cx="7381875" cy="771895"/>
          </a:xfrm>
        </p:spPr>
        <p:txBody>
          <a:bodyPr/>
          <a:lstStyle/>
          <a:p>
            <a:r>
              <a:rPr lang="en-US" dirty="0">
                <a:solidFill>
                  <a:srgbClr val="FFFFFF"/>
                </a:solidFill>
              </a:rPr>
              <a:t>CIR </a:t>
            </a:r>
            <a:r>
              <a:rPr lang="en-US" dirty="0" smtClean="0">
                <a:solidFill>
                  <a:srgbClr val="FFFFFF"/>
                </a:solidFill>
              </a:rPr>
              <a:t>Manual </a:t>
            </a:r>
            <a:r>
              <a:rPr lang="en-US" dirty="0" err="1" smtClean="0">
                <a:solidFill>
                  <a:srgbClr val="FFFFFF"/>
                </a:solidFill>
              </a:rPr>
              <a:t>Unreconciliation</a:t>
            </a:r>
            <a:r>
              <a:rPr lang="en-US" dirty="0">
                <a:solidFill>
                  <a:srgbClr val="FFFFFF"/>
                </a:solidFill>
              </a:rPr>
              <a:t> </a:t>
            </a:r>
            <a:r>
              <a:rPr lang="en-US" dirty="0" smtClean="0">
                <a:solidFill>
                  <a:srgbClr val="FFFFFF"/>
                </a:solidFill>
              </a:rPr>
              <a:t>(cont.)</a:t>
            </a:r>
            <a:endParaRPr lang="en-US" sz="1800" dirty="0"/>
          </a:p>
        </p:txBody>
      </p:sp>
      <p:sp>
        <p:nvSpPr>
          <p:cNvPr id="21" name="Rectangle 20"/>
          <p:cNvSpPr/>
          <p:nvPr/>
        </p:nvSpPr>
        <p:spPr bwMode="auto">
          <a:xfrm>
            <a:off x="3429000" y="3695700"/>
            <a:ext cx="493058" cy="42685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3" name="Content Placeholder 7"/>
          <p:cNvSpPr>
            <a:spLocks noGrp="1"/>
          </p:cNvSpPr>
          <p:nvPr>
            <p:ph idx="1"/>
          </p:nvPr>
        </p:nvSpPr>
        <p:spPr>
          <a:xfrm>
            <a:off x="409703" y="1287634"/>
            <a:ext cx="8291090" cy="356259"/>
          </a:xfrm>
        </p:spPr>
        <p:txBody>
          <a:bodyPr/>
          <a:lstStyle/>
          <a:p>
            <a:pPr marL="295275" indent="-285750"/>
            <a:r>
              <a:rPr lang="en-US" sz="1600" dirty="0"/>
              <a:t>Successful </a:t>
            </a:r>
            <a:r>
              <a:rPr lang="en-US" sz="1600" dirty="0" smtClean="0"/>
              <a:t>unreconciliation </a:t>
            </a:r>
            <a:r>
              <a:rPr lang="en-US" sz="1600" dirty="0"/>
              <a:t>results in the following informational message</a:t>
            </a:r>
            <a:endParaRPr lang="en-US" sz="1600" dirty="0" smtClean="0"/>
          </a:p>
        </p:txBody>
      </p:sp>
      <p:sp>
        <p:nvSpPr>
          <p:cNvPr id="18" name="Content Placeholder 7"/>
          <p:cNvSpPr txBox="1">
            <a:spLocks/>
          </p:cNvSpPr>
          <p:nvPr/>
        </p:nvSpPr>
        <p:spPr bwMode="auto">
          <a:xfrm>
            <a:off x="409703" y="2360807"/>
            <a:ext cx="8291090" cy="671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95275" indent="-285750"/>
            <a:r>
              <a:rPr lang="en-US" sz="1600" dirty="0" smtClean="0"/>
              <a:t>The previously Reconciled record will now have a Reconciliation Status of “Unreconciled” on both the CIR and the Pegasys side of the Query</a:t>
            </a:r>
          </a:p>
        </p:txBody>
      </p:sp>
      <p:sp>
        <p:nvSpPr>
          <p:cNvPr id="22" name="Content Placeholder 7"/>
          <p:cNvSpPr txBox="1">
            <a:spLocks/>
          </p:cNvSpPr>
          <p:nvPr/>
        </p:nvSpPr>
        <p:spPr bwMode="auto">
          <a:xfrm>
            <a:off x="388849" y="4593267"/>
            <a:ext cx="8618517" cy="4914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95275" indent="-285750"/>
            <a:r>
              <a:rPr lang="en-US" sz="1600" dirty="0" smtClean="0"/>
              <a:t>The Unreconciled record will be removed from the Reconciled Activity section of the Query</a:t>
            </a:r>
          </a:p>
        </p:txBody>
      </p:sp>
      <p:sp>
        <p:nvSpPr>
          <p:cNvPr id="3" name="Slide Number Placeholder 2"/>
          <p:cNvSpPr>
            <a:spLocks noGrp="1"/>
          </p:cNvSpPr>
          <p:nvPr>
            <p:ph type="sldNum" sz="quarter" idx="11"/>
          </p:nvPr>
        </p:nvSpPr>
        <p:spPr/>
        <p:txBody>
          <a:bodyPr/>
          <a:lstStyle/>
          <a:p>
            <a:pPr>
              <a:defRPr/>
            </a:pPr>
            <a:fld id="{215F2CEC-58A8-492B-AD0D-C2BF1A7F0D89}" type="slidenum">
              <a:rPr lang="en-US" smtClean="0"/>
              <a:pPr>
                <a:defRPr/>
              </a:pPr>
              <a:t>186</a:t>
            </a:fld>
            <a:endParaRPr lang="en-US" dirty="0"/>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734" y="5229521"/>
            <a:ext cx="8521645" cy="100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353356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5613" y="225631"/>
            <a:ext cx="7381875" cy="771895"/>
          </a:xfrm>
        </p:spPr>
        <p:txBody>
          <a:bodyPr/>
          <a:lstStyle/>
          <a:p>
            <a:r>
              <a:rPr lang="en-US" dirty="0">
                <a:solidFill>
                  <a:srgbClr val="FFFFFF"/>
                </a:solidFill>
              </a:rPr>
              <a:t>CIR </a:t>
            </a:r>
            <a:r>
              <a:rPr lang="en-US" dirty="0" smtClean="0">
                <a:solidFill>
                  <a:srgbClr val="FFFFFF"/>
                </a:solidFill>
              </a:rPr>
              <a:t>Reconciliation – Detail &amp; History</a:t>
            </a:r>
            <a:endParaRPr lang="en-US" dirty="0"/>
          </a:p>
        </p:txBody>
      </p:sp>
      <p:sp>
        <p:nvSpPr>
          <p:cNvPr id="16" name="TextBox 15"/>
          <p:cNvSpPr txBox="1"/>
          <p:nvPr/>
        </p:nvSpPr>
        <p:spPr>
          <a:xfrm>
            <a:off x="7054480" y="2432082"/>
            <a:ext cx="1952886" cy="784830"/>
          </a:xfrm>
          <a:prstGeom prst="rect">
            <a:avLst/>
          </a:prstGeom>
          <a:noFill/>
          <a:ln>
            <a:solidFill>
              <a:schemeClr val="accent1">
                <a:lumMod val="50000"/>
              </a:schemeClr>
            </a:solidFill>
            <a:prstDash val="dash"/>
          </a:ln>
        </p:spPr>
        <p:txBody>
          <a:bodyPr wrap="square" lIns="45720" rIns="27432" rtlCol="0">
            <a:spAutoFit/>
          </a:bodyPr>
          <a:lstStyle/>
          <a:p>
            <a:pPr marL="0" lvl="2"/>
            <a:r>
              <a:rPr lang="en-US" sz="1500" dirty="0" smtClean="0">
                <a:latin typeface="+mn-lt"/>
                <a:cs typeface="Calibri" pitchFamily="34" charset="0"/>
              </a:rPr>
              <a:t>Lists (by action date) the history details of a collection</a:t>
            </a:r>
            <a:endParaRPr lang="en-US" sz="1400" dirty="0" smtClean="0"/>
          </a:p>
        </p:txBody>
      </p:sp>
      <p:sp>
        <p:nvSpPr>
          <p:cNvPr id="19" name="TextBox 18"/>
          <p:cNvSpPr txBox="1"/>
          <p:nvPr/>
        </p:nvSpPr>
        <p:spPr>
          <a:xfrm>
            <a:off x="7033583" y="1156260"/>
            <a:ext cx="1952886" cy="1015663"/>
          </a:xfrm>
          <a:prstGeom prst="rect">
            <a:avLst/>
          </a:prstGeom>
          <a:noFill/>
          <a:ln>
            <a:solidFill>
              <a:schemeClr val="accent1">
                <a:lumMod val="50000"/>
              </a:schemeClr>
            </a:solidFill>
            <a:prstDash val="dash"/>
          </a:ln>
        </p:spPr>
        <p:txBody>
          <a:bodyPr wrap="square" lIns="45720" rIns="27432" rtlCol="0">
            <a:spAutoFit/>
          </a:bodyPr>
          <a:lstStyle/>
          <a:p>
            <a:pPr marL="0" lvl="2"/>
            <a:r>
              <a:rPr lang="en-US" sz="1500" i="1" dirty="0" smtClean="0">
                <a:latin typeface="+mn-lt"/>
                <a:cs typeface="Calibri" pitchFamily="34" charset="0"/>
              </a:rPr>
              <a:t>CIR Detail </a:t>
            </a:r>
            <a:r>
              <a:rPr lang="en-US" sz="1500" dirty="0" smtClean="0">
                <a:latin typeface="+mn-lt"/>
                <a:cs typeface="Calibri" pitchFamily="34" charset="0"/>
              </a:rPr>
              <a:t>takes the user to the CIR Inbound Detail Staging Query</a:t>
            </a:r>
            <a:endParaRPr lang="en-US" sz="1400" dirty="0" smtClean="0"/>
          </a:p>
        </p:txBody>
      </p:sp>
      <p:sp>
        <p:nvSpPr>
          <p:cNvPr id="3" name="Slide Number Placeholder 2"/>
          <p:cNvSpPr>
            <a:spLocks noGrp="1"/>
          </p:cNvSpPr>
          <p:nvPr>
            <p:ph type="sldNum" sz="quarter" idx="11"/>
          </p:nvPr>
        </p:nvSpPr>
        <p:spPr/>
        <p:txBody>
          <a:bodyPr/>
          <a:lstStyle/>
          <a:p>
            <a:pPr>
              <a:defRPr/>
            </a:pPr>
            <a:fld id="{215F2CEC-58A8-492B-AD0D-C2BF1A7F0D89}" type="slidenum">
              <a:rPr lang="en-US" smtClean="0"/>
              <a:pPr>
                <a:defRPr/>
              </a:pPr>
              <a:t>187</a:t>
            </a:fld>
            <a:endParaRPr lang="en-US" dirty="0"/>
          </a:p>
        </p:txBody>
      </p:sp>
      <p:sp>
        <p:nvSpPr>
          <p:cNvPr id="14" name="Rounded Rectangle 13"/>
          <p:cNvSpPr/>
          <p:nvPr/>
        </p:nvSpPr>
        <p:spPr bwMode="auto">
          <a:xfrm>
            <a:off x="7798676" y="6026469"/>
            <a:ext cx="1208690" cy="721172"/>
          </a:xfrm>
          <a:prstGeom prst="round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17" y="1156260"/>
            <a:ext cx="6659563"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775022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188</a:t>
            </a:fld>
            <a:endParaRPr lang="en-US" dirty="0"/>
          </a:p>
        </p:txBody>
      </p:sp>
      <p:sp>
        <p:nvSpPr>
          <p:cNvPr id="6" name="Content Placeholder 2"/>
          <p:cNvSpPr txBox="1">
            <a:spLocks/>
          </p:cNvSpPr>
          <p:nvPr/>
        </p:nvSpPr>
        <p:spPr bwMode="auto">
          <a:xfrm>
            <a:off x="350838" y="1291681"/>
            <a:ext cx="8793162" cy="45688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endParaRPr lang="en-US" sz="900" b="1" dirty="0" smtClean="0">
              <a:cs typeface="Calibri" pitchFamily="34" charset="0"/>
            </a:endParaRPr>
          </a:p>
          <a:p>
            <a:pPr marL="0" indent="0">
              <a:buNone/>
            </a:pPr>
            <a:r>
              <a:rPr lang="en-US" sz="2000" b="1" dirty="0" smtClean="0">
                <a:cs typeface="Calibri" pitchFamily="34" charset="0"/>
              </a:rPr>
              <a:t>Exercise 6:</a:t>
            </a:r>
            <a:r>
              <a:rPr lang="en-US" sz="2000" dirty="0" smtClean="0">
                <a:cs typeface="Calibri" pitchFamily="34" charset="0"/>
              </a:rPr>
              <a:t> </a:t>
            </a:r>
            <a:r>
              <a:rPr lang="en-US" sz="2000" dirty="0" smtClean="0"/>
              <a:t>Reconcile CIR collection record with Pegasys CR (</a:t>
            </a:r>
            <a:r>
              <a:rPr lang="en-US" sz="2000" dirty="0"/>
              <a:t>I</a:t>
            </a:r>
            <a:r>
              <a:rPr lang="en-US" sz="2000" dirty="0" smtClean="0"/>
              <a:t>nstructor Led)</a:t>
            </a:r>
            <a:endParaRPr lang="en-US" sz="2000" dirty="0"/>
          </a:p>
          <a:p>
            <a:pPr marL="0" indent="0">
              <a:buFont typeface="Wingdings" pitchFamily="2" charset="2"/>
              <a:buNone/>
              <a:defRPr/>
            </a:pPr>
            <a:endParaRPr lang="en-US" sz="900" dirty="0" smtClean="0">
              <a:cs typeface="Calibri" pitchFamily="34" charset="0"/>
            </a:endParaRPr>
          </a:p>
        </p:txBody>
      </p:sp>
    </p:spTree>
    <p:extLst>
      <p:ext uri="{BB962C8B-B14F-4D97-AF65-F5344CB8AC3E}">
        <p14:creationId xmlns:p14="http://schemas.microsoft.com/office/powerpoint/2010/main" val="317420991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189</a:t>
            </a:fld>
            <a:endParaRPr lang="en-US" dirty="0"/>
          </a:p>
        </p:txBody>
      </p:sp>
      <p:sp>
        <p:nvSpPr>
          <p:cNvPr id="6" name="Rectangle 7"/>
          <p:cNvSpPr txBox="1">
            <a:spLocks noChangeArrowheads="1"/>
          </p:cNvSpPr>
          <p:nvPr/>
        </p:nvSpPr>
        <p:spPr bwMode="auto">
          <a:xfrm>
            <a:off x="522514" y="3083442"/>
            <a:ext cx="8419874" cy="198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lgn="ctr" eaLnBrk="1" hangingPunct="1">
              <a:buFont typeface="Wingdings" pitchFamily="2" charset="2"/>
              <a:buNone/>
            </a:pPr>
            <a:r>
              <a:rPr lang="en-US" sz="3600" b="1" dirty="0" smtClean="0"/>
              <a:t>Segment 7:</a:t>
            </a:r>
          </a:p>
          <a:p>
            <a:pPr marL="0" indent="0" algn="ctr">
              <a:buFont typeface="Wingdings" pitchFamily="2" charset="2"/>
              <a:buNone/>
            </a:pPr>
            <a:r>
              <a:rPr lang="en-US" sz="3200" dirty="0" smtClean="0"/>
              <a:t>Collections Reports</a:t>
            </a:r>
            <a:endParaRPr lang="en-US" sz="3200" dirty="0"/>
          </a:p>
        </p:txBody>
      </p:sp>
    </p:spTree>
    <p:extLst>
      <p:ext uri="{BB962C8B-B14F-4D97-AF65-F5344CB8AC3E}">
        <p14:creationId xmlns:p14="http://schemas.microsoft.com/office/powerpoint/2010/main" val="40676023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dirty="0" smtClean="0"/>
              <a:t>Cash Receipts – Referencing (cont.)</a:t>
            </a:r>
          </a:p>
        </p:txBody>
      </p:sp>
      <p:cxnSp>
        <p:nvCxnSpPr>
          <p:cNvPr id="35" name="Straight Arrow Connector 34"/>
          <p:cNvCxnSpPr/>
          <p:nvPr/>
        </p:nvCxnSpPr>
        <p:spPr bwMode="auto">
          <a:xfrm>
            <a:off x="4720470" y="5850631"/>
            <a:ext cx="406504" cy="1020605"/>
          </a:xfrm>
          <a:prstGeom prst="straightConnector1">
            <a:avLst/>
          </a:prstGeom>
          <a:solidFill>
            <a:srgbClr val="ED171F"/>
          </a:solidFill>
          <a:ln w="9525" cap="flat" cmpd="sng" algn="ctr">
            <a:noFill/>
            <a:prstDash val="solid"/>
            <a:round/>
            <a:headEnd type="none" w="med" len="med"/>
            <a:tailEnd type="arrow"/>
          </a:ln>
          <a:effectLst/>
        </p:spPr>
      </p:cxnSp>
      <p:cxnSp>
        <p:nvCxnSpPr>
          <p:cNvPr id="41" name="Straight Arrow Connector 40"/>
          <p:cNvCxnSpPr/>
          <p:nvPr/>
        </p:nvCxnSpPr>
        <p:spPr bwMode="auto">
          <a:xfrm>
            <a:off x="4720470" y="5850631"/>
            <a:ext cx="382753" cy="973104"/>
          </a:xfrm>
          <a:prstGeom prst="straightConnector1">
            <a:avLst/>
          </a:prstGeom>
          <a:solidFill>
            <a:srgbClr val="ED171F"/>
          </a:solidFill>
          <a:ln w="9525" cap="flat" cmpd="sng" algn="ctr">
            <a:noFill/>
            <a:prstDash val="solid"/>
            <a:round/>
            <a:headEnd type="none" w="med" len="med"/>
            <a:tailEnd type="arrow"/>
          </a:ln>
          <a:effectLst/>
        </p:spPr>
      </p:cxnSp>
      <p:sp>
        <p:nvSpPr>
          <p:cNvPr id="9219" name="Content Placeholder 5"/>
          <p:cNvSpPr>
            <a:spLocks noGrp="1"/>
          </p:cNvSpPr>
          <p:nvPr>
            <p:ph idx="1"/>
          </p:nvPr>
        </p:nvSpPr>
        <p:spPr>
          <a:xfrm>
            <a:off x="443431" y="1110700"/>
            <a:ext cx="8408988" cy="2434358"/>
          </a:xfrm>
        </p:spPr>
        <p:txBody>
          <a:bodyPr/>
          <a:lstStyle/>
          <a:p>
            <a:pPr eaLnBrk="1" hangingPunct="1"/>
            <a:r>
              <a:rPr lang="en-US" sz="2000" b="1" dirty="0" smtClean="0"/>
              <a:t>Cash </a:t>
            </a:r>
            <a:r>
              <a:rPr lang="en-US" sz="2000" b="1" dirty="0"/>
              <a:t>Receipts – Billing Document and Agreement </a:t>
            </a:r>
            <a:r>
              <a:rPr lang="en-US" sz="2000" b="1" dirty="0" smtClean="0"/>
              <a:t>Reference</a:t>
            </a:r>
          </a:p>
          <a:p>
            <a:pPr marL="0" indent="0" eaLnBrk="1" hangingPunct="1">
              <a:buNone/>
            </a:pPr>
            <a:endParaRPr lang="en-US" sz="500" b="1" dirty="0" smtClean="0"/>
          </a:p>
          <a:p>
            <a:pPr marL="577850" lvl="2" eaLnBrk="1" hangingPunct="1">
              <a:spcBef>
                <a:spcPts val="600"/>
              </a:spcBef>
              <a:spcAft>
                <a:spcPts val="600"/>
              </a:spcAft>
            </a:pPr>
            <a:r>
              <a:rPr lang="en-US" sz="1800" dirty="0" smtClean="0"/>
              <a:t>Cash Receipts can also reference Billing Documents (BD) </a:t>
            </a:r>
            <a:r>
              <a:rPr lang="en-US" sz="1800" b="1" dirty="0" smtClean="0"/>
              <a:t>that reference an Agreement Entity</a:t>
            </a:r>
            <a:endParaRPr lang="en-US" sz="1800" dirty="0" smtClean="0"/>
          </a:p>
          <a:p>
            <a:pPr marL="923925" lvl="3" eaLnBrk="1" hangingPunct="1">
              <a:spcBef>
                <a:spcPts val="600"/>
              </a:spcBef>
              <a:spcAft>
                <a:spcPts val="600"/>
              </a:spcAft>
            </a:pPr>
            <a:r>
              <a:rPr lang="en-US" sz="1800" dirty="0">
                <a:cs typeface="Calibri" pitchFamily="34" charset="0"/>
              </a:rPr>
              <a:t>When a CR references a </a:t>
            </a:r>
            <a:r>
              <a:rPr lang="en-US" sz="1800" b="1" dirty="0">
                <a:cs typeface="Calibri" pitchFamily="34" charset="0"/>
              </a:rPr>
              <a:t>Billing Document </a:t>
            </a:r>
            <a:r>
              <a:rPr lang="en-US" sz="1800" dirty="0">
                <a:cs typeface="Calibri" pitchFamily="34" charset="0"/>
              </a:rPr>
              <a:t>(BD</a:t>
            </a:r>
            <a:r>
              <a:rPr lang="en-US" sz="1800" dirty="0" smtClean="0">
                <a:cs typeface="Calibri" pitchFamily="34" charset="0"/>
              </a:rPr>
              <a:t>) that references an Agreement, </a:t>
            </a:r>
            <a:r>
              <a:rPr lang="en-US" sz="1800" dirty="0">
                <a:cs typeface="Calibri" pitchFamily="34" charset="0"/>
              </a:rPr>
              <a:t>it </a:t>
            </a:r>
            <a:r>
              <a:rPr lang="en-US" sz="1800" u="sng" dirty="0">
                <a:cs typeface="Calibri" pitchFamily="34" charset="0"/>
              </a:rPr>
              <a:t>liquidates the receivable</a:t>
            </a:r>
            <a:r>
              <a:rPr lang="en-US" sz="1800" dirty="0">
                <a:cs typeface="Calibri" pitchFamily="34" charset="0"/>
              </a:rPr>
              <a:t> balance recorded on the </a:t>
            </a:r>
            <a:r>
              <a:rPr lang="en-US" sz="1800" u="sng" dirty="0">
                <a:cs typeface="Calibri" pitchFamily="34" charset="0"/>
              </a:rPr>
              <a:t>BD</a:t>
            </a:r>
          </a:p>
          <a:p>
            <a:pPr marL="923925" lvl="3" eaLnBrk="1" hangingPunct="1">
              <a:spcBef>
                <a:spcPts val="600"/>
              </a:spcBef>
              <a:spcAft>
                <a:spcPts val="600"/>
              </a:spcAft>
            </a:pPr>
            <a:r>
              <a:rPr lang="en-US" sz="1800" dirty="0">
                <a:cs typeface="Calibri" pitchFamily="34" charset="0"/>
              </a:rPr>
              <a:t>The CR also </a:t>
            </a:r>
            <a:r>
              <a:rPr lang="en-US" sz="1800" u="sng" dirty="0">
                <a:cs typeface="Calibri" pitchFamily="34" charset="0"/>
              </a:rPr>
              <a:t>decreases the Unliquidated Receivable Amount</a:t>
            </a:r>
            <a:r>
              <a:rPr lang="en-US" sz="1800" dirty="0">
                <a:cs typeface="Calibri" pitchFamily="34" charset="0"/>
              </a:rPr>
              <a:t> on the </a:t>
            </a:r>
            <a:r>
              <a:rPr lang="en-US" sz="1800" u="sng" dirty="0" smtClean="0">
                <a:cs typeface="Calibri" pitchFamily="34" charset="0"/>
              </a:rPr>
              <a:t>Agreement</a:t>
            </a:r>
            <a:r>
              <a:rPr lang="en-US" sz="1800" u="sng" dirty="0">
                <a:cs typeface="Calibri" pitchFamily="34" charset="0"/>
              </a:rPr>
              <a:t> </a:t>
            </a:r>
            <a:r>
              <a:rPr lang="en-US" sz="1800" u="sng" dirty="0" smtClean="0">
                <a:cs typeface="Calibri" pitchFamily="34" charset="0"/>
              </a:rPr>
              <a:t>entity</a:t>
            </a:r>
            <a:r>
              <a:rPr lang="en-US" sz="1800" dirty="0" smtClean="0">
                <a:cs typeface="Calibri" pitchFamily="34" charset="0"/>
              </a:rPr>
              <a:t> while </a:t>
            </a:r>
            <a:r>
              <a:rPr lang="en-US" sz="1800" u="sng" dirty="0" smtClean="0">
                <a:cs typeface="Calibri" pitchFamily="34" charset="0"/>
              </a:rPr>
              <a:t>increasing the Collected Amount</a:t>
            </a:r>
            <a:endParaRPr lang="en-US" sz="1800" u="sng" dirty="0">
              <a:cs typeface="Calibri" pitchFamily="34" charset="0"/>
            </a:endParaRPr>
          </a:p>
        </p:txBody>
      </p:sp>
      <p:grpSp>
        <p:nvGrpSpPr>
          <p:cNvPr id="2" name="Group 1"/>
          <p:cNvGrpSpPr/>
          <p:nvPr/>
        </p:nvGrpSpPr>
        <p:grpSpPr>
          <a:xfrm>
            <a:off x="5176659" y="4386500"/>
            <a:ext cx="1369088" cy="1459626"/>
            <a:chOff x="3862550" y="4226181"/>
            <a:chExt cx="1136555" cy="1459626"/>
          </a:xfrm>
        </p:grpSpPr>
        <p:cxnSp>
          <p:nvCxnSpPr>
            <p:cNvPr id="46" name="Straight Arrow Connector 45"/>
            <p:cNvCxnSpPr/>
            <p:nvPr/>
          </p:nvCxnSpPr>
          <p:spPr bwMode="auto">
            <a:xfrm>
              <a:off x="4995533" y="4779628"/>
              <a:ext cx="3572" cy="329826"/>
            </a:xfrm>
            <a:prstGeom prst="straightConnector1">
              <a:avLst/>
            </a:prstGeom>
            <a:solidFill>
              <a:srgbClr val="ED171F"/>
            </a:solidFill>
            <a:ln w="50800" cap="flat" cmpd="sng" algn="ctr">
              <a:solidFill>
                <a:schemeClr val="accent5">
                  <a:lumMod val="25000"/>
                </a:schemeClr>
              </a:solidFill>
              <a:prstDash val="solid"/>
              <a:round/>
              <a:headEnd type="none" w="med" len="med"/>
              <a:tailEnd type="triangle"/>
            </a:ln>
            <a:effectLst/>
          </p:spPr>
        </p:cxnSp>
        <p:cxnSp>
          <p:nvCxnSpPr>
            <p:cNvPr id="33" name="Curved Connector 32"/>
            <p:cNvCxnSpPr>
              <a:stCxn id="18" idx="1"/>
              <a:endCxn id="17" idx="1"/>
            </p:cNvCxnSpPr>
            <p:nvPr/>
          </p:nvCxnSpPr>
          <p:spPr bwMode="auto">
            <a:xfrm rot="10800000">
              <a:off x="3862550" y="4226181"/>
              <a:ext cx="9252" cy="1459626"/>
            </a:xfrm>
            <a:prstGeom prst="curvedConnector3">
              <a:avLst>
                <a:gd name="adj1" fmla="val 3689502"/>
              </a:avLst>
            </a:prstGeom>
            <a:solidFill>
              <a:srgbClr val="ED171F"/>
            </a:solidFill>
            <a:ln w="50800" cap="flat" cmpd="sng" algn="ctr">
              <a:solidFill>
                <a:schemeClr val="accent5">
                  <a:lumMod val="25000"/>
                </a:schemeClr>
              </a:solidFill>
              <a:prstDash val="solid"/>
              <a:round/>
              <a:headEnd type="none" w="med" len="med"/>
              <a:tailEnd type="triangle"/>
            </a:ln>
            <a:effectLst/>
          </p:spPr>
        </p:cxnSp>
      </p:gr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19</a:t>
            </a:fld>
            <a:endParaRPr lang="en-US" dirty="0"/>
          </a:p>
        </p:txBody>
      </p:sp>
      <p:sp>
        <p:nvSpPr>
          <p:cNvPr id="4" name="Footer Placeholder 3"/>
          <p:cNvSpPr>
            <a:spLocks noGrp="1"/>
          </p:cNvSpPr>
          <p:nvPr>
            <p:ph type="ftr" sz="quarter" idx="10"/>
          </p:nvPr>
        </p:nvSpPr>
        <p:spPr/>
        <p:txBody>
          <a:bodyPr/>
          <a:lstStyle/>
          <a:p>
            <a:pPr>
              <a:defRPr/>
            </a:pPr>
            <a:r>
              <a:rPr lang="en-US" smtClean="0"/>
              <a:t>CGI Federal Proprietary and Confidential</a:t>
            </a:r>
            <a:endParaRPr lang="en-US" dirty="0"/>
          </a:p>
        </p:txBody>
      </p:sp>
      <p:cxnSp>
        <p:nvCxnSpPr>
          <p:cNvPr id="16" name="Straight Arrow Connector 15"/>
          <p:cNvCxnSpPr/>
          <p:nvPr/>
        </p:nvCxnSpPr>
        <p:spPr bwMode="auto">
          <a:xfrm>
            <a:off x="2584516" y="4939947"/>
            <a:ext cx="3572" cy="441609"/>
          </a:xfrm>
          <a:prstGeom prst="straightConnector1">
            <a:avLst/>
          </a:prstGeom>
          <a:solidFill>
            <a:srgbClr val="ED171F"/>
          </a:solidFill>
          <a:ln w="50800" cap="flat" cmpd="sng" algn="ctr">
            <a:solidFill>
              <a:schemeClr val="accent5">
                <a:lumMod val="25000"/>
              </a:schemeClr>
            </a:solidFill>
            <a:prstDash val="solid"/>
            <a:round/>
            <a:headEnd type="none" w="med" len="med"/>
            <a:tailEnd type="triangle"/>
          </a:ln>
          <a:effectLst/>
        </p:spPr>
      </p:cxnSp>
      <p:sp>
        <p:nvSpPr>
          <p:cNvPr id="17" name="Rounded Rectangle 16"/>
          <p:cNvSpPr/>
          <p:nvPr/>
        </p:nvSpPr>
        <p:spPr bwMode="auto">
          <a:xfrm>
            <a:off x="5176659" y="3824074"/>
            <a:ext cx="2700515" cy="112485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Billing Document</a:t>
            </a:r>
          </a:p>
          <a:p>
            <a:pPr marL="514350" lvl="1" indent="-228600">
              <a:buFont typeface="+mj-lt"/>
              <a:buAutoNum type="arabicPeriod"/>
            </a:pPr>
            <a:r>
              <a:rPr lang="en-US" sz="1400" dirty="0" smtClean="0">
                <a:solidFill>
                  <a:schemeClr val="bg2">
                    <a:lumMod val="50000"/>
                  </a:schemeClr>
                </a:solidFill>
              </a:rPr>
              <a:t>Increases Receivable</a:t>
            </a:r>
          </a:p>
          <a:p>
            <a:pPr marL="514350" lvl="1" indent="-228600">
              <a:buFont typeface="+mj-lt"/>
              <a:buAutoNum type="arabicPeriod"/>
            </a:pPr>
            <a:r>
              <a:rPr lang="en-US" sz="1400" dirty="0" smtClean="0">
                <a:solidFill>
                  <a:schemeClr val="bg2">
                    <a:lumMod val="50000"/>
                  </a:schemeClr>
                </a:solidFill>
              </a:rPr>
              <a:t>Increases Revenue</a:t>
            </a:r>
            <a:endParaRPr kumimoji="0" lang="en-US" sz="1400" b="0" i="0" u="none" strike="noStrike" cap="none" normalizeH="0" baseline="0" dirty="0" smtClean="0">
              <a:ln>
                <a:noFill/>
              </a:ln>
              <a:solidFill>
                <a:schemeClr val="bg2">
                  <a:lumMod val="50000"/>
                </a:schemeClr>
              </a:solidFill>
              <a:effectLst/>
            </a:endParaRPr>
          </a:p>
        </p:txBody>
      </p:sp>
      <p:sp>
        <p:nvSpPr>
          <p:cNvPr id="18" name="Rounded Rectangle 17"/>
          <p:cNvSpPr/>
          <p:nvPr/>
        </p:nvSpPr>
        <p:spPr bwMode="auto">
          <a:xfrm>
            <a:off x="5187804" y="5278752"/>
            <a:ext cx="2689370" cy="1134748"/>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Cash Receipt</a:t>
            </a:r>
            <a:r>
              <a:rPr lang="en-US" sz="1400" dirty="0" smtClean="0">
                <a:solidFill>
                  <a:schemeClr val="bg2">
                    <a:lumMod val="50000"/>
                  </a:schemeClr>
                </a:solidFill>
              </a:rPr>
              <a:t> </a:t>
            </a:r>
          </a:p>
          <a:p>
            <a:pPr marL="514350" lvl="1" indent="-228600">
              <a:buFont typeface="+mj-lt"/>
              <a:buAutoNum type="arabicPeriod"/>
            </a:pPr>
            <a:r>
              <a:rPr lang="en-US" sz="1400" dirty="0" smtClean="0">
                <a:solidFill>
                  <a:schemeClr val="bg2">
                    <a:lumMod val="50000"/>
                  </a:schemeClr>
                </a:solidFill>
              </a:rPr>
              <a:t>Increases Cash</a:t>
            </a:r>
          </a:p>
          <a:p>
            <a:pPr marL="514350" lvl="1" indent="-228600">
              <a:buFont typeface="+mj-lt"/>
              <a:buAutoNum type="arabicPeriod"/>
            </a:pPr>
            <a:r>
              <a:rPr lang="en-US" sz="1400" dirty="0" smtClean="0">
                <a:solidFill>
                  <a:schemeClr val="bg2">
                    <a:lumMod val="50000"/>
                  </a:schemeClr>
                </a:solidFill>
              </a:rPr>
              <a:t>Increases Revenue</a:t>
            </a:r>
          </a:p>
        </p:txBody>
      </p:sp>
      <p:sp>
        <p:nvSpPr>
          <p:cNvPr id="21" name="Rounded Rectangle 20"/>
          <p:cNvSpPr/>
          <p:nvPr/>
        </p:nvSpPr>
        <p:spPr bwMode="auto">
          <a:xfrm>
            <a:off x="1023863" y="4001797"/>
            <a:ext cx="3380298" cy="938150"/>
          </a:xfrm>
          <a:prstGeom prst="roundRect">
            <a:avLst/>
          </a:prstGeom>
          <a:ln>
            <a:solidFill>
              <a:schemeClr val="accent5">
                <a:lumMod val="75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CR References</a:t>
            </a:r>
            <a:r>
              <a:rPr kumimoji="0" lang="en-US" sz="1400" b="1" i="0" u="none" strike="noStrike" cap="none" normalizeH="0" dirty="0" smtClean="0">
                <a:ln>
                  <a:noFill/>
                </a:ln>
                <a:solidFill>
                  <a:schemeClr val="tx1"/>
                </a:solidFill>
                <a:effectLst/>
                <a:latin typeface="Arial" charset="0"/>
              </a:rPr>
              <a:t> BD and Liquidates BD</a:t>
            </a:r>
            <a:endParaRPr kumimoji="0" lang="en-US" sz="1400" i="0" u="none" strike="noStrike" cap="none" normalizeH="0" dirty="0" smtClean="0">
              <a:ln>
                <a:noFill/>
              </a:ln>
              <a:solidFill>
                <a:schemeClr val="tx1"/>
              </a:solidFill>
              <a:effectLst/>
              <a:latin typeface="Arial" charset="0"/>
            </a:endParaRPr>
          </a:p>
          <a:p>
            <a:pPr marL="685800" marR="0" indent="-228600" defTabSz="914400" rtl="0" eaLnBrk="1" fontAlgn="base" latinLnBrk="0" hangingPunct="1">
              <a:lnSpc>
                <a:spcPct val="100000"/>
              </a:lnSpc>
              <a:spcBef>
                <a:spcPct val="0"/>
              </a:spcBef>
              <a:spcAft>
                <a:spcPct val="0"/>
              </a:spcAft>
              <a:buClrTx/>
              <a:buSzTx/>
              <a:buFont typeface="+mj-lt"/>
              <a:buAutoNum type="arabicPeriod"/>
              <a:tabLst/>
            </a:pPr>
            <a:r>
              <a:rPr lang="en-US" sz="1400" dirty="0" smtClean="0">
                <a:solidFill>
                  <a:schemeClr val="tx1"/>
                </a:solidFill>
                <a:latin typeface="Arial" charset="0"/>
              </a:rPr>
              <a:t>Reduces Receivable</a:t>
            </a:r>
          </a:p>
          <a:p>
            <a:pPr marL="68580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US" sz="1400" i="0" u="none" strike="noStrike" cap="none" normalizeH="0" baseline="0" dirty="0" smtClean="0">
                <a:ln>
                  <a:noFill/>
                </a:ln>
                <a:solidFill>
                  <a:schemeClr val="tx1"/>
                </a:solidFill>
                <a:effectLst/>
                <a:latin typeface="Arial" charset="0"/>
              </a:rPr>
              <a:t>Reduces Revenue</a:t>
            </a:r>
          </a:p>
        </p:txBody>
      </p:sp>
      <p:sp>
        <p:nvSpPr>
          <p:cNvPr id="22" name="Rounded Rectangle 21"/>
          <p:cNvSpPr/>
          <p:nvPr/>
        </p:nvSpPr>
        <p:spPr bwMode="auto">
          <a:xfrm>
            <a:off x="707554" y="5381556"/>
            <a:ext cx="4012916" cy="938150"/>
          </a:xfrm>
          <a:prstGeom prst="roundRect">
            <a:avLst/>
          </a:prstGeom>
          <a:ln>
            <a:solidFill>
              <a:schemeClr val="accent5">
                <a:lumMod val="75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sz="1400" b="1" dirty="0" smtClean="0">
                <a:solidFill>
                  <a:schemeClr val="tx1"/>
                </a:solidFill>
                <a:latin typeface="Arial" charset="0"/>
              </a:rPr>
              <a:t>CR References </a:t>
            </a:r>
            <a:r>
              <a:rPr lang="en-US" sz="1400" b="1" dirty="0">
                <a:solidFill>
                  <a:schemeClr val="tx1"/>
                </a:solidFill>
                <a:latin typeface="Arial" charset="0"/>
              </a:rPr>
              <a:t>Agreement</a:t>
            </a:r>
            <a:endParaRPr lang="en-US" sz="1400" dirty="0">
              <a:solidFill>
                <a:schemeClr val="tx1"/>
              </a:solidFill>
              <a:latin typeface="Arial" charset="0"/>
            </a:endParaRPr>
          </a:p>
          <a:p>
            <a:pPr marL="342900" indent="-342900">
              <a:buFont typeface="+mj-lt"/>
              <a:buAutoNum type="arabicPeriod"/>
            </a:pPr>
            <a:r>
              <a:rPr lang="en-US" sz="1400" dirty="0">
                <a:solidFill>
                  <a:schemeClr val="tx1"/>
                </a:solidFill>
                <a:latin typeface="Arial" charset="0"/>
              </a:rPr>
              <a:t>Increases Collected Amount</a:t>
            </a:r>
          </a:p>
          <a:p>
            <a:pPr marL="342900" indent="-342900">
              <a:buFont typeface="+mj-lt"/>
              <a:buAutoNum type="arabicPeriod"/>
            </a:pPr>
            <a:r>
              <a:rPr lang="en-US" sz="1400" dirty="0">
                <a:solidFill>
                  <a:schemeClr val="tx1"/>
                </a:solidFill>
                <a:latin typeface="Arial" charset="0"/>
              </a:rPr>
              <a:t>Reduces </a:t>
            </a:r>
            <a:r>
              <a:rPr lang="en-US" sz="1400" dirty="0" smtClean="0">
                <a:cs typeface="Calibri" pitchFamily="34" charset="0"/>
              </a:rPr>
              <a:t>Unliquidated R</a:t>
            </a:r>
            <a:r>
              <a:rPr lang="en-US" sz="1400" dirty="0" smtClean="0">
                <a:solidFill>
                  <a:schemeClr val="tx1"/>
                </a:solidFill>
                <a:latin typeface="Arial" charset="0"/>
              </a:rPr>
              <a:t>eceivable </a:t>
            </a:r>
            <a:r>
              <a:rPr lang="en-US" sz="1400" dirty="0">
                <a:solidFill>
                  <a:schemeClr val="tx1"/>
                </a:solidFill>
                <a:latin typeface="Arial" charset="0"/>
              </a:rPr>
              <a:t>Amount</a:t>
            </a:r>
          </a:p>
        </p:txBody>
      </p:sp>
    </p:spTree>
    <p:extLst>
      <p:ext uri="{BB962C8B-B14F-4D97-AF65-F5344CB8AC3E}">
        <p14:creationId xmlns:p14="http://schemas.microsoft.com/office/powerpoint/2010/main" val="287430566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2772" y="3469589"/>
            <a:ext cx="8761228" cy="1538346"/>
          </a:xfrm>
          <a:prstGeom prst="rect">
            <a:avLst/>
          </a:prstGeom>
          <a:solidFill>
            <a:srgbClr val="FFFF57"/>
          </a:solidFill>
          <a:ln w="9525"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2" name="Title 1"/>
          <p:cNvSpPr>
            <a:spLocks noGrp="1"/>
          </p:cNvSpPr>
          <p:nvPr>
            <p:ph type="title"/>
          </p:nvPr>
        </p:nvSpPr>
        <p:spPr>
          <a:xfrm>
            <a:off x="455613" y="331788"/>
            <a:ext cx="8603327" cy="563562"/>
          </a:xfrm>
        </p:spPr>
        <p:txBody>
          <a:bodyPr/>
          <a:lstStyle/>
          <a:p>
            <a:r>
              <a:rPr lang="en-US" dirty="0" smtClean="0"/>
              <a:t>Table of Contents</a:t>
            </a:r>
            <a:endParaRPr lang="en-US" dirty="0"/>
          </a:p>
        </p:txBody>
      </p:sp>
      <p:sp>
        <p:nvSpPr>
          <p:cNvPr id="5" name="Slide Number Placeholder 4"/>
          <p:cNvSpPr>
            <a:spLocks noGrp="1"/>
          </p:cNvSpPr>
          <p:nvPr>
            <p:ph type="sldNum" sz="quarter" idx="11"/>
          </p:nvPr>
        </p:nvSpPr>
        <p:spPr/>
        <p:txBody>
          <a:bodyPr/>
          <a:lstStyle/>
          <a:p>
            <a:pPr>
              <a:defRPr/>
            </a:pPr>
            <a:fld id="{C7312BA4-2BE6-445A-B1F5-42F74287B3DB}" type="slidenum">
              <a:rPr lang="en-US" smtClean="0">
                <a:solidFill>
                  <a:srgbClr val="000000"/>
                </a:solidFill>
              </a:rPr>
              <a:pPr>
                <a:defRPr/>
              </a:pPr>
              <a:t>190</a:t>
            </a:fld>
            <a:endParaRPr lang="en-US" dirty="0">
              <a:solidFill>
                <a:srgbClr val="000000"/>
              </a:solidFill>
            </a:endParaRPr>
          </a:p>
        </p:txBody>
      </p:sp>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3" name="Content Placeholder 2"/>
          <p:cNvSpPr>
            <a:spLocks noGrp="1"/>
          </p:cNvSpPr>
          <p:nvPr>
            <p:ph idx="1"/>
          </p:nvPr>
        </p:nvSpPr>
        <p:spPr>
          <a:xfrm>
            <a:off x="568638" y="1124016"/>
            <a:ext cx="8389495" cy="5634494"/>
          </a:xfrm>
        </p:spPr>
        <p:txBody>
          <a:bodyPr/>
          <a:lstStyle/>
          <a:p>
            <a:pPr eaLnBrk="1" fontAlgn="auto" hangingPunct="1">
              <a:spcBef>
                <a:spcPts val="600"/>
              </a:spcBef>
              <a:spcAft>
                <a:spcPts val="600"/>
              </a:spcAft>
            </a:pPr>
            <a:r>
              <a:rPr lang="en-US" sz="1600" dirty="0" smtClean="0">
                <a:cs typeface="Calibri" pitchFamily="34" charset="0"/>
              </a:rPr>
              <a:t>Segment 1: Collections Overview					</a:t>
            </a:r>
          </a:p>
          <a:p>
            <a:pPr eaLnBrk="1" fontAlgn="t" hangingPunct="1">
              <a:spcBef>
                <a:spcPts val="600"/>
              </a:spcBef>
              <a:spcAft>
                <a:spcPts val="600"/>
              </a:spcAft>
            </a:pPr>
            <a:r>
              <a:rPr lang="en-US" sz="1600" dirty="0" smtClean="0">
                <a:cs typeface="Calibri" pitchFamily="34" charset="0"/>
              </a:rPr>
              <a:t>Segment 2: Cash Receipt Documents					</a:t>
            </a:r>
          </a:p>
          <a:p>
            <a:pPr eaLnBrk="1" fontAlgn="t" hangingPunct="1">
              <a:spcBef>
                <a:spcPts val="600"/>
              </a:spcBef>
              <a:spcAft>
                <a:spcPts val="600"/>
              </a:spcAft>
            </a:pPr>
            <a:r>
              <a:rPr lang="en-US" sz="1600" dirty="0" smtClean="0">
                <a:cs typeface="Calibri" pitchFamily="34" charset="0"/>
              </a:rPr>
              <a:t>Segment 3: Collections Query					</a:t>
            </a:r>
          </a:p>
          <a:p>
            <a:pPr eaLnBrk="1" fontAlgn="t" hangingPunct="1">
              <a:spcBef>
                <a:spcPts val="600"/>
              </a:spcBef>
              <a:spcAft>
                <a:spcPts val="600"/>
              </a:spcAft>
            </a:pPr>
            <a:r>
              <a:rPr lang="en-US" sz="1600" dirty="0">
                <a:cs typeface="Calibri" pitchFamily="34" charset="0"/>
              </a:rPr>
              <a:t>Segment 4: </a:t>
            </a:r>
            <a:r>
              <a:rPr lang="en-US" sz="1600" dirty="0" smtClean="0">
                <a:cs typeface="Calibri" pitchFamily="34" charset="0"/>
              </a:rPr>
              <a:t>Collections </a:t>
            </a:r>
            <a:r>
              <a:rPr lang="en-US" sz="1600" dirty="0">
                <a:cs typeface="Calibri" pitchFamily="34" charset="0"/>
              </a:rPr>
              <a:t>Processing </a:t>
            </a:r>
            <a:r>
              <a:rPr lang="en-US" sz="1600" dirty="0" smtClean="0">
                <a:cs typeface="Calibri" pitchFamily="34" charset="0"/>
              </a:rPr>
              <a:t>					</a:t>
            </a:r>
            <a:endParaRPr lang="en-US" sz="1600" dirty="0">
              <a:cs typeface="Calibri" pitchFamily="34" charset="0"/>
            </a:endParaRPr>
          </a:p>
          <a:p>
            <a:pPr eaLnBrk="1" fontAlgn="auto" hangingPunct="1">
              <a:spcBef>
                <a:spcPts val="600"/>
              </a:spcBef>
              <a:spcAft>
                <a:spcPts val="600"/>
              </a:spcAft>
            </a:pPr>
            <a:r>
              <a:rPr lang="en-US" sz="1600" dirty="0">
                <a:cs typeface="Calibri" pitchFamily="34" charset="0"/>
              </a:rPr>
              <a:t>Segment 5: </a:t>
            </a:r>
            <a:r>
              <a:rPr lang="en-US" sz="1600" dirty="0" smtClean="0">
                <a:cs typeface="Calibri" pitchFamily="34" charset="0"/>
              </a:rPr>
              <a:t>Collection Discrepancies					</a:t>
            </a:r>
            <a:endParaRPr lang="en-US" sz="1600" dirty="0">
              <a:cs typeface="Calibri" pitchFamily="34" charset="0"/>
            </a:endParaRPr>
          </a:p>
          <a:p>
            <a:pPr eaLnBrk="1" fontAlgn="auto" hangingPunct="1">
              <a:spcBef>
                <a:spcPts val="600"/>
              </a:spcBef>
              <a:spcAft>
                <a:spcPts val="600"/>
              </a:spcAft>
            </a:pPr>
            <a:r>
              <a:rPr lang="en-US" sz="1600" dirty="0">
                <a:cs typeface="Calibri" pitchFamily="34" charset="0"/>
              </a:rPr>
              <a:t>Segment 6: </a:t>
            </a:r>
            <a:r>
              <a:rPr lang="en-US" sz="1600" dirty="0" smtClean="0">
                <a:cs typeface="Calibri" pitchFamily="34" charset="0"/>
              </a:rPr>
              <a:t>CIR Reconciliation					</a:t>
            </a:r>
            <a:endParaRPr lang="en-US" sz="1600" dirty="0">
              <a:cs typeface="Calibri" pitchFamily="34" charset="0"/>
            </a:endParaRPr>
          </a:p>
          <a:p>
            <a:pPr eaLnBrk="1" fontAlgn="auto" hangingPunct="1">
              <a:spcBef>
                <a:spcPts val="600"/>
              </a:spcBef>
              <a:spcAft>
                <a:spcPts val="600"/>
              </a:spcAft>
            </a:pPr>
            <a:r>
              <a:rPr lang="en-US" sz="1600" dirty="0" smtClean="0">
                <a:cs typeface="Calibri" pitchFamily="34" charset="0"/>
              </a:rPr>
              <a:t>Segment </a:t>
            </a:r>
            <a:r>
              <a:rPr lang="en-US" sz="1600" dirty="0">
                <a:cs typeface="Calibri" pitchFamily="34" charset="0"/>
              </a:rPr>
              <a:t>7</a:t>
            </a:r>
            <a:r>
              <a:rPr lang="en-US" sz="1600" dirty="0" smtClean="0">
                <a:cs typeface="Calibri" pitchFamily="34" charset="0"/>
              </a:rPr>
              <a:t>: Collections Reports					</a:t>
            </a:r>
          </a:p>
          <a:p>
            <a:pPr lvl="1" eaLnBrk="1" fontAlgn="auto" hangingPunct="1">
              <a:spcBef>
                <a:spcPts val="600"/>
              </a:spcBef>
              <a:spcAft>
                <a:spcPts val="600"/>
              </a:spcAft>
            </a:pPr>
            <a:r>
              <a:rPr lang="en-US" sz="1400" dirty="0" err="1" smtClean="0">
                <a:cs typeface="Calibri" pitchFamily="34" charset="0"/>
              </a:rPr>
              <a:t>Pegasys</a:t>
            </a:r>
            <a:r>
              <a:rPr lang="en-US" sz="1400" dirty="0" smtClean="0">
                <a:cs typeface="Calibri" pitchFamily="34" charset="0"/>
              </a:rPr>
              <a:t> Reporting Overview</a:t>
            </a:r>
          </a:p>
          <a:p>
            <a:pPr lvl="1" eaLnBrk="1" fontAlgn="auto" hangingPunct="1">
              <a:spcBef>
                <a:spcPts val="600"/>
              </a:spcBef>
              <a:spcAft>
                <a:spcPts val="600"/>
              </a:spcAft>
            </a:pPr>
            <a:r>
              <a:rPr lang="en-US" sz="1400" dirty="0" smtClean="0">
                <a:cs typeface="Calibri" pitchFamily="34" charset="0"/>
              </a:rPr>
              <a:t>Collections Reports</a:t>
            </a:r>
          </a:p>
          <a:p>
            <a:pPr lvl="1" eaLnBrk="1" fontAlgn="auto" hangingPunct="1">
              <a:spcBef>
                <a:spcPts val="600"/>
              </a:spcBef>
              <a:spcAft>
                <a:spcPts val="600"/>
              </a:spcAft>
            </a:pPr>
            <a:r>
              <a:rPr lang="en-US" sz="1400" dirty="0" smtClean="0">
                <a:cs typeface="Calibri" pitchFamily="34" charset="0"/>
              </a:rPr>
              <a:t>Report Execution and Retrieval</a:t>
            </a:r>
            <a:endParaRPr lang="en-US" sz="1400" dirty="0">
              <a:cs typeface="Calibri" pitchFamily="34" charset="0"/>
            </a:endParaRPr>
          </a:p>
          <a:p>
            <a:pPr eaLnBrk="1" fontAlgn="auto" hangingPunct="1">
              <a:spcBef>
                <a:spcPts val="600"/>
              </a:spcBef>
              <a:spcAft>
                <a:spcPts val="600"/>
              </a:spcAft>
            </a:pPr>
            <a:r>
              <a:rPr lang="en-US" sz="1600" dirty="0">
                <a:cs typeface="Calibri" pitchFamily="34" charset="0"/>
              </a:rPr>
              <a:t>Segment 8</a:t>
            </a:r>
            <a:r>
              <a:rPr lang="en-US" sz="1600" dirty="0" smtClean="0">
                <a:cs typeface="Calibri" pitchFamily="34" charset="0"/>
              </a:rPr>
              <a:t>: Mass Import						</a:t>
            </a:r>
          </a:p>
        </p:txBody>
      </p:sp>
    </p:spTree>
    <p:extLst>
      <p:ext uri="{BB962C8B-B14F-4D97-AF65-F5344CB8AC3E}">
        <p14:creationId xmlns:p14="http://schemas.microsoft.com/office/powerpoint/2010/main" val="149663976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err="1" smtClean="0"/>
              <a:t>Pegasys</a:t>
            </a:r>
            <a:r>
              <a:rPr lang="en-US" sz="3600" dirty="0" smtClean="0"/>
              <a:t> Reporting </a:t>
            </a:r>
          </a:p>
          <a:p>
            <a:pPr algn="ctr"/>
            <a:r>
              <a:rPr lang="en-US" sz="3600" dirty="0" smtClean="0"/>
              <a:t>Overview</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191</a:t>
            </a:fld>
            <a:endParaRPr lang="en-US" dirty="0">
              <a:solidFill>
                <a:srgbClr val="000000"/>
              </a:solidFill>
            </a:endParaRPr>
          </a:p>
        </p:txBody>
      </p:sp>
    </p:spTree>
    <p:extLst>
      <p:ext uri="{BB962C8B-B14F-4D97-AF65-F5344CB8AC3E}">
        <p14:creationId xmlns:p14="http://schemas.microsoft.com/office/powerpoint/2010/main" val="75499340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Execution Process	</a:t>
            </a:r>
            <a:endParaRPr lang="en-US" dirty="0"/>
          </a:p>
        </p:txBody>
      </p:sp>
      <p:sp>
        <p:nvSpPr>
          <p:cNvPr id="3" name="Content Placeholder 2"/>
          <p:cNvSpPr>
            <a:spLocks noGrp="1"/>
          </p:cNvSpPr>
          <p:nvPr>
            <p:ph idx="1"/>
          </p:nvPr>
        </p:nvSpPr>
        <p:spPr>
          <a:xfrm>
            <a:off x="369644" y="1140580"/>
            <a:ext cx="8689296" cy="5295846"/>
          </a:xfrm>
        </p:spPr>
        <p:txBody>
          <a:bodyPr/>
          <a:lstStyle/>
          <a:p>
            <a:pPr>
              <a:spcBef>
                <a:spcPts val="600"/>
              </a:spcBef>
              <a:spcAft>
                <a:spcPts val="600"/>
              </a:spcAft>
            </a:pPr>
            <a:r>
              <a:rPr lang="en-US" sz="1600" dirty="0" smtClean="0"/>
              <a:t>BAAR reports are generated from </a:t>
            </a:r>
            <a:r>
              <a:rPr lang="en-US" sz="1600" u="sng" dirty="0" smtClean="0"/>
              <a:t>BAAR reporting tables</a:t>
            </a:r>
            <a:r>
              <a:rPr lang="en-US" sz="1600" dirty="0" smtClean="0"/>
              <a:t>, which are populated by a series of </a:t>
            </a:r>
            <a:r>
              <a:rPr lang="en-US" sz="1600" u="sng" dirty="0" smtClean="0"/>
              <a:t>Extract, Transform and Load (ETL) processes</a:t>
            </a:r>
            <a:r>
              <a:rPr lang="en-US" sz="1600" dirty="0" smtClean="0"/>
              <a:t> </a:t>
            </a:r>
          </a:p>
          <a:p>
            <a:pPr>
              <a:spcBef>
                <a:spcPts val="600"/>
              </a:spcBef>
              <a:spcAft>
                <a:spcPts val="600"/>
              </a:spcAft>
            </a:pPr>
            <a:r>
              <a:rPr lang="en-US" sz="1600" dirty="0" smtClean="0"/>
              <a:t>Two methods of running reports:</a:t>
            </a:r>
          </a:p>
          <a:p>
            <a:pPr lvl="1">
              <a:spcBef>
                <a:spcPts val="600"/>
              </a:spcBef>
              <a:spcAft>
                <a:spcPts val="600"/>
              </a:spcAft>
            </a:pPr>
            <a:r>
              <a:rPr lang="en-US" sz="1600" u="sng" dirty="0"/>
              <a:t>On-Demand Reports</a:t>
            </a:r>
            <a:r>
              <a:rPr lang="en-US" sz="1600" dirty="0"/>
              <a:t> (Manual Reports)</a:t>
            </a:r>
          </a:p>
          <a:p>
            <a:pPr lvl="2">
              <a:spcBef>
                <a:spcPts val="600"/>
              </a:spcBef>
              <a:spcAft>
                <a:spcPts val="600"/>
              </a:spcAft>
            </a:pPr>
            <a:r>
              <a:rPr lang="en-US" sz="1600" dirty="0"/>
              <a:t>On-Demand reports can be </a:t>
            </a:r>
            <a:r>
              <a:rPr lang="en-US" sz="1600" dirty="0" smtClean="0"/>
              <a:t>run </a:t>
            </a:r>
            <a:r>
              <a:rPr lang="en-US" sz="1600" dirty="0"/>
              <a:t>on an </a:t>
            </a:r>
            <a:r>
              <a:rPr lang="en-US" sz="1600" u="sng" dirty="0"/>
              <a:t>as-needed basis</a:t>
            </a:r>
          </a:p>
          <a:p>
            <a:pPr lvl="2">
              <a:spcBef>
                <a:spcPts val="600"/>
              </a:spcBef>
              <a:spcAft>
                <a:spcPts val="600"/>
              </a:spcAft>
            </a:pPr>
            <a:r>
              <a:rPr lang="en-US" sz="1600" i="1" dirty="0"/>
              <a:t>Utilities &gt; Reports &gt; View </a:t>
            </a:r>
            <a:r>
              <a:rPr lang="en-US" sz="1600" i="1" dirty="0" smtClean="0"/>
              <a:t>Reports</a:t>
            </a:r>
          </a:p>
          <a:p>
            <a:pPr lvl="1">
              <a:spcBef>
                <a:spcPts val="600"/>
              </a:spcBef>
              <a:spcAft>
                <a:spcPts val="600"/>
              </a:spcAft>
            </a:pPr>
            <a:r>
              <a:rPr lang="en-US" sz="1600" u="sng" dirty="0" smtClean="0"/>
              <a:t>Scheduled </a:t>
            </a:r>
            <a:r>
              <a:rPr lang="en-US" sz="1600" u="sng" dirty="0"/>
              <a:t>Reports</a:t>
            </a:r>
            <a:r>
              <a:rPr lang="en-US" sz="1600" dirty="0"/>
              <a:t> (Automated Reports)</a:t>
            </a:r>
          </a:p>
          <a:p>
            <a:pPr lvl="2">
              <a:spcBef>
                <a:spcPts val="600"/>
              </a:spcBef>
              <a:spcAft>
                <a:spcPts val="600"/>
              </a:spcAft>
            </a:pPr>
            <a:r>
              <a:rPr lang="en-US" sz="1600" dirty="0"/>
              <a:t>Scheduled reports are </a:t>
            </a:r>
            <a:r>
              <a:rPr lang="en-US" sz="1600" u="sng" dirty="0"/>
              <a:t>generated </a:t>
            </a:r>
            <a:r>
              <a:rPr lang="en-US" sz="1600" u="sng" dirty="0" smtClean="0"/>
              <a:t>by Pegasys on </a:t>
            </a:r>
            <a:r>
              <a:rPr lang="en-US" sz="1600" u="sng" dirty="0"/>
              <a:t>a predetermined </a:t>
            </a:r>
            <a:r>
              <a:rPr lang="en-US" sz="1600" u="sng" dirty="0" smtClean="0"/>
              <a:t>basis</a:t>
            </a:r>
          </a:p>
          <a:p>
            <a:pPr lvl="3">
              <a:spcBef>
                <a:spcPts val="600"/>
              </a:spcBef>
              <a:spcAft>
                <a:spcPts val="600"/>
              </a:spcAft>
            </a:pPr>
            <a:r>
              <a:rPr lang="en-US" sz="1600" dirty="0" smtClean="0"/>
              <a:t>Tivoli jobs are configured to run each ETL job and BIRT report</a:t>
            </a:r>
          </a:p>
          <a:p>
            <a:pPr lvl="4">
              <a:spcBef>
                <a:spcPts val="600"/>
              </a:spcBef>
              <a:spcAft>
                <a:spcPts val="600"/>
              </a:spcAft>
            </a:pPr>
            <a:r>
              <a:rPr lang="en-US" sz="1600" dirty="0" smtClean="0"/>
              <a:t>The jobs will pick up the prior day’s activity and record the transactions onto the BAAR reporting tables</a:t>
            </a:r>
          </a:p>
          <a:p>
            <a:pPr lvl="3">
              <a:spcBef>
                <a:spcPts val="600"/>
              </a:spcBef>
              <a:spcAft>
                <a:spcPts val="600"/>
              </a:spcAft>
            </a:pPr>
            <a:r>
              <a:rPr lang="en-US" sz="1600" dirty="0" smtClean="0"/>
              <a:t>Once this occurs, reports run on that day will be current with data processed through the prior day</a:t>
            </a:r>
          </a:p>
          <a:p>
            <a:pPr marL="231775" lvl="1" indent="-231775">
              <a:buNone/>
            </a:pPr>
            <a:endParaRPr lang="en-US" sz="900"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192</a:t>
            </a:fld>
            <a:endParaRPr lang="en-US" dirty="0"/>
          </a:p>
        </p:txBody>
      </p:sp>
    </p:spTree>
    <p:extLst>
      <p:ext uri="{BB962C8B-B14F-4D97-AF65-F5344CB8AC3E}">
        <p14:creationId xmlns:p14="http://schemas.microsoft.com/office/powerpoint/2010/main" val="40871370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Collections Reports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193</a:t>
            </a:fld>
            <a:endParaRPr lang="en-US" dirty="0">
              <a:solidFill>
                <a:srgbClr val="000000"/>
              </a:solidFill>
            </a:endParaRPr>
          </a:p>
        </p:txBody>
      </p:sp>
    </p:spTree>
    <p:extLst>
      <p:ext uri="{BB962C8B-B14F-4D97-AF65-F5344CB8AC3E}">
        <p14:creationId xmlns:p14="http://schemas.microsoft.com/office/powerpoint/2010/main" val="75499340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Pegasys BAAR Collections Reports</a:t>
            </a:r>
            <a:endParaRPr lang="en-US" dirty="0"/>
          </a:p>
        </p:txBody>
      </p:sp>
      <p:sp>
        <p:nvSpPr>
          <p:cNvPr id="3" name="Content Placeholder 2"/>
          <p:cNvSpPr>
            <a:spLocks noGrp="1"/>
          </p:cNvSpPr>
          <p:nvPr>
            <p:ph idx="1"/>
          </p:nvPr>
        </p:nvSpPr>
        <p:spPr>
          <a:xfrm>
            <a:off x="491319" y="1378742"/>
            <a:ext cx="8374869" cy="4416002"/>
          </a:xfrm>
        </p:spPr>
        <p:txBody>
          <a:bodyPr/>
          <a:lstStyle/>
          <a:p>
            <a:pPr lvl="0">
              <a:spcBef>
                <a:spcPts val="600"/>
              </a:spcBef>
              <a:spcAft>
                <a:spcPts val="600"/>
              </a:spcAft>
            </a:pPr>
            <a:r>
              <a:rPr lang="en-US" sz="1800" b="1" dirty="0" smtClean="0"/>
              <a:t>Cash Collection Summary Report </a:t>
            </a:r>
            <a:r>
              <a:rPr lang="en-US" sz="1800" dirty="0" smtClean="0"/>
              <a:t>(BC1056)</a:t>
            </a:r>
          </a:p>
          <a:p>
            <a:pPr lvl="1">
              <a:spcBef>
                <a:spcPts val="600"/>
              </a:spcBef>
              <a:spcAft>
                <a:spcPts val="600"/>
              </a:spcAft>
            </a:pPr>
            <a:r>
              <a:rPr lang="en-US" sz="1800" dirty="0" smtClean="0"/>
              <a:t>Monthly and annual report showing </a:t>
            </a:r>
            <a:r>
              <a:rPr lang="en-US" sz="1800" u="sng" dirty="0" smtClean="0"/>
              <a:t>dollar totals and count of collections</a:t>
            </a:r>
            <a:r>
              <a:rPr lang="en-US" sz="1800" dirty="0" smtClean="0"/>
              <a:t> (Cash </a:t>
            </a:r>
            <a:r>
              <a:rPr lang="en-US" sz="1800" dirty="0"/>
              <a:t>R</a:t>
            </a:r>
            <a:r>
              <a:rPr lang="en-US" sz="1800" dirty="0" smtClean="0"/>
              <a:t>eceipts) </a:t>
            </a:r>
            <a:r>
              <a:rPr lang="en-US" sz="1800" u="sng" dirty="0" smtClean="0"/>
              <a:t>by tender type</a:t>
            </a:r>
            <a:r>
              <a:rPr lang="en-US" sz="1800" dirty="0" smtClean="0"/>
              <a:t> for each Fund, Business Line, and Agency</a:t>
            </a:r>
          </a:p>
          <a:p>
            <a:pPr lvl="1">
              <a:spcBef>
                <a:spcPts val="600"/>
              </a:spcBef>
              <a:spcAft>
                <a:spcPts val="600"/>
              </a:spcAft>
            </a:pPr>
            <a:r>
              <a:rPr lang="en-US" sz="1800" dirty="0" smtClean="0"/>
              <a:t>Finance uses this report for statistical reporting</a:t>
            </a:r>
          </a:p>
          <a:p>
            <a:pPr lvl="2">
              <a:spcBef>
                <a:spcPts val="600"/>
              </a:spcBef>
              <a:spcAft>
                <a:spcPts val="600"/>
              </a:spcAft>
            </a:pPr>
            <a:r>
              <a:rPr lang="en-US" sz="1800" dirty="0" smtClean="0"/>
              <a:t>Report is generated from Pegasys documents</a:t>
            </a:r>
          </a:p>
          <a:p>
            <a:pPr marL="682625" lvl="2" indent="0">
              <a:spcBef>
                <a:spcPts val="600"/>
              </a:spcBef>
              <a:spcAft>
                <a:spcPts val="600"/>
              </a:spcAft>
              <a:buNone/>
            </a:pPr>
            <a:endParaRPr lang="en-US" sz="1800" dirty="0" smtClean="0"/>
          </a:p>
          <a:p>
            <a:pPr lvl="0">
              <a:spcBef>
                <a:spcPts val="600"/>
              </a:spcBef>
              <a:spcAft>
                <a:spcPts val="600"/>
              </a:spcAft>
            </a:pPr>
            <a:r>
              <a:rPr lang="en-US" sz="1800" b="1" dirty="0" smtClean="0"/>
              <a:t>Unapplied Collections Report </a:t>
            </a:r>
            <a:r>
              <a:rPr lang="en-US" sz="1800" dirty="0" smtClean="0"/>
              <a:t>(BC1189)</a:t>
            </a:r>
          </a:p>
          <a:p>
            <a:pPr lvl="1">
              <a:spcBef>
                <a:spcPts val="600"/>
              </a:spcBef>
              <a:spcAft>
                <a:spcPts val="600"/>
              </a:spcAft>
            </a:pPr>
            <a:r>
              <a:rPr lang="en-US" sz="1800" dirty="0" smtClean="0"/>
              <a:t>Shows collections that </a:t>
            </a:r>
            <a:r>
              <a:rPr lang="en-US" sz="1800" u="sng" dirty="0" smtClean="0"/>
              <a:t>have not been applied to receivables</a:t>
            </a:r>
            <a:r>
              <a:rPr lang="en-US" sz="1800" dirty="0" smtClean="0"/>
              <a:t> </a:t>
            </a:r>
          </a:p>
          <a:p>
            <a:pPr lvl="1">
              <a:spcBef>
                <a:spcPts val="600"/>
              </a:spcBef>
              <a:spcAft>
                <a:spcPts val="600"/>
              </a:spcAft>
            </a:pPr>
            <a:r>
              <a:rPr lang="en-US" sz="1800" dirty="0" smtClean="0"/>
              <a:t>Used to assist Pegasys users in </a:t>
            </a:r>
            <a:r>
              <a:rPr lang="en-US" sz="1800" u="sng" dirty="0" smtClean="0"/>
              <a:t>tracking unapplied collections</a:t>
            </a:r>
          </a:p>
          <a:p>
            <a:pPr lvl="2">
              <a:spcBef>
                <a:spcPts val="600"/>
              </a:spcBef>
              <a:spcAft>
                <a:spcPts val="600"/>
              </a:spcAft>
            </a:pPr>
            <a:r>
              <a:rPr lang="en-US" sz="1800" dirty="0" smtClean="0"/>
              <a:t>Report is generated from Pegasys documents</a:t>
            </a:r>
          </a:p>
          <a:p>
            <a:pPr marL="682625" lvl="2" indent="0">
              <a:buNone/>
            </a:pPr>
            <a:endParaRPr lang="en-US" sz="1800" dirty="0" smtClean="0"/>
          </a:p>
          <a:p>
            <a:pPr>
              <a:buNone/>
            </a:pPr>
            <a:endParaRPr lang="en-US" sz="2400"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194</a:t>
            </a:fld>
            <a:endParaRPr lang="en-US"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sz="2400" dirty="0" smtClean="0"/>
              <a:t>BAAR Custom Collections Reports:  Schedule</a:t>
            </a:r>
          </a:p>
        </p:txBody>
      </p:sp>
      <p:sp>
        <p:nvSpPr>
          <p:cNvPr id="252931" name="Footer Placeholder 3"/>
          <p:cNvSpPr>
            <a:spLocks noGrp="1"/>
          </p:cNvSpPr>
          <p:nvPr>
            <p:ph type="ftr" sz="quarter" idx="10"/>
          </p:nvPr>
        </p:nvSpPr>
        <p:spPr>
          <a:noFill/>
        </p:spPr>
        <p:txBody>
          <a:bodyPr/>
          <a:lstStyle/>
          <a:p>
            <a:r>
              <a:rPr lang="en-US" dirty="0" smtClean="0">
                <a:latin typeface="Arial" pitchFamily="34" charset="0"/>
              </a:rPr>
              <a:t>CGI Federal Proprietary and Confidential</a:t>
            </a:r>
          </a:p>
        </p:txBody>
      </p:sp>
      <p:sp>
        <p:nvSpPr>
          <p:cNvPr id="253085" name="Slide Number Placeholder 4"/>
          <p:cNvSpPr>
            <a:spLocks noGrp="1"/>
          </p:cNvSpPr>
          <p:nvPr>
            <p:ph type="sldNum" sz="quarter" idx="11"/>
          </p:nvPr>
        </p:nvSpPr>
        <p:spPr>
          <a:xfrm>
            <a:off x="-66675" y="6245225"/>
            <a:ext cx="503238" cy="476250"/>
          </a:xfrm>
          <a:noFill/>
        </p:spPr>
        <p:txBody>
          <a:bodyPr/>
          <a:lstStyle/>
          <a:p>
            <a:fld id="{91485975-C7F3-450B-B100-62EF42642C72}" type="slidenum">
              <a:rPr lang="en-US" smtClean="0">
                <a:latin typeface="Arial" pitchFamily="34" charset="0"/>
              </a:rPr>
              <a:pPr/>
              <a:t>195</a:t>
            </a:fld>
            <a:endParaRPr lang="en-US" dirty="0" smtClean="0">
              <a:latin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8360970"/>
              </p:ext>
            </p:extLst>
          </p:nvPr>
        </p:nvGraphicFramePr>
        <p:xfrm>
          <a:off x="465566" y="2113292"/>
          <a:ext cx="8593090" cy="2753424"/>
        </p:xfrm>
        <a:graphic>
          <a:graphicData uri="http://schemas.openxmlformats.org/drawingml/2006/table">
            <a:tbl>
              <a:tblPr firstRow="1" bandRow="1">
                <a:tableStyleId>{21E4AEA4-8DFA-4A89-87EB-49C32662AFE0}</a:tableStyleId>
              </a:tblPr>
              <a:tblGrid>
                <a:gridCol w="3301762"/>
                <a:gridCol w="1204256"/>
                <a:gridCol w="1599904"/>
                <a:gridCol w="1207008"/>
                <a:gridCol w="1280160"/>
              </a:tblGrid>
              <a:tr h="640540">
                <a:tc>
                  <a:txBody>
                    <a:bodyPr/>
                    <a:lstStyle/>
                    <a:p>
                      <a:r>
                        <a:rPr lang="en-US" sz="1600" b="1" i="0" baseline="0" dirty="0" smtClean="0">
                          <a:latin typeface="Arial" pitchFamily="34" charset="0"/>
                        </a:rPr>
                        <a:t>Report Name</a:t>
                      </a:r>
                      <a:endParaRPr lang="en-US" sz="1600" b="1" i="0" baseline="0" dirty="0">
                        <a:latin typeface="Arial" pitchFamily="34" charset="0"/>
                      </a:endParaRPr>
                    </a:p>
                  </a:txBody>
                  <a:tcPr>
                    <a:solidFill>
                      <a:schemeClr val="accent5">
                        <a:lumMod val="50000"/>
                      </a:schemeClr>
                    </a:solidFill>
                  </a:tcPr>
                </a:tc>
                <a:tc>
                  <a:txBody>
                    <a:bodyPr/>
                    <a:lstStyle/>
                    <a:p>
                      <a:r>
                        <a:rPr lang="en-US" sz="1600" b="1" i="0" baseline="0" dirty="0" smtClean="0">
                          <a:latin typeface="Arial" pitchFamily="34" charset="0"/>
                        </a:rPr>
                        <a:t>Report Number</a:t>
                      </a:r>
                      <a:endParaRPr lang="en-US" sz="1600" b="1" i="0" baseline="0" dirty="0">
                        <a:latin typeface="Arial" pitchFamily="34" charset="0"/>
                      </a:endParaRPr>
                    </a:p>
                  </a:txBody>
                  <a:tcPr>
                    <a:solidFill>
                      <a:schemeClr val="accent5">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u="none" strike="noStrike" baseline="0" dirty="0" smtClean="0"/>
                        <a:t>Available in Pegasys (ad-hoc report)</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u="none" strike="noStrike" baseline="0" dirty="0" smtClean="0">
                        <a:solidFill>
                          <a:srgbClr val="000000"/>
                        </a:solidFill>
                        <a:latin typeface="Arial" pitchFamily="34" charset="0"/>
                        <a:cs typeface="Arial" pitchFamily="34" charset="0"/>
                      </a:endParaRPr>
                    </a:p>
                  </a:txBody>
                  <a:tcPr>
                    <a:solidFill>
                      <a:schemeClr val="accent5">
                        <a:lumMod val="50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u="none" strike="noStrike" baseline="0" dirty="0" smtClean="0"/>
                        <a:t>Frequency of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u="none" strike="noStrike" baseline="0" dirty="0" smtClean="0"/>
                        <a:t>Scheduled Reports</a:t>
                      </a:r>
                    </a:p>
                    <a:p>
                      <a:pPr algn="ctr"/>
                      <a:endParaRPr lang="en-US" sz="1600" b="1" i="0" baseline="0" dirty="0">
                        <a:latin typeface="Arial" pitchFamily="34" charset="0"/>
                      </a:endParaRPr>
                    </a:p>
                  </a:txBody>
                  <a:tcPr>
                    <a:solidFill>
                      <a:schemeClr val="accent5">
                        <a:lumMod val="50000"/>
                      </a:schemeClr>
                    </a:solidFill>
                  </a:tcPr>
                </a:tc>
                <a:tc hMerge="1">
                  <a:txBody>
                    <a:bodyPr/>
                    <a:lstStyle/>
                    <a:p>
                      <a:endParaRPr lang="en-US" dirty="0"/>
                    </a:p>
                  </a:txBody>
                  <a:tcPr/>
                </a:tc>
              </a:tr>
              <a:tr h="453580">
                <a:tc>
                  <a:txBody>
                    <a:bodyPr/>
                    <a:lstStyle/>
                    <a:p>
                      <a:pPr marL="91440" algn="l" fontAlgn="b"/>
                      <a:endParaRPr lang="en-US" sz="1600" b="1" i="0" u="none" strike="noStrike" baseline="0" dirty="0">
                        <a:solidFill>
                          <a:srgbClr val="000000"/>
                        </a:solidFill>
                        <a:latin typeface="Arial" pitchFamily="34" charset="0"/>
                        <a:cs typeface="Arial" pitchFamily="34" charset="0"/>
                      </a:endParaRPr>
                    </a:p>
                  </a:txBody>
                  <a:tcPr marL="5892" marR="5892" marT="5892" marB="0" anchor="b">
                    <a:solidFill>
                      <a:schemeClr val="accent5"/>
                    </a:solidFill>
                  </a:tcPr>
                </a:tc>
                <a:tc>
                  <a:txBody>
                    <a:bodyPr/>
                    <a:lstStyle/>
                    <a:p>
                      <a:pPr marL="91440" algn="l" fontAlgn="b"/>
                      <a:endParaRPr lang="en-US" sz="1600" b="1" i="0" u="none" strike="noStrike" baseline="0" dirty="0">
                        <a:solidFill>
                          <a:srgbClr val="000000"/>
                        </a:solidFill>
                        <a:latin typeface="Arial" pitchFamily="34" charset="0"/>
                        <a:cs typeface="Arial" pitchFamily="34" charset="0"/>
                      </a:endParaRPr>
                    </a:p>
                  </a:txBody>
                  <a:tcPr marL="5892" marR="5892" marT="5892" marB="0" anchor="b">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u="none" strike="noStrike" baseline="0" dirty="0" smtClean="0">
                        <a:solidFill>
                          <a:srgbClr val="000000"/>
                        </a:solidFill>
                        <a:latin typeface="Arial" pitchFamily="34" charset="0"/>
                        <a:cs typeface="Arial" pitchFamily="34" charset="0"/>
                      </a:endParaRPr>
                    </a:p>
                  </a:txBody>
                  <a:tcPr>
                    <a:solidFill>
                      <a:schemeClr val="accent5"/>
                    </a:solidFill>
                  </a:tcPr>
                </a:tc>
                <a:tc>
                  <a:txBody>
                    <a:bodyPr/>
                    <a:lstStyle/>
                    <a:p>
                      <a:pPr algn="ctr"/>
                      <a:r>
                        <a:rPr lang="en-US" sz="1600" b="1" baseline="0" dirty="0" smtClean="0"/>
                        <a:t>Monthly</a:t>
                      </a:r>
                      <a:endParaRPr lang="en-US" sz="1600" b="1" i="0" baseline="0" dirty="0">
                        <a:latin typeface="Arial" pitchFamily="34" charset="0"/>
                      </a:endParaRPr>
                    </a:p>
                  </a:txBody>
                  <a:tcPr>
                    <a:solidFill>
                      <a:schemeClr val="accent5"/>
                    </a:solidFill>
                  </a:tcPr>
                </a:tc>
                <a:tc>
                  <a:txBody>
                    <a:bodyPr/>
                    <a:lstStyle/>
                    <a:p>
                      <a:pPr algn="ctr"/>
                      <a:r>
                        <a:rPr lang="en-US" sz="1600" b="1" baseline="0" dirty="0" smtClean="0"/>
                        <a:t>Annually</a:t>
                      </a:r>
                      <a:endParaRPr lang="en-US" sz="1600" b="1" i="0" baseline="0" dirty="0">
                        <a:latin typeface="Arial" pitchFamily="34" charset="0"/>
                      </a:endParaRPr>
                    </a:p>
                  </a:txBody>
                  <a:tcPr>
                    <a:solidFill>
                      <a:schemeClr val="accent5"/>
                    </a:solidFill>
                  </a:tcPr>
                </a:tc>
              </a:tr>
              <a:tr h="739472">
                <a:tc>
                  <a:txBody>
                    <a:bodyPr/>
                    <a:lstStyle/>
                    <a:p>
                      <a:pPr marL="91440" algn="l" fontAlgn="b"/>
                      <a:r>
                        <a:rPr lang="en-US" sz="1600" u="none" strike="noStrike" dirty="0"/>
                        <a:t>Cash Collection Summary </a:t>
                      </a:r>
                      <a:r>
                        <a:rPr lang="en-US" sz="1600" u="none" strike="noStrike" dirty="0" smtClean="0"/>
                        <a:t>Report</a:t>
                      </a:r>
                    </a:p>
                  </a:txBody>
                  <a:tcPr marL="5892" marR="5892" marT="5892" marB="0" anchor="ctr">
                    <a:solidFill>
                      <a:schemeClr val="accent5"/>
                    </a:solidFill>
                  </a:tcPr>
                </a:tc>
                <a:tc>
                  <a:txBody>
                    <a:bodyPr/>
                    <a:lstStyle/>
                    <a:p>
                      <a:pPr marL="91440" marR="0" indent="0" algn="l" defTabSz="914400" rtl="0" eaLnBrk="1" fontAlgn="b" latinLnBrk="0" hangingPunct="1">
                        <a:lnSpc>
                          <a:spcPct val="100000"/>
                        </a:lnSpc>
                        <a:spcBef>
                          <a:spcPts val="0"/>
                        </a:spcBef>
                        <a:spcAft>
                          <a:spcPts val="0"/>
                        </a:spcAft>
                        <a:buClrTx/>
                        <a:buSzTx/>
                        <a:buFontTx/>
                        <a:buNone/>
                        <a:tabLst/>
                        <a:defRPr/>
                      </a:pPr>
                      <a:r>
                        <a:rPr lang="en-US" sz="1600" dirty="0" smtClean="0"/>
                        <a:t>BC1056</a:t>
                      </a:r>
                      <a:endParaRPr lang="en-US" sz="1600" b="0" i="0" u="none" strike="noStrike" dirty="0" smtClean="0">
                        <a:solidFill>
                          <a:srgbClr val="000000"/>
                        </a:solidFill>
                        <a:latin typeface="Arial" pitchFamily="34" charset="0"/>
                        <a:cs typeface="Arial" pitchFamily="34" charset="0"/>
                      </a:endParaRPr>
                    </a:p>
                  </a:txBody>
                  <a:tcPr marL="5892" marR="5892" marT="5892" marB="0" anchor="ctr">
                    <a:solidFill>
                      <a:schemeClr val="accent5"/>
                    </a:solidFill>
                  </a:tcPr>
                </a:tc>
                <a:tc>
                  <a:txBody>
                    <a:bodyPr/>
                    <a:lstStyle/>
                    <a:p>
                      <a:pPr algn="ctr" fontAlgn="b"/>
                      <a:r>
                        <a:rPr lang="en-US" sz="1600" u="none" strike="noStrike" dirty="0"/>
                        <a:t> </a:t>
                      </a:r>
                      <a:endParaRPr lang="en-US" sz="1600" b="0" i="0" u="none" strike="noStrike" dirty="0">
                        <a:solidFill>
                          <a:srgbClr val="000000"/>
                        </a:solidFill>
                        <a:latin typeface="Arial" pitchFamily="34" charset="0"/>
                        <a:cs typeface="Arial" pitchFamily="34" charset="0"/>
                      </a:endParaRPr>
                    </a:p>
                  </a:txBody>
                  <a:tcPr marL="5892" marR="5892" marT="5892" marB="0" anchor="ctr">
                    <a:solidFill>
                      <a:schemeClr val="accent5"/>
                    </a:solidFill>
                  </a:tcPr>
                </a:tc>
                <a:tc>
                  <a:txBody>
                    <a:bodyPr/>
                    <a:lstStyle/>
                    <a:p>
                      <a:pPr algn="ctr" fontAlgn="b"/>
                      <a:r>
                        <a:rPr lang="en-US" sz="1600" u="none" strike="noStrike" dirty="0" smtClean="0"/>
                        <a:t>X</a:t>
                      </a:r>
                      <a:endParaRPr lang="en-US" sz="1600" b="0" i="0" u="none" strike="noStrike" dirty="0">
                        <a:solidFill>
                          <a:srgbClr val="000000"/>
                        </a:solidFill>
                        <a:latin typeface="Arial" pitchFamily="34" charset="0"/>
                        <a:cs typeface="Arial" pitchFamily="34" charset="0"/>
                      </a:endParaRPr>
                    </a:p>
                  </a:txBody>
                  <a:tcPr marL="5892" marR="5892" marT="5892" marB="0" anchor="ctr">
                    <a:solidFill>
                      <a:schemeClr val="accent5"/>
                    </a:solidFill>
                  </a:tcPr>
                </a:tc>
                <a:tc>
                  <a:txBody>
                    <a:bodyPr/>
                    <a:lstStyle/>
                    <a:p>
                      <a:pPr algn="ctr" fontAlgn="b"/>
                      <a:r>
                        <a:rPr lang="en-US" sz="1600" u="none" strike="noStrike" dirty="0"/>
                        <a:t> </a:t>
                      </a:r>
                      <a:r>
                        <a:rPr lang="en-US" sz="1600" u="none" strike="noStrike" dirty="0" smtClean="0"/>
                        <a:t>X</a:t>
                      </a:r>
                      <a:endParaRPr lang="en-US" sz="1600" b="0" i="0" u="none" strike="noStrike" dirty="0">
                        <a:solidFill>
                          <a:srgbClr val="000000"/>
                        </a:solidFill>
                        <a:latin typeface="Arial" pitchFamily="34" charset="0"/>
                        <a:cs typeface="Arial" pitchFamily="34" charset="0"/>
                      </a:endParaRPr>
                    </a:p>
                  </a:txBody>
                  <a:tcPr marL="5892" marR="5892" marT="5892" marB="0" anchor="ctr">
                    <a:solidFill>
                      <a:schemeClr val="accent5"/>
                    </a:solidFill>
                  </a:tcPr>
                </a:tc>
              </a:tr>
              <a:tr h="438263">
                <a:tc>
                  <a:txBody>
                    <a:bodyPr/>
                    <a:lstStyle/>
                    <a:p>
                      <a:pPr marL="91440" algn="l" fontAlgn="b"/>
                      <a:r>
                        <a:rPr lang="en-US" sz="1600" u="none" strike="noStrike" dirty="0"/>
                        <a:t>Unapplied Collections Report </a:t>
                      </a:r>
                      <a:endParaRPr lang="en-US" sz="1600" u="none" strike="noStrike" dirty="0" smtClean="0"/>
                    </a:p>
                  </a:txBody>
                  <a:tcPr marL="5892" marR="5892" marT="5892" marB="0" anchor="ctr">
                    <a:solidFill>
                      <a:schemeClr val="accent5"/>
                    </a:solidFill>
                  </a:tcPr>
                </a:tc>
                <a:tc>
                  <a:txBody>
                    <a:bodyPr/>
                    <a:lstStyle/>
                    <a:p>
                      <a:pPr marL="91440" marR="0" indent="0" algn="l" defTabSz="914400" rtl="0" eaLnBrk="1" fontAlgn="b" latinLnBrk="0" hangingPunct="1">
                        <a:lnSpc>
                          <a:spcPct val="100000"/>
                        </a:lnSpc>
                        <a:spcBef>
                          <a:spcPts val="0"/>
                        </a:spcBef>
                        <a:spcAft>
                          <a:spcPts val="0"/>
                        </a:spcAft>
                        <a:buClrTx/>
                        <a:buSzTx/>
                        <a:buFontTx/>
                        <a:buNone/>
                        <a:tabLst/>
                        <a:defRPr/>
                      </a:pPr>
                      <a:r>
                        <a:rPr lang="en-US" sz="1600" dirty="0" smtClean="0"/>
                        <a:t>BC1189</a:t>
                      </a:r>
                      <a:endParaRPr lang="en-US" sz="1600" b="0" i="0" u="none" strike="noStrike" dirty="0" smtClean="0">
                        <a:solidFill>
                          <a:srgbClr val="000000"/>
                        </a:solidFill>
                        <a:latin typeface="Arial" pitchFamily="34" charset="0"/>
                        <a:cs typeface="Arial" pitchFamily="34" charset="0"/>
                      </a:endParaRPr>
                    </a:p>
                  </a:txBody>
                  <a:tcPr marL="5892" marR="5892" marT="5892" marB="0" anchor="ctr">
                    <a:solidFill>
                      <a:schemeClr val="accent5"/>
                    </a:solidFill>
                  </a:tcPr>
                </a:tc>
                <a:tc>
                  <a:txBody>
                    <a:bodyPr/>
                    <a:lstStyle/>
                    <a:p>
                      <a:pPr algn="ctr" fontAlgn="b"/>
                      <a:r>
                        <a:rPr lang="en-US" sz="1600" u="none" strike="noStrike" dirty="0"/>
                        <a:t>X</a:t>
                      </a:r>
                      <a:endParaRPr lang="en-US" sz="1600" b="0" i="0" u="none" strike="noStrike" dirty="0">
                        <a:solidFill>
                          <a:srgbClr val="000000"/>
                        </a:solidFill>
                        <a:latin typeface="Arial" pitchFamily="34" charset="0"/>
                        <a:cs typeface="Arial" pitchFamily="34" charset="0"/>
                      </a:endParaRPr>
                    </a:p>
                  </a:txBody>
                  <a:tcPr marL="5892" marR="5892" marT="5892" marB="0" anchor="ctr">
                    <a:solidFill>
                      <a:schemeClr val="accent5"/>
                    </a:solidFill>
                  </a:tcPr>
                </a:tc>
                <a:tc>
                  <a:txBody>
                    <a:bodyPr/>
                    <a:lstStyle/>
                    <a:p>
                      <a:pPr algn="ctr" fontAlgn="b"/>
                      <a:r>
                        <a:rPr lang="en-US" sz="1600" u="none" strike="noStrike" dirty="0" smtClean="0"/>
                        <a:t>X</a:t>
                      </a:r>
                      <a:r>
                        <a:rPr lang="en-US" sz="1600" u="none" strike="noStrike" dirty="0"/>
                        <a:t> </a:t>
                      </a:r>
                      <a:endParaRPr lang="en-US" sz="1600" b="0" i="0" u="none" strike="noStrike" dirty="0">
                        <a:solidFill>
                          <a:srgbClr val="000000"/>
                        </a:solidFill>
                        <a:latin typeface="Arial" pitchFamily="34" charset="0"/>
                        <a:cs typeface="Arial" pitchFamily="34" charset="0"/>
                      </a:endParaRPr>
                    </a:p>
                  </a:txBody>
                  <a:tcPr marL="5892" marR="5892" marT="5892" marB="0" anchor="ctr">
                    <a:solidFill>
                      <a:schemeClr val="accent5"/>
                    </a:solidFill>
                  </a:tcPr>
                </a:tc>
                <a:tc>
                  <a:txBody>
                    <a:bodyPr/>
                    <a:lstStyle/>
                    <a:p>
                      <a:pPr algn="ctr" fontAlgn="b"/>
                      <a:r>
                        <a:rPr lang="en-US" sz="1600" u="none" strike="noStrike" dirty="0"/>
                        <a:t> </a:t>
                      </a:r>
                      <a:endParaRPr lang="en-US" sz="1600" b="0" i="0" u="none" strike="noStrike" dirty="0">
                        <a:solidFill>
                          <a:srgbClr val="000000"/>
                        </a:solidFill>
                        <a:latin typeface="Arial" pitchFamily="34" charset="0"/>
                        <a:cs typeface="Arial" pitchFamily="34" charset="0"/>
                      </a:endParaRPr>
                    </a:p>
                    <a:p>
                      <a:pPr algn="ctr" fontAlgn="b"/>
                      <a:r>
                        <a:rPr lang="en-US" sz="1600" u="none" strike="noStrike" dirty="0"/>
                        <a:t> </a:t>
                      </a:r>
                      <a:endParaRPr lang="en-US" sz="1600" b="0" i="0" u="none" strike="noStrike" dirty="0">
                        <a:solidFill>
                          <a:srgbClr val="000000"/>
                        </a:solidFill>
                        <a:latin typeface="Arial" pitchFamily="34" charset="0"/>
                        <a:cs typeface="Arial" pitchFamily="34" charset="0"/>
                      </a:endParaRPr>
                    </a:p>
                  </a:txBody>
                  <a:tcPr marL="5892" marR="5892" marT="5892" marB="0" anchor="ctr">
                    <a:solidFill>
                      <a:schemeClr val="accent5"/>
                    </a:solidFill>
                  </a:tcPr>
                </a:tc>
              </a:tr>
            </a:tbl>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Report Execution </a:t>
            </a:r>
          </a:p>
          <a:p>
            <a:pPr algn="ctr"/>
            <a:r>
              <a:rPr lang="en-US" sz="3600" dirty="0" smtClean="0"/>
              <a:t>and Retrieval</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196</a:t>
            </a:fld>
            <a:endParaRPr lang="en-US" dirty="0">
              <a:solidFill>
                <a:srgbClr val="000000"/>
              </a:solidFill>
            </a:endParaRPr>
          </a:p>
        </p:txBody>
      </p:sp>
    </p:spTree>
    <p:extLst>
      <p:ext uri="{BB962C8B-B14F-4D97-AF65-F5344CB8AC3E}">
        <p14:creationId xmlns:p14="http://schemas.microsoft.com/office/powerpoint/2010/main" val="75499340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 Scheduled Report</a:t>
            </a:r>
            <a:endParaRPr lang="en-US" dirty="0"/>
          </a:p>
        </p:txBody>
      </p:sp>
      <p:sp>
        <p:nvSpPr>
          <p:cNvPr id="3" name="Content Placeholder 2"/>
          <p:cNvSpPr>
            <a:spLocks noGrp="1"/>
          </p:cNvSpPr>
          <p:nvPr>
            <p:ph idx="1"/>
          </p:nvPr>
        </p:nvSpPr>
        <p:spPr>
          <a:xfrm>
            <a:off x="457200" y="1124712"/>
            <a:ext cx="8580470" cy="1905000"/>
          </a:xfrm>
        </p:spPr>
        <p:txBody>
          <a:bodyPr>
            <a:normAutofit/>
          </a:bodyPr>
          <a:lstStyle/>
          <a:p>
            <a:r>
              <a:rPr lang="en-US" sz="2000" dirty="0" smtClean="0"/>
              <a:t>Scheduled reports generated through Tivoli are posted to the Pegasys Reports Portal</a:t>
            </a:r>
          </a:p>
          <a:p>
            <a:pPr lvl="1"/>
            <a:r>
              <a:rPr lang="en-US" sz="1800" dirty="0" smtClean="0"/>
              <a:t>Retrieved in Pegasys</a:t>
            </a:r>
          </a:p>
          <a:p>
            <a:r>
              <a:rPr lang="en-US" sz="2000" dirty="0" smtClean="0"/>
              <a:t>Navigate to </a:t>
            </a:r>
            <a:r>
              <a:rPr lang="en-US" sz="2000" i="1" dirty="0" smtClean="0"/>
              <a:t>Utilities &gt; Reports &gt; View Reports</a:t>
            </a:r>
          </a:p>
          <a:p>
            <a:r>
              <a:rPr lang="en-US" sz="2000" dirty="0" smtClean="0"/>
              <a:t>Scheduled reports are executed under: Pegasys Reports Portal</a:t>
            </a:r>
          </a:p>
          <a:p>
            <a:endParaRPr lang="en-US" sz="2000" dirty="0" smtClean="0"/>
          </a:p>
        </p:txBody>
      </p:sp>
      <p:sp>
        <p:nvSpPr>
          <p:cNvPr id="5" name="Slide Number Placeholder 4"/>
          <p:cNvSpPr>
            <a:spLocks noGrp="1"/>
          </p:cNvSpPr>
          <p:nvPr>
            <p:ph type="sldNum" sz="quarter" idx="11"/>
          </p:nvPr>
        </p:nvSpPr>
        <p:spPr>
          <a:xfrm>
            <a:off x="-25400" y="6245225"/>
            <a:ext cx="504825" cy="476250"/>
          </a:xfrm>
          <a:noFill/>
        </p:spPr>
        <p:txBody>
          <a:bodyPr/>
          <a:lstStyle/>
          <a:p>
            <a:fld id="{188AEF7F-A576-4CDC-B7AC-6DEC1CAE4B24}" type="slidenum">
              <a:rPr lang="en-US" smtClean="0">
                <a:solidFill>
                  <a:srgbClr val="000000"/>
                </a:solidFill>
              </a:rPr>
              <a:pPr/>
              <a:t>197</a:t>
            </a:fld>
            <a:endParaRPr lang="en-US" dirty="0" smtClean="0">
              <a:solidFill>
                <a:srgbClr val="000000"/>
              </a:solidFill>
            </a:endParaRPr>
          </a:p>
        </p:txBody>
      </p:sp>
      <p:sp>
        <p:nvSpPr>
          <p:cNvPr id="6" name="Rectangle 5"/>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33794" name="Picture 2"/>
          <p:cNvPicPr>
            <a:picLocks noChangeAspect="1" noChangeArrowheads="1"/>
          </p:cNvPicPr>
          <p:nvPr/>
        </p:nvPicPr>
        <p:blipFill>
          <a:blip r:embed="rId2" cstate="print"/>
          <a:srcRect/>
          <a:stretch>
            <a:fillRect/>
          </a:stretch>
        </p:blipFill>
        <p:spPr bwMode="auto">
          <a:xfrm>
            <a:off x="527303" y="2944368"/>
            <a:ext cx="8510367" cy="3828288"/>
          </a:xfrm>
          <a:prstGeom prst="rect">
            <a:avLst/>
          </a:prstGeom>
          <a:noFill/>
          <a:ln w="9525">
            <a:noFill/>
            <a:miter lim="800000"/>
            <a:headEnd/>
            <a:tailEnd/>
          </a:ln>
        </p:spPr>
      </p:pic>
    </p:spTree>
    <p:extLst>
      <p:ext uri="{BB962C8B-B14F-4D97-AF65-F5344CB8AC3E}">
        <p14:creationId xmlns:p14="http://schemas.microsoft.com/office/powerpoint/2010/main" val="401135777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639" y="1100450"/>
            <a:ext cx="8348353" cy="1395992"/>
          </a:xfrm>
        </p:spPr>
        <p:txBody>
          <a:bodyPr>
            <a:noAutofit/>
          </a:bodyPr>
          <a:lstStyle/>
          <a:p>
            <a:pPr>
              <a:spcBef>
                <a:spcPts val="600"/>
              </a:spcBef>
              <a:spcAft>
                <a:spcPts val="600"/>
              </a:spcAft>
            </a:pPr>
            <a:r>
              <a:rPr lang="en-US" sz="1800" dirty="0" smtClean="0"/>
              <a:t>Folders have been established to store current daily, weekly, monthly, quarterly and annual reports</a:t>
            </a:r>
          </a:p>
          <a:p>
            <a:pPr>
              <a:spcBef>
                <a:spcPts val="600"/>
              </a:spcBef>
              <a:spcAft>
                <a:spcPts val="600"/>
              </a:spcAft>
            </a:pPr>
            <a:r>
              <a:rPr lang="en-US" sz="1800" dirty="0" smtClean="0"/>
              <a:t>As new reports are generated </a:t>
            </a:r>
            <a:r>
              <a:rPr lang="en-US" sz="1800" dirty="0"/>
              <a:t>and posted to the </a:t>
            </a:r>
            <a:r>
              <a:rPr lang="en-US" sz="1800" dirty="0" smtClean="0"/>
              <a:t>“Current” folder, </a:t>
            </a:r>
            <a:r>
              <a:rPr lang="en-US" sz="1800" dirty="0"/>
              <a:t>s</a:t>
            </a:r>
            <a:r>
              <a:rPr lang="en-US" sz="1800" dirty="0" smtClean="0"/>
              <a:t>cripts are run to move older reports from the “Current” to the “Previous” folders</a:t>
            </a:r>
            <a:endParaRPr lang="en-US" sz="1800" dirty="0"/>
          </a:p>
        </p:txBody>
      </p:sp>
      <p:pic>
        <p:nvPicPr>
          <p:cNvPr id="34819" name="Picture 3"/>
          <p:cNvPicPr>
            <a:picLocks noChangeAspect="1" noChangeArrowheads="1"/>
          </p:cNvPicPr>
          <p:nvPr/>
        </p:nvPicPr>
        <p:blipFill>
          <a:blip r:embed="rId2" cstate="print"/>
          <a:srcRect/>
          <a:stretch>
            <a:fillRect/>
          </a:stretch>
        </p:blipFill>
        <p:spPr bwMode="auto">
          <a:xfrm>
            <a:off x="396239" y="2496442"/>
            <a:ext cx="8729599" cy="4270118"/>
          </a:xfrm>
          <a:prstGeom prst="rect">
            <a:avLst/>
          </a:prstGeom>
          <a:noFill/>
          <a:ln w="9525">
            <a:noFill/>
            <a:miter lim="800000"/>
            <a:headEnd/>
            <a:tailEnd/>
          </a:ln>
        </p:spPr>
      </p:pic>
      <p:sp>
        <p:nvSpPr>
          <p:cNvPr id="6" name="Title 1"/>
          <p:cNvSpPr>
            <a:spLocks noGrp="1"/>
          </p:cNvSpPr>
          <p:nvPr>
            <p:ph type="title"/>
          </p:nvPr>
        </p:nvSpPr>
        <p:spPr>
          <a:xfrm>
            <a:off x="455613" y="314189"/>
            <a:ext cx="8229600" cy="563562"/>
          </a:xfrm>
        </p:spPr>
        <p:txBody>
          <a:bodyPr/>
          <a:lstStyle/>
          <a:p>
            <a:r>
              <a:rPr lang="en-US" dirty="0" smtClean="0"/>
              <a:t>Retrieving a Scheduled Report (cont.)</a:t>
            </a:r>
            <a:endParaRPr lang="en-US" dirty="0"/>
          </a:p>
        </p:txBody>
      </p:sp>
      <p:sp>
        <p:nvSpPr>
          <p:cNvPr id="5" name="Slide Number Placeholder 4"/>
          <p:cNvSpPr>
            <a:spLocks noGrp="1"/>
          </p:cNvSpPr>
          <p:nvPr>
            <p:ph type="sldNum" sz="quarter" idx="11"/>
          </p:nvPr>
        </p:nvSpPr>
        <p:spPr>
          <a:xfrm>
            <a:off x="-25400" y="6245225"/>
            <a:ext cx="504825" cy="476250"/>
          </a:xfrm>
          <a:noFill/>
        </p:spPr>
        <p:txBody>
          <a:bodyPr/>
          <a:lstStyle/>
          <a:p>
            <a:fld id="{188AEF7F-A576-4CDC-B7AC-6DEC1CAE4B24}" type="slidenum">
              <a:rPr lang="en-US" smtClean="0">
                <a:solidFill>
                  <a:srgbClr val="000000"/>
                </a:solidFill>
              </a:rPr>
              <a:pPr/>
              <a:t>198</a:t>
            </a:fld>
            <a:endParaRPr lang="en-US" dirty="0" smtClean="0">
              <a:solidFill>
                <a:srgbClr val="000000"/>
              </a:solidFill>
            </a:endParaRPr>
          </a:p>
        </p:txBody>
      </p:sp>
    </p:spTree>
    <p:extLst>
      <p:ext uri="{BB962C8B-B14F-4D97-AF65-F5344CB8AC3E}">
        <p14:creationId xmlns:p14="http://schemas.microsoft.com/office/powerpoint/2010/main" val="165979455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384" y="1065531"/>
            <a:ext cx="8799616" cy="2348229"/>
          </a:xfrm>
        </p:spPr>
        <p:txBody>
          <a:bodyPr>
            <a:normAutofit/>
          </a:bodyPr>
          <a:lstStyle/>
          <a:p>
            <a:pPr marL="342900" indent="-342900">
              <a:spcBef>
                <a:spcPts val="0"/>
              </a:spcBef>
              <a:spcAft>
                <a:spcPts val="0"/>
              </a:spcAft>
              <a:buFont typeface="+mj-lt"/>
              <a:buAutoNum type="arabicPeriod"/>
            </a:pPr>
            <a:r>
              <a:rPr lang="en-US" sz="1600" dirty="0" smtClean="0"/>
              <a:t>Select desired report: </a:t>
            </a:r>
            <a:r>
              <a:rPr lang="en-US" sz="1600" b="1" dirty="0" smtClean="0"/>
              <a:t>BC1056 Cash </a:t>
            </a:r>
            <a:r>
              <a:rPr lang="en-US" sz="1600" b="1" dirty="0"/>
              <a:t>Collection Summary </a:t>
            </a:r>
            <a:r>
              <a:rPr lang="en-US" sz="1600" b="1" dirty="0" smtClean="0"/>
              <a:t>Report </a:t>
            </a:r>
            <a:r>
              <a:rPr lang="en-US" sz="1600" dirty="0" smtClean="0"/>
              <a:t>or </a:t>
            </a:r>
            <a:r>
              <a:rPr lang="en-US" sz="1600" b="1" dirty="0" smtClean="0"/>
              <a:t>BC1189 </a:t>
            </a:r>
            <a:r>
              <a:rPr lang="en-US" sz="1600" b="1" dirty="0"/>
              <a:t>Unapplied Collections Report </a:t>
            </a:r>
            <a:r>
              <a:rPr lang="en-US" sz="1600" dirty="0" smtClean="0"/>
              <a:t>under the “Current Monthly Reports” folder</a:t>
            </a:r>
            <a:endParaRPr lang="en-US" sz="1600" b="1" dirty="0"/>
          </a:p>
          <a:p>
            <a:pPr marL="342900" indent="-342900">
              <a:spcBef>
                <a:spcPts val="0"/>
              </a:spcBef>
              <a:spcAft>
                <a:spcPts val="0"/>
              </a:spcAft>
              <a:buFont typeface="+mj-lt"/>
              <a:buAutoNum type="arabicPeriod"/>
            </a:pPr>
            <a:endParaRPr lang="en-US" sz="600" dirty="0" smtClean="0"/>
          </a:p>
          <a:p>
            <a:pPr marL="342900" lvl="0" indent="-342900">
              <a:spcBef>
                <a:spcPts val="0"/>
              </a:spcBef>
              <a:spcAft>
                <a:spcPts val="0"/>
              </a:spcAft>
              <a:buFont typeface="+mj-lt"/>
              <a:buAutoNum type="arabicPeriod"/>
            </a:pPr>
            <a:r>
              <a:rPr lang="en-US" sz="1600" dirty="0" smtClean="0"/>
              <a:t>Select the desired output from the results and click the Output button</a:t>
            </a:r>
          </a:p>
          <a:p>
            <a:pPr marL="688975" lvl="1" indent="-342900">
              <a:spcBef>
                <a:spcPts val="0"/>
              </a:spcBef>
              <a:spcAft>
                <a:spcPts val="0"/>
              </a:spcAft>
            </a:pPr>
            <a:r>
              <a:rPr lang="en-US" sz="1600" dirty="0" smtClean="0"/>
              <a:t>Some reports have many outputs because they have different “views” </a:t>
            </a:r>
            <a:r>
              <a:rPr lang="en-US" sz="1400" dirty="0" smtClean="0"/>
              <a:t>(CSV, PDF, HTML)</a:t>
            </a:r>
          </a:p>
          <a:p>
            <a:pPr marL="342900" indent="-342900">
              <a:spcBef>
                <a:spcPts val="0"/>
              </a:spcBef>
              <a:spcAft>
                <a:spcPts val="0"/>
              </a:spcAft>
              <a:buFont typeface="+mj-lt"/>
              <a:buAutoNum type="arabicPeriod"/>
            </a:pPr>
            <a:endParaRPr lang="en-US" sz="600" dirty="0" smtClean="0"/>
          </a:p>
          <a:p>
            <a:pPr marL="342900" indent="-342900">
              <a:spcBef>
                <a:spcPts val="0"/>
              </a:spcBef>
              <a:spcAft>
                <a:spcPts val="0"/>
              </a:spcAft>
              <a:buFont typeface="+mj-lt"/>
              <a:buAutoNum type="arabicPeriod"/>
            </a:pPr>
            <a:r>
              <a:rPr lang="en-US" sz="1600" dirty="0" smtClean="0"/>
              <a:t>Use the Description to identify the report outputs </a:t>
            </a:r>
          </a:p>
          <a:p>
            <a:pPr marL="688975" lvl="1" indent="-342900">
              <a:spcBef>
                <a:spcPts val="0"/>
              </a:spcBef>
              <a:spcAft>
                <a:spcPts val="0"/>
              </a:spcAft>
            </a:pPr>
            <a:r>
              <a:rPr lang="en-US" sz="1600" dirty="0" smtClean="0"/>
              <a:t>The Description can be used to identify the report view and parameters</a:t>
            </a:r>
          </a:p>
          <a:p>
            <a:pPr marL="1035050" lvl="2" indent="-342900">
              <a:spcBef>
                <a:spcPts val="0"/>
              </a:spcBef>
              <a:spcAft>
                <a:spcPts val="0"/>
              </a:spcAft>
            </a:pPr>
            <a:r>
              <a:rPr lang="en-US" sz="1600" dirty="0" smtClean="0"/>
              <a:t>Description format = ReportFileName.Frequency.YYYY.MM.parameter tags</a:t>
            </a:r>
          </a:p>
          <a:p>
            <a:pPr marL="342900" indent="-342900">
              <a:spcBef>
                <a:spcPts val="0"/>
              </a:spcBef>
              <a:spcAft>
                <a:spcPts val="0"/>
              </a:spcAft>
              <a:buFont typeface="+mj-lt"/>
              <a:buAutoNum type="arabicPeriod"/>
            </a:pPr>
            <a:endParaRPr lang="en-US" sz="600" dirty="0" smtClean="0"/>
          </a:p>
          <a:p>
            <a:pPr marL="342900" indent="-342900">
              <a:spcBef>
                <a:spcPts val="0"/>
              </a:spcBef>
              <a:spcAft>
                <a:spcPts val="0"/>
              </a:spcAft>
              <a:buFont typeface="+mj-lt"/>
              <a:buAutoNum type="arabicPeriod"/>
            </a:pPr>
            <a:r>
              <a:rPr lang="en-US" sz="1600" dirty="0" smtClean="0"/>
              <a:t>Select a record and click the </a:t>
            </a:r>
            <a:r>
              <a:rPr lang="en-US" sz="1600" i="1" dirty="0" smtClean="0"/>
              <a:t>Output</a:t>
            </a:r>
            <a:r>
              <a:rPr lang="en-US" sz="1600" dirty="0" smtClean="0"/>
              <a:t> button to view the PDF or CSV output</a:t>
            </a:r>
            <a:endParaRPr lang="en-US" sz="1600" dirty="0"/>
          </a:p>
        </p:txBody>
      </p:sp>
      <p:sp>
        <p:nvSpPr>
          <p:cNvPr id="6" name="Title 1"/>
          <p:cNvSpPr>
            <a:spLocks noGrp="1"/>
          </p:cNvSpPr>
          <p:nvPr>
            <p:ph type="title"/>
          </p:nvPr>
        </p:nvSpPr>
        <p:spPr>
          <a:xfrm>
            <a:off x="455613" y="289488"/>
            <a:ext cx="8229600" cy="563562"/>
          </a:xfrm>
        </p:spPr>
        <p:txBody>
          <a:bodyPr/>
          <a:lstStyle/>
          <a:p>
            <a:r>
              <a:rPr lang="en-US" dirty="0" smtClean="0"/>
              <a:t>Retrieving a Scheduled Report (cont.)</a:t>
            </a:r>
            <a:endParaRPr lang="en-US" dirty="0"/>
          </a:p>
        </p:txBody>
      </p:sp>
      <p:sp>
        <p:nvSpPr>
          <p:cNvPr id="5" name="Slide Number Placeholder 4"/>
          <p:cNvSpPr>
            <a:spLocks noGrp="1"/>
          </p:cNvSpPr>
          <p:nvPr>
            <p:ph type="sldNum" sz="quarter" idx="11"/>
          </p:nvPr>
        </p:nvSpPr>
        <p:spPr>
          <a:xfrm>
            <a:off x="-25400" y="6245225"/>
            <a:ext cx="504825" cy="476250"/>
          </a:xfrm>
          <a:noFill/>
        </p:spPr>
        <p:txBody>
          <a:bodyPr/>
          <a:lstStyle/>
          <a:p>
            <a:fld id="{188AEF7F-A576-4CDC-B7AC-6DEC1CAE4B24}" type="slidenum">
              <a:rPr lang="en-US" smtClean="0">
                <a:solidFill>
                  <a:srgbClr val="000000"/>
                </a:solidFill>
              </a:rPr>
              <a:pPr/>
              <a:t>199</a:t>
            </a:fld>
            <a:endParaRPr lang="en-US" dirty="0" smtClean="0">
              <a:solidFill>
                <a:srgbClr val="000000"/>
              </a:solidFill>
            </a:endParaRP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21" t="19091" r="2993" b="16127"/>
          <a:stretch/>
        </p:blipFill>
        <p:spPr bwMode="auto">
          <a:xfrm>
            <a:off x="1133856" y="3392272"/>
            <a:ext cx="6571488" cy="3465728"/>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7782831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title"/>
          </p:nvPr>
        </p:nvSpPr>
        <p:spPr/>
        <p:txBody>
          <a:bodyPr/>
          <a:lstStyle/>
          <a:p>
            <a:pPr eaLnBrk="1" hangingPunct="1"/>
            <a:r>
              <a:rPr lang="en-US" sz="2800" dirty="0" smtClean="0"/>
              <a:t>Table of Contents</a:t>
            </a:r>
          </a:p>
        </p:txBody>
      </p:sp>
      <p:sp>
        <p:nvSpPr>
          <p:cNvPr id="7" name="Rectangle 7"/>
          <p:cNvSpPr>
            <a:spLocks noGrp="1" noChangeArrowheads="1"/>
          </p:cNvSpPr>
          <p:nvPr>
            <p:ph idx="1"/>
          </p:nvPr>
        </p:nvSpPr>
        <p:spPr>
          <a:xfrm>
            <a:off x="594034" y="1228128"/>
            <a:ext cx="8229600" cy="4822152"/>
          </a:xfrm>
        </p:spPr>
        <p:txBody>
          <a:bodyPr/>
          <a:lstStyle/>
          <a:p>
            <a:pPr eaLnBrk="1" hangingPunct="1">
              <a:spcBef>
                <a:spcPts val="900"/>
              </a:spcBef>
              <a:spcAft>
                <a:spcPts val="900"/>
              </a:spcAft>
            </a:pPr>
            <a:r>
              <a:rPr lang="en-US" sz="2200" dirty="0">
                <a:cs typeface="Calibri" pitchFamily="34" charset="0"/>
              </a:rPr>
              <a:t>Segment 1:  </a:t>
            </a:r>
            <a:r>
              <a:rPr lang="en-US" sz="2200" dirty="0" smtClean="0">
                <a:cs typeface="Calibri" pitchFamily="34" charset="0"/>
              </a:rPr>
              <a:t>Collections Overview</a:t>
            </a:r>
            <a:endParaRPr lang="en-US" sz="2200" dirty="0">
              <a:cs typeface="Calibri" pitchFamily="34" charset="0"/>
            </a:endParaRPr>
          </a:p>
          <a:p>
            <a:pPr eaLnBrk="1" hangingPunct="1">
              <a:spcBef>
                <a:spcPts val="900"/>
              </a:spcBef>
              <a:spcAft>
                <a:spcPts val="900"/>
              </a:spcAft>
            </a:pPr>
            <a:r>
              <a:rPr lang="en-US" sz="2200" dirty="0">
                <a:cs typeface="Calibri" pitchFamily="34" charset="0"/>
              </a:rPr>
              <a:t>Segment 2:  </a:t>
            </a:r>
            <a:r>
              <a:rPr lang="en-US" sz="2200" dirty="0"/>
              <a:t>Cash Receipt </a:t>
            </a:r>
            <a:r>
              <a:rPr lang="en-US" sz="2200" dirty="0" smtClean="0"/>
              <a:t>Documents</a:t>
            </a:r>
            <a:r>
              <a:rPr lang="en-US" sz="2200" dirty="0">
                <a:cs typeface="Calibri" pitchFamily="34" charset="0"/>
              </a:rPr>
              <a:t>	</a:t>
            </a:r>
          </a:p>
          <a:p>
            <a:pPr eaLnBrk="1" hangingPunct="1">
              <a:spcBef>
                <a:spcPts val="900"/>
              </a:spcBef>
              <a:spcAft>
                <a:spcPts val="900"/>
              </a:spcAft>
            </a:pPr>
            <a:r>
              <a:rPr lang="en-US" sz="2200" dirty="0">
                <a:cs typeface="Calibri" pitchFamily="34" charset="0"/>
              </a:rPr>
              <a:t>Segment 3:  </a:t>
            </a:r>
            <a:r>
              <a:rPr lang="en-US" sz="2200" dirty="0" smtClean="0">
                <a:cs typeface="Calibri" pitchFamily="34" charset="0"/>
              </a:rPr>
              <a:t>Collections Query</a:t>
            </a:r>
            <a:endParaRPr lang="en-US" sz="2200" dirty="0">
              <a:cs typeface="Calibri" pitchFamily="34" charset="0"/>
            </a:endParaRPr>
          </a:p>
          <a:p>
            <a:pPr eaLnBrk="1" hangingPunct="1">
              <a:spcBef>
                <a:spcPts val="900"/>
              </a:spcBef>
              <a:spcAft>
                <a:spcPts val="900"/>
              </a:spcAft>
            </a:pPr>
            <a:r>
              <a:rPr lang="en-US" sz="2200" dirty="0">
                <a:cs typeface="Calibri" pitchFamily="34" charset="0"/>
              </a:rPr>
              <a:t>Segment 4:  </a:t>
            </a:r>
            <a:r>
              <a:rPr lang="en-US" sz="2200" dirty="0" smtClean="0">
                <a:cs typeface="Calibri" pitchFamily="34" charset="0"/>
              </a:rPr>
              <a:t>Collections Processing</a:t>
            </a:r>
            <a:r>
              <a:rPr lang="en-US" sz="2200" dirty="0">
                <a:cs typeface="Calibri" pitchFamily="34" charset="0"/>
              </a:rPr>
              <a:t>	</a:t>
            </a:r>
          </a:p>
          <a:p>
            <a:pPr>
              <a:spcBef>
                <a:spcPts val="900"/>
              </a:spcBef>
              <a:spcAft>
                <a:spcPts val="900"/>
              </a:spcAft>
            </a:pPr>
            <a:r>
              <a:rPr lang="en-US" sz="2200" dirty="0">
                <a:cs typeface="Calibri" pitchFamily="34" charset="0"/>
              </a:rPr>
              <a:t>Segment 5:  </a:t>
            </a:r>
            <a:r>
              <a:rPr lang="en-US" sz="2200" dirty="0" smtClean="0">
                <a:cs typeface="Calibri" pitchFamily="34" charset="0"/>
              </a:rPr>
              <a:t>Collection Discrepancies</a:t>
            </a:r>
            <a:endParaRPr lang="en-US" sz="2200" dirty="0">
              <a:cs typeface="Calibri" pitchFamily="34" charset="0"/>
            </a:endParaRPr>
          </a:p>
          <a:p>
            <a:pPr eaLnBrk="1" hangingPunct="1">
              <a:spcBef>
                <a:spcPts val="900"/>
              </a:spcBef>
              <a:spcAft>
                <a:spcPts val="900"/>
              </a:spcAft>
            </a:pPr>
            <a:r>
              <a:rPr lang="en-US" sz="2200" dirty="0">
                <a:cs typeface="Calibri" pitchFamily="34" charset="0"/>
              </a:rPr>
              <a:t>Segment 6:  </a:t>
            </a:r>
            <a:r>
              <a:rPr lang="en-US" sz="2200" dirty="0" smtClean="0">
                <a:cs typeface="Calibri" pitchFamily="34" charset="0"/>
              </a:rPr>
              <a:t>CIR Reconciliation</a:t>
            </a:r>
          </a:p>
          <a:p>
            <a:pPr eaLnBrk="1" hangingPunct="1">
              <a:spcBef>
                <a:spcPts val="900"/>
              </a:spcBef>
              <a:spcAft>
                <a:spcPts val="900"/>
              </a:spcAft>
            </a:pPr>
            <a:r>
              <a:rPr lang="en-US" sz="2200" dirty="0" smtClean="0">
                <a:cs typeface="Calibri" pitchFamily="34" charset="0"/>
              </a:rPr>
              <a:t>Segment 7: Collections Reports</a:t>
            </a:r>
          </a:p>
          <a:p>
            <a:pPr eaLnBrk="1" hangingPunct="1">
              <a:spcBef>
                <a:spcPts val="900"/>
              </a:spcBef>
              <a:spcAft>
                <a:spcPts val="900"/>
              </a:spcAft>
            </a:pPr>
            <a:r>
              <a:rPr lang="en-US" sz="2200" dirty="0" smtClean="0">
                <a:cs typeface="Calibri" pitchFamily="34" charset="0"/>
              </a:rPr>
              <a:t>Segment 8: Mass Import</a:t>
            </a:r>
            <a:endParaRPr lang="en-US" sz="2200" dirty="0">
              <a:cs typeface="Calibri" pitchFamily="34" charset="0"/>
            </a:endParaRPr>
          </a:p>
          <a:p>
            <a:pPr marL="0" indent="0" eaLnBrk="1" hangingPunct="1">
              <a:spcBef>
                <a:spcPts val="600"/>
              </a:spcBef>
              <a:spcAft>
                <a:spcPts val="600"/>
              </a:spcAft>
              <a:buNone/>
            </a:pPr>
            <a:r>
              <a:rPr lang="en-US" sz="1600" dirty="0" smtClean="0"/>
              <a:t>		</a:t>
            </a:r>
            <a:endParaRPr lang="en-US" sz="1600" b="1" dirty="0" smtClean="0"/>
          </a:p>
        </p:txBody>
      </p:sp>
      <p:sp>
        <p:nvSpPr>
          <p:cNvPr id="3" name="Slide Number Placeholder 2"/>
          <p:cNvSpPr>
            <a:spLocks noGrp="1"/>
          </p:cNvSpPr>
          <p:nvPr>
            <p:ph type="sldNum" sz="quarter" idx="11"/>
          </p:nvPr>
        </p:nvSpPr>
        <p:spPr/>
        <p:txBody>
          <a:bodyPr/>
          <a:lstStyle/>
          <a:p>
            <a:pPr>
              <a:defRPr/>
            </a:pPr>
            <a:fld id="{5842F1FC-5FDD-41D6-BAD6-160FC7BE3BC4}" type="slidenum">
              <a:rPr lang="en-US" smtClean="0"/>
              <a:pPr>
                <a:defRPr/>
              </a:pPr>
              <a:t>2</a:t>
            </a:fld>
            <a:endParaRPr lang="en-US" dirty="0"/>
          </a:p>
        </p:txBody>
      </p:sp>
      <p:sp>
        <p:nvSpPr>
          <p:cNvPr id="2" name="Footer Placeholder 1"/>
          <p:cNvSpPr>
            <a:spLocks noGrp="1"/>
          </p:cNvSpPr>
          <p:nvPr>
            <p:ph type="ftr" sz="quarter" idx="10"/>
          </p:nvPr>
        </p:nvSpPr>
        <p:spPr>
          <a:xfrm>
            <a:off x="359229"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537086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405" y="1524001"/>
            <a:ext cx="8635003" cy="4430486"/>
          </a:xfrm>
        </p:spPr>
        <p:txBody>
          <a:bodyPr/>
          <a:lstStyle/>
          <a:p>
            <a:pPr marL="0" indent="0">
              <a:buNone/>
            </a:pPr>
            <a:r>
              <a:rPr lang="en-US" sz="2000" b="1" dirty="0" smtClean="0">
                <a:cs typeface="Calibri" pitchFamily="34" charset="0"/>
              </a:rPr>
              <a:t>Cash Receipt Processing Details:</a:t>
            </a:r>
          </a:p>
          <a:p>
            <a:pPr marL="0" indent="0">
              <a:buNone/>
            </a:pPr>
            <a:endParaRPr lang="en-US" sz="700" b="1" dirty="0" smtClean="0">
              <a:cs typeface="Calibri" pitchFamily="34" charset="0"/>
            </a:endParaRPr>
          </a:p>
          <a:p>
            <a:pPr lvl="0"/>
            <a:r>
              <a:rPr lang="en-US" sz="2000" dirty="0" smtClean="0"/>
              <a:t>When </a:t>
            </a:r>
            <a:r>
              <a:rPr lang="en-US" sz="2000" dirty="0"/>
              <a:t>GSA receives a payment from a </a:t>
            </a:r>
            <a:r>
              <a:rPr lang="en-US" sz="2000" dirty="0" smtClean="0"/>
              <a:t>Customer, </a:t>
            </a:r>
            <a:r>
              <a:rPr lang="en-US" sz="2000" dirty="0"/>
              <a:t>GSA must immediately create a Cash Receipt in Pegasys to record the cash </a:t>
            </a:r>
            <a:r>
              <a:rPr lang="en-US" sz="2000" dirty="0" smtClean="0"/>
              <a:t>impact</a:t>
            </a:r>
          </a:p>
          <a:p>
            <a:pPr lvl="0"/>
            <a:endParaRPr lang="en-US" sz="700" dirty="0"/>
          </a:p>
          <a:p>
            <a:r>
              <a:rPr lang="en-US" sz="2000" dirty="0">
                <a:cs typeface="Calibri" pitchFamily="34" charset="0"/>
              </a:rPr>
              <a:t>Cash Receipts require that the user or the batch process specify: </a:t>
            </a:r>
          </a:p>
          <a:p>
            <a:pPr marL="793750" lvl="1" indent="-457200">
              <a:buFont typeface="+mj-lt"/>
              <a:buAutoNum type="arabicPeriod"/>
            </a:pPr>
            <a:r>
              <a:rPr lang="en-US" sz="1800" dirty="0">
                <a:cs typeface="Calibri" pitchFamily="34" charset="0"/>
              </a:rPr>
              <a:t>   </a:t>
            </a:r>
            <a:r>
              <a:rPr lang="en-US" sz="1800" dirty="0" smtClean="0">
                <a:cs typeface="Calibri" pitchFamily="34" charset="0"/>
              </a:rPr>
              <a:t>Deposit Number</a:t>
            </a:r>
          </a:p>
          <a:p>
            <a:pPr marL="793750" lvl="1" indent="-457200">
              <a:buFont typeface="+mj-lt"/>
              <a:buAutoNum type="arabicPeriod"/>
            </a:pPr>
            <a:r>
              <a:rPr lang="en-US" sz="1800" dirty="0" smtClean="0">
                <a:cs typeface="Calibri" pitchFamily="34" charset="0"/>
              </a:rPr>
              <a:t>   Accomplished Date</a:t>
            </a:r>
            <a:endParaRPr lang="en-US" sz="1800" dirty="0">
              <a:cs typeface="Calibri" pitchFamily="34" charset="0"/>
            </a:endParaRPr>
          </a:p>
          <a:p>
            <a:pPr marL="793750" lvl="1" indent="-457200">
              <a:buFont typeface="+mj-lt"/>
              <a:buAutoNum type="arabicPeriod"/>
            </a:pPr>
            <a:r>
              <a:rPr lang="en-US" sz="1800" dirty="0">
                <a:cs typeface="Calibri" pitchFamily="34" charset="0"/>
              </a:rPr>
              <a:t>   </a:t>
            </a:r>
            <a:r>
              <a:rPr lang="en-US" sz="1800" dirty="0" smtClean="0">
                <a:cs typeface="Calibri" pitchFamily="34" charset="0"/>
              </a:rPr>
              <a:t>Dollar Amount</a:t>
            </a:r>
            <a:endParaRPr lang="en-US" sz="1800" dirty="0">
              <a:cs typeface="Calibri" pitchFamily="34" charset="0"/>
            </a:endParaRPr>
          </a:p>
          <a:p>
            <a:pPr marL="793750" lvl="1" indent="-457200">
              <a:buFont typeface="+mj-lt"/>
              <a:buAutoNum type="arabicPeriod"/>
            </a:pPr>
            <a:r>
              <a:rPr lang="en-US" sz="1800" dirty="0">
                <a:cs typeface="Calibri" pitchFamily="34" charset="0"/>
              </a:rPr>
              <a:t>   </a:t>
            </a:r>
            <a:r>
              <a:rPr lang="en-US" sz="1800" dirty="0" smtClean="0">
                <a:cs typeface="Calibri" pitchFamily="34" charset="0"/>
              </a:rPr>
              <a:t>Transaction Type</a:t>
            </a:r>
            <a:endParaRPr lang="en-US" sz="1800" dirty="0">
              <a:cs typeface="Calibri" pitchFamily="34" charset="0"/>
            </a:endParaRPr>
          </a:p>
          <a:p>
            <a:pPr marL="793750" lvl="1" indent="-457200">
              <a:buFont typeface="+mj-lt"/>
              <a:buAutoNum type="arabicPeriod"/>
            </a:pPr>
            <a:r>
              <a:rPr lang="en-US" sz="1800" dirty="0">
                <a:cs typeface="Calibri" pitchFamily="34" charset="0"/>
              </a:rPr>
              <a:t>   </a:t>
            </a:r>
            <a:r>
              <a:rPr lang="en-US" sz="1800" dirty="0" smtClean="0">
                <a:cs typeface="Calibri" pitchFamily="34" charset="0"/>
              </a:rPr>
              <a:t>Accounting Dimensions</a:t>
            </a:r>
          </a:p>
          <a:p>
            <a:pPr marL="793750" lvl="1" indent="-457200">
              <a:buFont typeface="+mj-lt"/>
              <a:buAutoNum type="arabicPeriod"/>
            </a:pPr>
            <a:endParaRPr lang="en-US" sz="700" dirty="0" smtClean="0">
              <a:cs typeface="Calibri" pitchFamily="34" charset="0"/>
            </a:endParaRPr>
          </a:p>
          <a:p>
            <a:pPr lvl="1"/>
            <a:r>
              <a:rPr lang="en-US" sz="1800" dirty="0" smtClean="0">
                <a:cs typeface="Calibri" pitchFamily="34" charset="0"/>
              </a:rPr>
              <a:t>Depending on the CR, Reference Document information should also be entered</a:t>
            </a:r>
          </a:p>
          <a:p>
            <a:pPr lvl="1"/>
            <a:r>
              <a:rPr lang="en-US" sz="1800" dirty="0" smtClean="0">
                <a:cs typeface="Calibri" pitchFamily="34" charset="0"/>
              </a:rPr>
              <a:t>On a Debit </a:t>
            </a:r>
            <a:r>
              <a:rPr lang="en-US" sz="1800" dirty="0">
                <a:cs typeface="Calibri" pitchFamily="34" charset="0"/>
              </a:rPr>
              <a:t>Voucher </a:t>
            </a:r>
            <a:r>
              <a:rPr lang="en-US" sz="1800" dirty="0" smtClean="0">
                <a:cs typeface="Calibri" pitchFamily="34" charset="0"/>
              </a:rPr>
              <a:t>CR, a Debit Voucher Number is required</a:t>
            </a:r>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20</a:t>
            </a:fld>
            <a:endParaRPr lang="en-US" dirty="0"/>
          </a:p>
        </p:txBody>
      </p:sp>
      <p:sp>
        <p:nvSpPr>
          <p:cNvPr id="7" name="Title 1"/>
          <p:cNvSpPr>
            <a:spLocks noGrp="1"/>
          </p:cNvSpPr>
          <p:nvPr>
            <p:ph type="title"/>
          </p:nvPr>
        </p:nvSpPr>
        <p:spPr>
          <a:xfrm>
            <a:off x="455613" y="331787"/>
            <a:ext cx="7381875" cy="635775"/>
          </a:xfrm>
        </p:spPr>
        <p:txBody>
          <a:bodyPr/>
          <a:lstStyle/>
          <a:p>
            <a:pPr eaLnBrk="1" hangingPunct="1"/>
            <a:r>
              <a:rPr lang="en-US" dirty="0" smtClean="0"/>
              <a:t>Cash Receipt Processing Details</a:t>
            </a:r>
          </a:p>
        </p:txBody>
      </p:sp>
    </p:spTree>
    <p:extLst>
      <p:ext uri="{BB962C8B-B14F-4D97-AF65-F5344CB8AC3E}">
        <p14:creationId xmlns:p14="http://schemas.microsoft.com/office/powerpoint/2010/main" val="298356146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an On-Demand Report</a:t>
            </a:r>
            <a:endParaRPr lang="en-US" dirty="0"/>
          </a:p>
        </p:txBody>
      </p:sp>
      <p:sp>
        <p:nvSpPr>
          <p:cNvPr id="3" name="Content Placeholder 2"/>
          <p:cNvSpPr>
            <a:spLocks noGrp="1"/>
          </p:cNvSpPr>
          <p:nvPr>
            <p:ph idx="1"/>
          </p:nvPr>
        </p:nvSpPr>
        <p:spPr>
          <a:xfrm>
            <a:off x="374074" y="1076699"/>
            <a:ext cx="8686801" cy="1785257"/>
          </a:xfrm>
        </p:spPr>
        <p:txBody>
          <a:bodyPr>
            <a:noAutofit/>
          </a:bodyPr>
          <a:lstStyle/>
          <a:p>
            <a:r>
              <a:rPr lang="en-US" sz="1800" dirty="0" smtClean="0"/>
              <a:t>Navigate to </a:t>
            </a:r>
            <a:r>
              <a:rPr lang="en-US" sz="1800" i="1" dirty="0" smtClean="0"/>
              <a:t>Utilities &gt; Reports &gt; View Reports</a:t>
            </a:r>
          </a:p>
          <a:p>
            <a:endParaRPr lang="en-US" sz="600" dirty="0" smtClean="0"/>
          </a:p>
          <a:p>
            <a:r>
              <a:rPr lang="en-US" sz="1800" dirty="0" smtClean="0"/>
              <a:t>On-demand reports are executed under: </a:t>
            </a:r>
            <a:r>
              <a:rPr lang="en-US" sz="1800" i="1" dirty="0" smtClean="0"/>
              <a:t>Accounts Receivable &gt; BAAR</a:t>
            </a:r>
          </a:p>
          <a:p>
            <a:pPr lvl="1"/>
            <a:r>
              <a:rPr lang="en-US" sz="1700" dirty="0" smtClean="0"/>
              <a:t>There will be an entry for each report view available to run</a:t>
            </a:r>
          </a:p>
          <a:p>
            <a:endParaRPr lang="en-US" sz="600" dirty="0" smtClean="0"/>
          </a:p>
          <a:p>
            <a:r>
              <a:rPr lang="en-US" sz="1800" dirty="0" smtClean="0"/>
              <a:t>Select the desired report: </a:t>
            </a:r>
            <a:r>
              <a:rPr lang="en-US" sz="1800" b="1" dirty="0"/>
              <a:t>BC1189 Unapplied Collections Report </a:t>
            </a:r>
            <a:r>
              <a:rPr lang="en-US" sz="1800" dirty="0" smtClean="0"/>
              <a:t>and click Run</a:t>
            </a:r>
          </a:p>
        </p:txBody>
      </p:sp>
      <p:sp>
        <p:nvSpPr>
          <p:cNvPr id="5" name="Slide Number Placeholder 4"/>
          <p:cNvSpPr>
            <a:spLocks noGrp="1"/>
          </p:cNvSpPr>
          <p:nvPr>
            <p:ph type="sldNum" sz="quarter" idx="11"/>
          </p:nvPr>
        </p:nvSpPr>
        <p:spPr>
          <a:xfrm>
            <a:off x="-25400" y="6245225"/>
            <a:ext cx="504825" cy="476250"/>
          </a:xfrm>
          <a:noFill/>
        </p:spPr>
        <p:txBody>
          <a:bodyPr/>
          <a:lstStyle/>
          <a:p>
            <a:fld id="{188AEF7F-A576-4CDC-B7AC-6DEC1CAE4B24}" type="slidenum">
              <a:rPr lang="en-US" smtClean="0">
                <a:solidFill>
                  <a:srgbClr val="000000"/>
                </a:solidFill>
              </a:rPr>
              <a:pPr/>
              <a:t>200</a:t>
            </a:fld>
            <a:endParaRPr lang="en-US" dirty="0" smtClean="0">
              <a:solidFill>
                <a:srgbClr val="000000"/>
              </a:solidFill>
            </a:endParaRPr>
          </a:p>
        </p:txBody>
      </p:sp>
      <p:grpSp>
        <p:nvGrpSpPr>
          <p:cNvPr id="6" name="Group 5"/>
          <p:cNvGrpSpPr/>
          <p:nvPr/>
        </p:nvGrpSpPr>
        <p:grpSpPr>
          <a:xfrm>
            <a:off x="1764412" y="2731325"/>
            <a:ext cx="5286310" cy="4021900"/>
            <a:chOff x="1764412" y="2731325"/>
            <a:chExt cx="5286310" cy="4021900"/>
          </a:xfrm>
        </p:grpSpPr>
        <p:grpSp>
          <p:nvGrpSpPr>
            <p:cNvPr id="4" name="Group 3"/>
            <p:cNvGrpSpPr>
              <a:grpSpLocks noChangeAspect="1"/>
            </p:cNvGrpSpPr>
            <p:nvPr/>
          </p:nvGrpSpPr>
          <p:grpSpPr>
            <a:xfrm>
              <a:off x="1764412" y="2731325"/>
              <a:ext cx="5286310" cy="4021900"/>
              <a:chOff x="1764412" y="3107817"/>
              <a:chExt cx="4791456" cy="3645408"/>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3" t="19716" r="52779" b="46171"/>
              <a:stretch/>
            </p:blipFill>
            <p:spPr bwMode="auto">
              <a:xfrm>
                <a:off x="1764412" y="3107817"/>
                <a:ext cx="4791456" cy="265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0" t="25899" r="19280" b="36086"/>
              <a:stretch/>
            </p:blipFill>
            <p:spPr bwMode="auto">
              <a:xfrm>
                <a:off x="1783462" y="5746623"/>
                <a:ext cx="4686300" cy="100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3"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9" t="31323" r="90500" b="64616"/>
            <a:stretch/>
          </p:blipFill>
          <p:spPr bwMode="auto">
            <a:xfrm>
              <a:off x="1854289" y="3283611"/>
              <a:ext cx="396542" cy="30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6565166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5423" y="1066799"/>
            <a:ext cx="8091377" cy="2092037"/>
          </a:xfrm>
        </p:spPr>
        <p:txBody>
          <a:bodyPr>
            <a:noAutofit/>
          </a:bodyPr>
          <a:lstStyle/>
          <a:p>
            <a:pPr>
              <a:buFont typeface="+mj-lt"/>
              <a:buAutoNum type="arabicPeriod"/>
            </a:pPr>
            <a:r>
              <a:rPr lang="en-US" sz="1600" dirty="0" smtClean="0"/>
              <a:t>Enter any required parameters </a:t>
            </a:r>
          </a:p>
          <a:p>
            <a:pPr>
              <a:buFont typeface="+mj-lt"/>
              <a:buAutoNum type="arabicPeriod"/>
            </a:pPr>
            <a:r>
              <a:rPr lang="en-US" sz="1600" dirty="0" smtClean="0"/>
              <a:t>Select the Saved Output Format of PDF or CSV</a:t>
            </a:r>
          </a:p>
          <a:p>
            <a:pPr>
              <a:buFont typeface="+mj-lt"/>
              <a:buAutoNum type="arabicPeriod"/>
            </a:pPr>
            <a:r>
              <a:rPr lang="en-US" sz="1600" dirty="0" smtClean="0"/>
              <a:t>Enter a Description if desired</a:t>
            </a:r>
          </a:p>
          <a:p>
            <a:pPr>
              <a:buFont typeface="+mj-lt"/>
              <a:buAutoNum type="arabicPeriod"/>
            </a:pPr>
            <a:r>
              <a:rPr lang="en-US" sz="1600" dirty="0" smtClean="0"/>
              <a:t>Select a Saved Output Access value:</a:t>
            </a:r>
          </a:p>
          <a:p>
            <a:pPr lvl="1"/>
            <a:r>
              <a:rPr lang="en-US" sz="1400" dirty="0" smtClean="0"/>
              <a:t>Private: allows only the user running report to view output</a:t>
            </a:r>
          </a:p>
          <a:p>
            <a:pPr lvl="1"/>
            <a:r>
              <a:rPr lang="en-US" sz="1400" dirty="0" smtClean="0"/>
              <a:t>Shared: allows the output to be viewed by other users in the system</a:t>
            </a:r>
          </a:p>
          <a:p>
            <a:pPr>
              <a:buFont typeface="+mj-lt"/>
              <a:buAutoNum type="arabicPeriod"/>
            </a:pPr>
            <a:r>
              <a:rPr lang="en-US" sz="1600" dirty="0" smtClean="0"/>
              <a:t>Select the Run button</a:t>
            </a:r>
          </a:p>
          <a:p>
            <a:pPr>
              <a:buFont typeface="+mj-lt"/>
              <a:buAutoNum type="arabicPeriod"/>
            </a:pPr>
            <a:r>
              <a:rPr lang="en-US" sz="1600" dirty="0" smtClean="0"/>
              <a:t>Close the window to return to the View Reports page</a:t>
            </a:r>
            <a:endParaRPr lang="en-US" sz="1800" dirty="0" smtClean="0"/>
          </a:p>
        </p:txBody>
      </p:sp>
      <p:sp>
        <p:nvSpPr>
          <p:cNvPr id="5" name="Title 1"/>
          <p:cNvSpPr>
            <a:spLocks noGrp="1"/>
          </p:cNvSpPr>
          <p:nvPr>
            <p:ph type="title"/>
          </p:nvPr>
        </p:nvSpPr>
        <p:spPr>
          <a:xfrm>
            <a:off x="455613" y="313238"/>
            <a:ext cx="8229600" cy="563562"/>
          </a:xfrm>
        </p:spPr>
        <p:txBody>
          <a:bodyPr/>
          <a:lstStyle/>
          <a:p>
            <a:r>
              <a:rPr lang="en-US" dirty="0" smtClean="0"/>
              <a:t>Running an On-Demand Report (cont.)</a:t>
            </a:r>
            <a:endParaRPr lang="en-US" dirty="0"/>
          </a:p>
        </p:txBody>
      </p:sp>
      <p:sp>
        <p:nvSpPr>
          <p:cNvPr id="6" name="Slide Number Placeholder 4"/>
          <p:cNvSpPr>
            <a:spLocks noGrp="1"/>
          </p:cNvSpPr>
          <p:nvPr>
            <p:ph type="sldNum" sz="quarter" idx="11"/>
          </p:nvPr>
        </p:nvSpPr>
        <p:spPr>
          <a:xfrm>
            <a:off x="-25400" y="6245225"/>
            <a:ext cx="504825" cy="476250"/>
          </a:xfrm>
          <a:noFill/>
        </p:spPr>
        <p:txBody>
          <a:bodyPr/>
          <a:lstStyle/>
          <a:p>
            <a:fld id="{188AEF7F-A576-4CDC-B7AC-6DEC1CAE4B24}" type="slidenum">
              <a:rPr lang="en-US" smtClean="0">
                <a:solidFill>
                  <a:srgbClr val="000000"/>
                </a:solidFill>
              </a:rPr>
              <a:pPr/>
              <a:t>201</a:t>
            </a:fld>
            <a:endParaRPr lang="en-US" dirty="0" smtClean="0">
              <a:solidFill>
                <a:srgbClr val="000000"/>
              </a:solidFill>
            </a:endParaRPr>
          </a:p>
        </p:txBody>
      </p:sp>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29" t="22027" r="3628" b="8106"/>
          <a:stretch/>
        </p:blipFill>
        <p:spPr bwMode="auto">
          <a:xfrm>
            <a:off x="2073347" y="3390356"/>
            <a:ext cx="5805377" cy="3376597"/>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714827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229600" cy="1447799"/>
          </a:xfrm>
        </p:spPr>
        <p:txBody>
          <a:bodyPr>
            <a:normAutofit/>
          </a:bodyPr>
          <a:lstStyle/>
          <a:p>
            <a:pPr marL="342900" indent="-342900">
              <a:buFont typeface="+mj-lt"/>
              <a:buAutoNum type="arabicPeriod" startAt="7"/>
            </a:pPr>
            <a:r>
              <a:rPr lang="en-US" sz="1600" dirty="0" smtClean="0"/>
              <a:t>Select the Refresh button to view report results</a:t>
            </a:r>
          </a:p>
          <a:p>
            <a:pPr marL="679450" lvl="1" indent="-342900"/>
            <a:r>
              <a:rPr lang="en-US" sz="1400" dirty="0" smtClean="0"/>
              <a:t>Once the Report Status shows as Complete the report has been successfully generated</a:t>
            </a:r>
          </a:p>
          <a:p>
            <a:pPr marL="342900" indent="-342900">
              <a:buFont typeface="+mj-lt"/>
              <a:buAutoNum type="arabicPeriod" startAt="7"/>
            </a:pPr>
            <a:r>
              <a:rPr lang="en-US" sz="1600" dirty="0" smtClean="0"/>
              <a:t>Select the record and click the Output button</a:t>
            </a:r>
            <a:endParaRPr lang="en-US" sz="1600" dirty="0"/>
          </a:p>
        </p:txBody>
      </p:sp>
      <p:sp>
        <p:nvSpPr>
          <p:cNvPr id="8" name="Rectangle 7"/>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14" t="23319" r="2752" b="13722"/>
          <a:stretch/>
        </p:blipFill>
        <p:spPr bwMode="auto">
          <a:xfrm>
            <a:off x="556455" y="2062163"/>
            <a:ext cx="8290658" cy="4769484"/>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636649" y="5437298"/>
            <a:ext cx="593882" cy="27005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2090882" y="5441768"/>
            <a:ext cx="516347" cy="26558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Title 1"/>
          <p:cNvSpPr>
            <a:spLocks noGrp="1"/>
          </p:cNvSpPr>
          <p:nvPr>
            <p:ph type="title"/>
          </p:nvPr>
        </p:nvSpPr>
        <p:spPr>
          <a:xfrm>
            <a:off x="455613" y="313238"/>
            <a:ext cx="8229600" cy="563562"/>
          </a:xfrm>
        </p:spPr>
        <p:txBody>
          <a:bodyPr/>
          <a:lstStyle/>
          <a:p>
            <a:r>
              <a:rPr lang="en-US" dirty="0" smtClean="0"/>
              <a:t>Running an On-Demand Report (cont.)</a:t>
            </a:r>
            <a:endParaRPr lang="en-US" dirty="0"/>
          </a:p>
        </p:txBody>
      </p:sp>
    </p:spTree>
    <p:extLst>
      <p:ext uri="{BB962C8B-B14F-4D97-AF65-F5344CB8AC3E}">
        <p14:creationId xmlns:p14="http://schemas.microsoft.com/office/powerpoint/2010/main" val="305338048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203</a:t>
            </a:fld>
            <a:endParaRPr lang="en-US" dirty="0"/>
          </a:p>
        </p:txBody>
      </p:sp>
      <p:sp>
        <p:nvSpPr>
          <p:cNvPr id="6" name="Rectangle 7"/>
          <p:cNvSpPr txBox="1">
            <a:spLocks noChangeArrowheads="1"/>
          </p:cNvSpPr>
          <p:nvPr/>
        </p:nvSpPr>
        <p:spPr bwMode="auto">
          <a:xfrm>
            <a:off x="522514" y="3083442"/>
            <a:ext cx="8419874" cy="198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lgn="ctr" eaLnBrk="1" hangingPunct="1">
              <a:buFont typeface="Wingdings" pitchFamily="2" charset="2"/>
              <a:buNone/>
            </a:pPr>
            <a:r>
              <a:rPr lang="en-US" sz="3600" b="1" dirty="0" smtClean="0"/>
              <a:t>Segment </a:t>
            </a:r>
            <a:r>
              <a:rPr lang="en-US" sz="3600" b="1" dirty="0"/>
              <a:t>8</a:t>
            </a:r>
            <a:r>
              <a:rPr lang="en-US" sz="3600" b="1" dirty="0" smtClean="0"/>
              <a:t>:</a:t>
            </a:r>
          </a:p>
          <a:p>
            <a:pPr marL="0" indent="0" algn="ctr">
              <a:buFont typeface="Wingdings" pitchFamily="2" charset="2"/>
              <a:buNone/>
            </a:pPr>
            <a:r>
              <a:rPr lang="en-US" sz="3200" dirty="0" smtClean="0"/>
              <a:t>Mass Import</a:t>
            </a:r>
            <a:endParaRPr lang="en-US" sz="3200" dirty="0"/>
          </a:p>
        </p:txBody>
      </p:sp>
    </p:spTree>
    <p:extLst>
      <p:ext uri="{BB962C8B-B14F-4D97-AF65-F5344CB8AC3E}">
        <p14:creationId xmlns:p14="http://schemas.microsoft.com/office/powerpoint/2010/main" val="336775812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03327" cy="563562"/>
          </a:xfrm>
        </p:spPr>
        <p:txBody>
          <a:bodyPr/>
          <a:lstStyle/>
          <a:p>
            <a:r>
              <a:rPr lang="en-US" dirty="0" smtClean="0"/>
              <a:t>Table of Contents</a:t>
            </a:r>
            <a:endParaRPr lang="en-US" dirty="0"/>
          </a:p>
        </p:txBody>
      </p:sp>
      <p:sp>
        <p:nvSpPr>
          <p:cNvPr id="5" name="Slide Number Placeholder 4"/>
          <p:cNvSpPr>
            <a:spLocks noGrp="1"/>
          </p:cNvSpPr>
          <p:nvPr>
            <p:ph type="sldNum" sz="quarter" idx="11"/>
          </p:nvPr>
        </p:nvSpPr>
        <p:spPr/>
        <p:txBody>
          <a:bodyPr/>
          <a:lstStyle/>
          <a:p>
            <a:pPr>
              <a:defRPr/>
            </a:pPr>
            <a:fld id="{C7312BA4-2BE6-445A-B1F5-42F74287B3DB}" type="slidenum">
              <a:rPr lang="en-US" smtClean="0">
                <a:solidFill>
                  <a:srgbClr val="000000"/>
                </a:solidFill>
              </a:rPr>
              <a:pPr>
                <a:defRPr/>
              </a:pPr>
              <a:t>204</a:t>
            </a:fld>
            <a:endParaRPr lang="en-US" dirty="0">
              <a:solidFill>
                <a:srgbClr val="000000"/>
              </a:solidFill>
            </a:endParaRPr>
          </a:p>
        </p:txBody>
      </p:sp>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6" name="Rectangle 5"/>
          <p:cNvSpPr/>
          <p:nvPr/>
        </p:nvSpPr>
        <p:spPr bwMode="auto">
          <a:xfrm>
            <a:off x="382772" y="3888262"/>
            <a:ext cx="8761228" cy="1640668"/>
          </a:xfrm>
          <a:prstGeom prst="rect">
            <a:avLst/>
          </a:prstGeom>
          <a:solidFill>
            <a:srgbClr val="FFFF57"/>
          </a:solidFill>
          <a:ln w="9525"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3" name="Content Placeholder 2"/>
          <p:cNvSpPr>
            <a:spLocks noGrp="1"/>
          </p:cNvSpPr>
          <p:nvPr>
            <p:ph idx="1"/>
          </p:nvPr>
        </p:nvSpPr>
        <p:spPr>
          <a:xfrm>
            <a:off x="568638" y="1145281"/>
            <a:ext cx="8389495" cy="5797780"/>
          </a:xfrm>
        </p:spPr>
        <p:txBody>
          <a:bodyPr/>
          <a:lstStyle/>
          <a:p>
            <a:pPr eaLnBrk="1" fontAlgn="auto" hangingPunct="1">
              <a:spcBef>
                <a:spcPts val="600"/>
              </a:spcBef>
              <a:spcAft>
                <a:spcPts val="600"/>
              </a:spcAft>
            </a:pPr>
            <a:r>
              <a:rPr lang="en-US" sz="1600" dirty="0">
                <a:cs typeface="Calibri" pitchFamily="34" charset="0"/>
              </a:rPr>
              <a:t>Segment 1: Collections Overview					</a:t>
            </a:r>
          </a:p>
          <a:p>
            <a:pPr eaLnBrk="1" fontAlgn="t" hangingPunct="1">
              <a:spcBef>
                <a:spcPts val="600"/>
              </a:spcBef>
              <a:spcAft>
                <a:spcPts val="600"/>
              </a:spcAft>
            </a:pPr>
            <a:r>
              <a:rPr lang="en-US" sz="1600" dirty="0">
                <a:cs typeface="Calibri" pitchFamily="34" charset="0"/>
              </a:rPr>
              <a:t>Segment 2: Cash Receipt Documents					</a:t>
            </a:r>
          </a:p>
          <a:p>
            <a:pPr eaLnBrk="1" fontAlgn="t" hangingPunct="1">
              <a:spcBef>
                <a:spcPts val="600"/>
              </a:spcBef>
              <a:spcAft>
                <a:spcPts val="600"/>
              </a:spcAft>
            </a:pPr>
            <a:r>
              <a:rPr lang="en-US" sz="1600" dirty="0">
                <a:cs typeface="Calibri" pitchFamily="34" charset="0"/>
              </a:rPr>
              <a:t>Segment 3: Collections Query		</a:t>
            </a:r>
            <a:r>
              <a:rPr lang="en-US" sz="1600" dirty="0" smtClean="0">
                <a:cs typeface="Calibri" pitchFamily="34" charset="0"/>
              </a:rPr>
              <a:t>	</a:t>
            </a:r>
            <a:r>
              <a:rPr lang="en-US" sz="1600" dirty="0">
                <a:cs typeface="Calibri" pitchFamily="34" charset="0"/>
              </a:rPr>
              <a:t>	</a:t>
            </a:r>
            <a:r>
              <a:rPr lang="en-US" sz="1600" dirty="0" smtClean="0">
                <a:cs typeface="Calibri" pitchFamily="34" charset="0"/>
              </a:rPr>
              <a:t>	</a:t>
            </a:r>
            <a:endParaRPr lang="en-US" sz="1600" dirty="0">
              <a:cs typeface="Calibri" pitchFamily="34" charset="0"/>
            </a:endParaRPr>
          </a:p>
          <a:p>
            <a:pPr eaLnBrk="1" fontAlgn="t" hangingPunct="1">
              <a:spcBef>
                <a:spcPts val="600"/>
              </a:spcBef>
              <a:spcAft>
                <a:spcPts val="600"/>
              </a:spcAft>
            </a:pPr>
            <a:r>
              <a:rPr lang="en-US" sz="1600" dirty="0">
                <a:cs typeface="Calibri" pitchFamily="34" charset="0"/>
              </a:rPr>
              <a:t>Segment 4: Collections Processing 					</a:t>
            </a:r>
          </a:p>
          <a:p>
            <a:pPr eaLnBrk="1" fontAlgn="auto" hangingPunct="1">
              <a:spcBef>
                <a:spcPts val="600"/>
              </a:spcBef>
              <a:spcAft>
                <a:spcPts val="600"/>
              </a:spcAft>
            </a:pPr>
            <a:r>
              <a:rPr lang="en-US" sz="1600" dirty="0">
                <a:cs typeface="Calibri" pitchFamily="34" charset="0"/>
              </a:rPr>
              <a:t>Segment 5: Collection Discrepancies					</a:t>
            </a:r>
          </a:p>
          <a:p>
            <a:pPr eaLnBrk="1" fontAlgn="auto" hangingPunct="1">
              <a:spcBef>
                <a:spcPts val="600"/>
              </a:spcBef>
              <a:spcAft>
                <a:spcPts val="600"/>
              </a:spcAft>
            </a:pPr>
            <a:r>
              <a:rPr lang="en-US" sz="1600" dirty="0">
                <a:cs typeface="Calibri" pitchFamily="34" charset="0"/>
              </a:rPr>
              <a:t>Segment 6: CIR Reconciliation		</a:t>
            </a:r>
            <a:r>
              <a:rPr lang="en-US" sz="1600" dirty="0" smtClean="0">
                <a:cs typeface="Calibri" pitchFamily="34" charset="0"/>
              </a:rPr>
              <a:t>	</a:t>
            </a:r>
            <a:r>
              <a:rPr lang="en-US" sz="1600" dirty="0">
                <a:cs typeface="Calibri" pitchFamily="34" charset="0"/>
              </a:rPr>
              <a:t>		</a:t>
            </a:r>
          </a:p>
          <a:p>
            <a:pPr eaLnBrk="1" fontAlgn="auto" hangingPunct="1">
              <a:spcBef>
                <a:spcPts val="600"/>
              </a:spcBef>
              <a:spcAft>
                <a:spcPts val="600"/>
              </a:spcAft>
            </a:pPr>
            <a:r>
              <a:rPr lang="en-US" sz="1600" dirty="0">
                <a:cs typeface="Calibri" pitchFamily="34" charset="0"/>
              </a:rPr>
              <a:t>Segment 7: Collections Reports		</a:t>
            </a:r>
            <a:r>
              <a:rPr lang="en-US" sz="1600" dirty="0" smtClean="0">
                <a:cs typeface="Calibri" pitchFamily="34" charset="0"/>
              </a:rPr>
              <a:t>	</a:t>
            </a:r>
            <a:r>
              <a:rPr lang="en-US" sz="1600" dirty="0">
                <a:cs typeface="Calibri" pitchFamily="34" charset="0"/>
              </a:rPr>
              <a:t>		</a:t>
            </a:r>
          </a:p>
          <a:p>
            <a:pPr eaLnBrk="1" fontAlgn="auto" hangingPunct="1">
              <a:spcBef>
                <a:spcPts val="600"/>
              </a:spcBef>
              <a:spcAft>
                <a:spcPts val="600"/>
              </a:spcAft>
            </a:pPr>
            <a:r>
              <a:rPr lang="en-US" sz="1600" dirty="0" smtClean="0">
                <a:cs typeface="Calibri" pitchFamily="34" charset="0"/>
              </a:rPr>
              <a:t>Segment 8: Mass Import						</a:t>
            </a:r>
          </a:p>
          <a:p>
            <a:pPr lvl="1" eaLnBrk="1" fontAlgn="auto" hangingPunct="1">
              <a:spcBef>
                <a:spcPts val="600"/>
              </a:spcBef>
              <a:spcAft>
                <a:spcPts val="600"/>
              </a:spcAft>
            </a:pPr>
            <a:r>
              <a:rPr lang="en-US" sz="1600" dirty="0" smtClean="0">
                <a:cs typeface="Calibri" pitchFamily="34" charset="0"/>
              </a:rPr>
              <a:t>Mass Import Overview</a:t>
            </a:r>
          </a:p>
          <a:p>
            <a:pPr lvl="1" eaLnBrk="1" fontAlgn="auto" hangingPunct="1">
              <a:spcBef>
                <a:spcPts val="600"/>
              </a:spcBef>
              <a:spcAft>
                <a:spcPts val="600"/>
              </a:spcAft>
            </a:pPr>
            <a:r>
              <a:rPr lang="en-US" sz="1600" dirty="0" smtClean="0">
                <a:cs typeface="Calibri" pitchFamily="34" charset="0"/>
              </a:rPr>
              <a:t>Mass Import Templates</a:t>
            </a:r>
          </a:p>
          <a:p>
            <a:pPr lvl="1" eaLnBrk="1" fontAlgn="auto" hangingPunct="1">
              <a:spcBef>
                <a:spcPts val="600"/>
              </a:spcBef>
              <a:spcAft>
                <a:spcPts val="600"/>
              </a:spcAft>
            </a:pPr>
            <a:r>
              <a:rPr lang="en-US" sz="1600" dirty="0" smtClean="0">
                <a:cs typeface="Calibri" pitchFamily="34" charset="0"/>
              </a:rPr>
              <a:t>Mass Import Processing</a:t>
            </a:r>
          </a:p>
        </p:txBody>
      </p:sp>
    </p:spTree>
    <p:extLst>
      <p:ext uri="{BB962C8B-B14F-4D97-AF65-F5344CB8AC3E}">
        <p14:creationId xmlns:p14="http://schemas.microsoft.com/office/powerpoint/2010/main" val="205006617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Mass Import Overview</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205</a:t>
            </a:fld>
            <a:endParaRPr lang="en-US" dirty="0">
              <a:solidFill>
                <a:srgbClr val="000000"/>
              </a:solidFill>
            </a:endParaRPr>
          </a:p>
        </p:txBody>
      </p:sp>
    </p:spTree>
    <p:extLst>
      <p:ext uri="{BB962C8B-B14F-4D97-AF65-F5344CB8AC3E}">
        <p14:creationId xmlns:p14="http://schemas.microsoft.com/office/powerpoint/2010/main" val="75499340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Import:  Overview</a:t>
            </a:r>
            <a:endParaRPr lang="en-US" dirty="0"/>
          </a:p>
        </p:txBody>
      </p:sp>
      <p:sp>
        <p:nvSpPr>
          <p:cNvPr id="3" name="Content Placeholder 2"/>
          <p:cNvSpPr>
            <a:spLocks noGrp="1"/>
          </p:cNvSpPr>
          <p:nvPr>
            <p:ph idx="1"/>
          </p:nvPr>
        </p:nvSpPr>
        <p:spPr>
          <a:xfrm>
            <a:off x="632713" y="1215915"/>
            <a:ext cx="8229600" cy="4355545"/>
          </a:xfrm>
        </p:spPr>
        <p:txBody>
          <a:bodyPr/>
          <a:lstStyle/>
          <a:p>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206</a:t>
            </a:fld>
            <a:endParaRPr lang="en-US" dirty="0"/>
          </a:p>
        </p:txBody>
      </p:sp>
      <p:sp>
        <p:nvSpPr>
          <p:cNvPr id="6" name="Content Placeholder 2"/>
          <p:cNvSpPr txBox="1">
            <a:spLocks/>
          </p:cNvSpPr>
          <p:nvPr/>
        </p:nvSpPr>
        <p:spPr bwMode="auto">
          <a:xfrm>
            <a:off x="436081" y="1157401"/>
            <a:ext cx="8622859" cy="47330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a:spcBef>
                <a:spcPts val="600"/>
              </a:spcBef>
              <a:spcAft>
                <a:spcPts val="600"/>
              </a:spcAft>
            </a:pPr>
            <a:r>
              <a:rPr lang="en-US" sz="1900" dirty="0" smtClean="0"/>
              <a:t>Mass Import is a method by which users can import and process forms in Pegasys, similar to the Form Import Batch Job</a:t>
            </a:r>
          </a:p>
          <a:p>
            <a:pPr>
              <a:spcBef>
                <a:spcPts val="600"/>
              </a:spcBef>
              <a:spcAft>
                <a:spcPts val="600"/>
              </a:spcAft>
            </a:pPr>
            <a:r>
              <a:rPr lang="en-US" sz="1900" dirty="0" smtClean="0"/>
              <a:t>Mass Import is used to save the user time from manual entry</a:t>
            </a:r>
          </a:p>
          <a:p>
            <a:pPr>
              <a:spcBef>
                <a:spcPts val="600"/>
              </a:spcBef>
              <a:spcAft>
                <a:spcPts val="600"/>
              </a:spcAft>
            </a:pPr>
            <a:endParaRPr lang="en-US" sz="300" dirty="0" smtClean="0"/>
          </a:p>
          <a:p>
            <a:pPr>
              <a:spcBef>
                <a:spcPts val="600"/>
              </a:spcBef>
              <a:spcAft>
                <a:spcPts val="600"/>
              </a:spcAft>
            </a:pPr>
            <a:r>
              <a:rPr lang="en-US" sz="1900" dirty="0" smtClean="0"/>
              <a:t>For collections, GSA will use Mass Import for certain:</a:t>
            </a:r>
          </a:p>
          <a:p>
            <a:pPr marL="346075" lvl="1" indent="0">
              <a:spcBef>
                <a:spcPts val="600"/>
              </a:spcBef>
              <a:spcAft>
                <a:spcPts val="600"/>
              </a:spcAft>
              <a:buNone/>
            </a:pPr>
            <a:endParaRPr lang="en-US" sz="2000" dirty="0"/>
          </a:p>
          <a:p>
            <a:pPr marL="346075" lvl="1" indent="0">
              <a:spcBef>
                <a:spcPts val="600"/>
              </a:spcBef>
              <a:spcAft>
                <a:spcPts val="600"/>
              </a:spcAft>
              <a:buNone/>
            </a:pPr>
            <a:endParaRPr lang="en-US" sz="2000" dirty="0" smtClean="0"/>
          </a:p>
          <a:p>
            <a:pPr lvl="1">
              <a:spcBef>
                <a:spcPts val="600"/>
              </a:spcBef>
              <a:spcAft>
                <a:spcPts val="600"/>
              </a:spcAft>
            </a:pPr>
            <a:endParaRPr lang="en-US" sz="100" dirty="0" smtClean="0"/>
          </a:p>
          <a:p>
            <a:pPr>
              <a:spcBef>
                <a:spcPts val="600"/>
              </a:spcBef>
              <a:spcAft>
                <a:spcPts val="600"/>
              </a:spcAft>
            </a:pPr>
            <a:r>
              <a:rPr lang="en-US" sz="1900" dirty="0" smtClean="0"/>
              <a:t>The “Eligible for Import” flag on the Document Type maintenance table will be enabled for Document Types that can be imported through the mass import process</a:t>
            </a:r>
          </a:p>
          <a:p>
            <a:pPr>
              <a:spcBef>
                <a:spcPts val="600"/>
              </a:spcBef>
              <a:spcAft>
                <a:spcPts val="600"/>
              </a:spcAft>
            </a:pPr>
            <a:r>
              <a:rPr lang="en-US" sz="1800" dirty="0" smtClean="0"/>
              <a:t>Note: GSA </a:t>
            </a:r>
            <a:r>
              <a:rPr lang="en-US" sz="1800" dirty="0"/>
              <a:t>is looking </a:t>
            </a:r>
            <a:r>
              <a:rPr lang="en-US" sz="1800" dirty="0" smtClean="0"/>
              <a:t>into possibly utilizing macro recording to aid in Mass Import</a:t>
            </a:r>
          </a:p>
          <a:p>
            <a:pPr lvl="1">
              <a:spcBef>
                <a:spcPts val="600"/>
              </a:spcBef>
              <a:spcAft>
                <a:spcPts val="600"/>
              </a:spcAft>
            </a:pPr>
            <a:r>
              <a:rPr lang="en-US" sz="1700" dirty="0" smtClean="0"/>
              <a:t>Macro is a software that records </a:t>
            </a:r>
            <a:r>
              <a:rPr lang="en-US" sz="1700" dirty="0"/>
              <a:t>user actions for playback at a later </a:t>
            </a:r>
            <a:r>
              <a:rPr lang="en-US" sz="1700" dirty="0" smtClean="0"/>
              <a:t>time</a:t>
            </a:r>
          </a:p>
          <a:p>
            <a:pPr lvl="2">
              <a:spcBef>
                <a:spcPts val="600"/>
              </a:spcBef>
              <a:spcAft>
                <a:spcPts val="600"/>
              </a:spcAft>
            </a:pPr>
            <a:r>
              <a:rPr lang="en-US" sz="1400" dirty="0" smtClean="0"/>
              <a:t>Allows users </a:t>
            </a:r>
            <a:r>
              <a:rPr lang="en-US" sz="1400" dirty="0"/>
              <a:t>to </a:t>
            </a:r>
            <a:r>
              <a:rPr lang="en-US" sz="1400" dirty="0" smtClean="0"/>
              <a:t>perform </a:t>
            </a:r>
            <a:r>
              <a:rPr lang="en-US" sz="1400" dirty="0"/>
              <a:t>complex operations much faster and with less effort </a:t>
            </a:r>
            <a:r>
              <a:rPr lang="en-US" sz="1400" dirty="0" smtClean="0"/>
              <a:t/>
            </a:r>
            <a:br>
              <a:rPr lang="en-US" sz="1400" dirty="0" smtClean="0"/>
            </a:br>
            <a:endParaRPr lang="en-US" sz="1400" dirty="0" smtClean="0"/>
          </a:p>
        </p:txBody>
      </p:sp>
      <p:graphicFrame>
        <p:nvGraphicFramePr>
          <p:cNvPr id="8" name="Diagram 7"/>
          <p:cNvGraphicFramePr/>
          <p:nvPr>
            <p:extLst>
              <p:ext uri="{D42A27DB-BD31-4B8C-83A1-F6EECF244321}">
                <p14:modId xmlns:p14="http://schemas.microsoft.com/office/powerpoint/2010/main" val="3243018508"/>
              </p:ext>
            </p:extLst>
          </p:nvPr>
        </p:nvGraphicFramePr>
        <p:xfrm>
          <a:off x="755059" y="3040387"/>
          <a:ext cx="3572115" cy="887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95823924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663" y="83128"/>
            <a:ext cx="13798788" cy="826761"/>
          </a:xfrm>
        </p:spPr>
        <p:txBody>
          <a:bodyPr/>
          <a:lstStyle/>
          <a:p>
            <a:r>
              <a:rPr lang="en-US" dirty="0" smtClean="0"/>
              <a:t>Overview of Mass Import Process</a:t>
            </a:r>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207</a:t>
            </a:fld>
            <a:endParaRPr lang="en-US" dirty="0"/>
          </a:p>
        </p:txBody>
      </p:sp>
      <p:grpSp>
        <p:nvGrpSpPr>
          <p:cNvPr id="12" name="Group 11"/>
          <p:cNvGrpSpPr/>
          <p:nvPr/>
        </p:nvGrpSpPr>
        <p:grpSpPr>
          <a:xfrm>
            <a:off x="489246" y="2098240"/>
            <a:ext cx="2475125" cy="2667867"/>
            <a:chOff x="489246" y="2098240"/>
            <a:chExt cx="2475125" cy="2667867"/>
          </a:xfrm>
        </p:grpSpPr>
        <p:pic>
          <p:nvPicPr>
            <p:cNvPr id="2053" name="Picture 5"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496" y="2256312"/>
              <a:ext cx="1622553" cy="153983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bwMode="auto">
            <a:xfrm>
              <a:off x="489246" y="2098240"/>
              <a:ext cx="2475125" cy="2667867"/>
            </a:xfrm>
            <a:prstGeom prst="roundRect">
              <a:avLst/>
            </a:prstGeom>
            <a:noFill/>
            <a:ln w="28575" cap="flat" cmpd="sng" algn="ctr">
              <a:solidFill>
                <a:srgbClr val="84001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endParaRPr lang="en-US" sz="1700" dirty="0" smtClean="0"/>
            </a:p>
            <a:p>
              <a:pPr marL="0" lvl="1"/>
              <a:endParaRPr lang="en-US" sz="1700" dirty="0" smtClean="0"/>
            </a:p>
            <a:p>
              <a:pPr marL="0" lvl="1"/>
              <a:endParaRPr lang="en-US" sz="1700" dirty="0" smtClean="0"/>
            </a:p>
            <a:p>
              <a:pPr marL="0" lvl="1"/>
              <a:endParaRPr lang="en-US" sz="1700" dirty="0"/>
            </a:p>
            <a:p>
              <a:pPr marL="0" lvl="1"/>
              <a:endParaRPr lang="en-US" sz="1700" dirty="0" smtClean="0"/>
            </a:p>
            <a:p>
              <a:pPr marL="0" lvl="1"/>
              <a:endParaRPr lang="en-US" sz="1700" dirty="0"/>
            </a:p>
            <a:p>
              <a:pPr marL="0" lvl="1"/>
              <a:endParaRPr lang="en-US" sz="1700" dirty="0" smtClean="0"/>
            </a:p>
            <a:p>
              <a:pPr marL="0" lvl="1"/>
              <a:endParaRPr lang="en-US" sz="1700" dirty="0"/>
            </a:p>
            <a:p>
              <a:pPr marL="0" lvl="1"/>
              <a:r>
                <a:rPr lang="en-US" sz="1700" dirty="0" smtClean="0"/>
                <a:t>User </a:t>
              </a:r>
              <a:r>
                <a:rPr lang="en-US" sz="1700" dirty="0"/>
                <a:t>enters values in a pre-defined excel </a:t>
              </a:r>
              <a:r>
                <a:rPr lang="en-US" sz="1600" dirty="0" smtClean="0"/>
                <a:t>(.</a:t>
              </a:r>
              <a:r>
                <a:rPr lang="en-US" sz="1600" dirty="0" err="1" smtClean="0"/>
                <a:t>xlsx</a:t>
              </a:r>
              <a:r>
                <a:rPr lang="en-US" sz="1600" dirty="0" smtClean="0"/>
                <a:t> or .</a:t>
              </a:r>
              <a:r>
                <a:rPr lang="en-US" sz="1600" dirty="0" err="1" smtClean="0"/>
                <a:t>xls</a:t>
              </a:r>
              <a:r>
                <a:rPr lang="en-US" sz="1600" dirty="0" smtClean="0"/>
                <a:t>) </a:t>
              </a:r>
              <a:r>
                <a:rPr lang="en-US" sz="1600" dirty="0"/>
                <a:t>template</a:t>
              </a:r>
              <a:endParaRPr lang="en-US" sz="1700" dirty="0"/>
            </a:p>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grpSp>
      <p:grpSp>
        <p:nvGrpSpPr>
          <p:cNvPr id="58" name="Group 57"/>
          <p:cNvGrpSpPr/>
          <p:nvPr/>
        </p:nvGrpSpPr>
        <p:grpSpPr>
          <a:xfrm>
            <a:off x="3443648" y="2098238"/>
            <a:ext cx="2475125" cy="2667867"/>
            <a:chOff x="3312127" y="2098239"/>
            <a:chExt cx="2475125" cy="2667867"/>
          </a:xfrm>
        </p:grpSpPr>
        <p:sp>
          <p:nvSpPr>
            <p:cNvPr id="20" name="Rounded Rectangle 19"/>
            <p:cNvSpPr/>
            <p:nvPr/>
          </p:nvSpPr>
          <p:spPr bwMode="auto">
            <a:xfrm>
              <a:off x="3312127" y="2098239"/>
              <a:ext cx="2475125" cy="2667867"/>
            </a:xfrm>
            <a:prstGeom prst="roundRect">
              <a:avLst/>
            </a:prstGeom>
            <a:noFill/>
            <a:ln w="28575" cap="flat" cmpd="sng" algn="ctr">
              <a:solidFill>
                <a:srgbClr val="84001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endParaRPr lang="en-US" sz="1700" dirty="0" smtClean="0"/>
            </a:p>
            <a:p>
              <a:pPr marL="0" lvl="1"/>
              <a:endParaRPr lang="en-US" sz="1700" dirty="0" smtClean="0"/>
            </a:p>
            <a:p>
              <a:pPr marL="0" lvl="1"/>
              <a:endParaRPr lang="en-US" sz="1700" dirty="0" smtClean="0"/>
            </a:p>
            <a:p>
              <a:pPr marL="0" lvl="1"/>
              <a:endParaRPr lang="en-US" sz="1700" dirty="0"/>
            </a:p>
            <a:p>
              <a:pPr marL="0" lvl="1"/>
              <a:endParaRPr lang="en-US" sz="1700" dirty="0" smtClean="0"/>
            </a:p>
            <a:p>
              <a:pPr marL="0" lvl="1"/>
              <a:endParaRPr lang="en-US" sz="1700" dirty="0"/>
            </a:p>
            <a:p>
              <a:pPr marL="0" lvl="1"/>
              <a:endParaRPr lang="en-US" sz="1700" dirty="0" smtClean="0"/>
            </a:p>
            <a:p>
              <a:pPr marL="0" lvl="1"/>
              <a:endParaRPr lang="en-US" sz="1700" dirty="0"/>
            </a:p>
            <a:p>
              <a:pPr marL="0" lvl="1"/>
              <a:r>
                <a:rPr lang="en-US" sz="1700" dirty="0" smtClean="0"/>
                <a:t>User uploads excel file to Pegasys </a:t>
              </a:r>
            </a:p>
            <a:p>
              <a:pPr marL="0" lvl="1"/>
              <a:r>
                <a:rPr lang="en-US" sz="1700" dirty="0" smtClean="0"/>
                <a:t>(2 options of import)</a:t>
              </a:r>
              <a:endParaRPr lang="en-US" sz="1700" dirty="0"/>
            </a:p>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30" name="Picture 29" descr="cid:image001.png@01CDF28C.30F888F0"/>
            <p:cNvPicPr>
              <a:picLocks noChangeAspect="1"/>
            </p:cNvPicPr>
            <p:nvPr/>
          </p:nvPicPr>
          <p:blipFill rotWithShape="1">
            <a:blip r:embed="rId4" r:link="rId5" cstate="print">
              <a:extLst>
                <a:ext uri="{28A0092B-C50C-407E-A947-70E740481C1C}">
                  <a14:useLocalDpi xmlns:a14="http://schemas.microsoft.com/office/drawing/2010/main" val="0"/>
                </a:ext>
              </a:extLst>
            </a:blip>
            <a:srcRect l="2697" t="1548" r="80586" b="82970"/>
            <a:stretch/>
          </p:blipFill>
          <p:spPr bwMode="auto">
            <a:xfrm>
              <a:off x="4039751" y="2351312"/>
              <a:ext cx="1594884" cy="321478"/>
            </a:xfrm>
            <a:prstGeom prst="rect">
              <a:avLst/>
            </a:prstGeom>
            <a:noFill/>
            <a:ln w="60325">
              <a:noFill/>
            </a:ln>
            <a:extLst>
              <a:ext uri="{53640926-AAD7-44D8-BBD7-CCE9431645EC}">
                <a14:shadowObscured xmlns:a14="http://schemas.microsoft.com/office/drawing/2010/main"/>
              </a:ext>
            </a:extLst>
          </p:spPr>
        </p:pic>
        <p:cxnSp>
          <p:nvCxnSpPr>
            <p:cNvPr id="54" name="Elbow Connector 53"/>
            <p:cNvCxnSpPr/>
            <p:nvPr/>
          </p:nvCxnSpPr>
          <p:spPr bwMode="auto">
            <a:xfrm rot="5400000" flipH="1" flipV="1">
              <a:off x="4196352" y="2769352"/>
              <a:ext cx="713449" cy="568233"/>
            </a:xfrm>
            <a:prstGeom prst="bentConnector3">
              <a:avLst>
                <a:gd name="adj1" fmla="val 3394"/>
              </a:avLst>
            </a:prstGeom>
            <a:solidFill>
              <a:srgbClr val="ED171F"/>
            </a:solidFill>
            <a:ln w="107950" cap="flat" cmpd="sng" algn="ctr">
              <a:solidFill>
                <a:srgbClr val="840016"/>
              </a:solidFill>
              <a:prstDash val="solid"/>
              <a:round/>
              <a:headEnd type="none" w="med" len="med"/>
              <a:tailEnd type="triangle"/>
            </a:ln>
            <a:effectLst/>
          </p:spPr>
        </p:cxnSp>
        <p:pic>
          <p:nvPicPr>
            <p:cNvPr id="2056" name="Picture 8" descr="C:\Users\dmalacho\AppData\Local\Microsoft\Windows\Temporary Internet Files\Content.IE5\2ORNWHXH\MC90043260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3538" y="2696744"/>
              <a:ext cx="1013832" cy="1013832"/>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Rounded Rectangle 67"/>
          <p:cNvSpPr/>
          <p:nvPr/>
        </p:nvSpPr>
        <p:spPr bwMode="auto">
          <a:xfrm>
            <a:off x="6381887" y="2076258"/>
            <a:ext cx="2475125" cy="2667867"/>
          </a:xfrm>
          <a:prstGeom prst="roundRect">
            <a:avLst/>
          </a:prstGeom>
          <a:noFill/>
          <a:ln w="28575" cap="flat" cmpd="sng" algn="ctr">
            <a:solidFill>
              <a:srgbClr val="84001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endParaRPr lang="en-US" sz="1700" dirty="0" smtClean="0"/>
          </a:p>
          <a:p>
            <a:pPr marL="0" lvl="1"/>
            <a:endParaRPr lang="en-US" sz="1700" dirty="0" smtClean="0"/>
          </a:p>
          <a:p>
            <a:pPr marL="0" lvl="1"/>
            <a:endParaRPr lang="en-US" sz="1700" dirty="0" smtClean="0"/>
          </a:p>
          <a:p>
            <a:pPr marL="0" lvl="1"/>
            <a:endParaRPr lang="en-US" sz="1700" dirty="0"/>
          </a:p>
          <a:p>
            <a:pPr marL="0" lvl="1"/>
            <a:endParaRPr lang="en-US" sz="1700" dirty="0" smtClean="0"/>
          </a:p>
          <a:p>
            <a:pPr marL="0" lvl="1"/>
            <a:endParaRPr lang="en-US" sz="1700" dirty="0"/>
          </a:p>
          <a:p>
            <a:pPr marL="0" lvl="1"/>
            <a:endParaRPr lang="en-US" sz="1700" dirty="0" smtClean="0"/>
          </a:p>
          <a:p>
            <a:pPr marL="0" lvl="1"/>
            <a:endParaRPr lang="en-US" sz="1700" dirty="0"/>
          </a:p>
          <a:p>
            <a:pPr marL="0" lvl="1"/>
            <a:r>
              <a:rPr lang="en-US" sz="1700" dirty="0" smtClean="0"/>
              <a:t>User reviews or processes uploaded forms in Pegasys</a:t>
            </a:r>
            <a:endParaRPr lang="en-US" sz="1700" dirty="0"/>
          </a:p>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70" name="Oval 69"/>
          <p:cNvSpPr>
            <a:spLocks noChangeAspect="1"/>
          </p:cNvSpPr>
          <p:nvPr/>
        </p:nvSpPr>
        <p:spPr bwMode="auto">
          <a:xfrm>
            <a:off x="473707" y="1778814"/>
            <a:ext cx="788495" cy="740034"/>
          </a:xfrm>
          <a:prstGeom prst="ellipse">
            <a:avLst/>
          </a:prstGeom>
          <a:solidFill>
            <a:srgbClr val="FFFFCC"/>
          </a:solidFill>
          <a:ln>
            <a:solidFill>
              <a:srgbClr val="84001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600" dirty="0" smtClean="0">
                <a:solidFill>
                  <a:schemeClr val="bg2"/>
                </a:solidFill>
              </a:rPr>
              <a:t> 1</a:t>
            </a:r>
            <a:endParaRPr kumimoji="0" lang="en-US" sz="2800" b="0" i="0" u="none" strike="noStrike" cap="none" normalizeH="0" baseline="0" dirty="0" smtClean="0">
              <a:ln>
                <a:noFill/>
              </a:ln>
              <a:solidFill>
                <a:schemeClr val="bg2"/>
              </a:solidFill>
              <a:effectLst/>
              <a:latin typeface="Arial" charset="0"/>
            </a:endParaRPr>
          </a:p>
        </p:txBody>
      </p:sp>
      <p:sp>
        <p:nvSpPr>
          <p:cNvPr id="71" name="Oval 70"/>
          <p:cNvSpPr>
            <a:spLocks noChangeAspect="1"/>
          </p:cNvSpPr>
          <p:nvPr/>
        </p:nvSpPr>
        <p:spPr bwMode="auto">
          <a:xfrm>
            <a:off x="3382777" y="1728221"/>
            <a:ext cx="788495" cy="740034"/>
          </a:xfrm>
          <a:prstGeom prst="ellipse">
            <a:avLst/>
          </a:prstGeom>
          <a:solidFill>
            <a:srgbClr val="FFFFCC"/>
          </a:solidFill>
          <a:ln>
            <a:solidFill>
              <a:srgbClr val="84001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3716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600" dirty="0" smtClean="0">
                <a:solidFill>
                  <a:schemeClr val="bg2"/>
                </a:solidFill>
              </a:rPr>
              <a:t>2</a:t>
            </a:r>
            <a:endParaRPr kumimoji="0" lang="en-US" sz="2800" b="0" i="0" u="none" strike="noStrike" cap="none" normalizeH="0" baseline="0" dirty="0" smtClean="0">
              <a:ln>
                <a:noFill/>
              </a:ln>
              <a:solidFill>
                <a:schemeClr val="bg2"/>
              </a:solidFill>
              <a:effectLst/>
              <a:latin typeface="Arial" charset="0"/>
            </a:endParaRPr>
          </a:p>
        </p:txBody>
      </p:sp>
      <p:pic>
        <p:nvPicPr>
          <p:cNvPr id="2059" name="Picture 11"/>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53" t="37170" r="45328" b="6672"/>
          <a:stretch/>
        </p:blipFill>
        <p:spPr bwMode="auto">
          <a:xfrm>
            <a:off x="6745975" y="2468255"/>
            <a:ext cx="1936947" cy="1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Oval 71"/>
          <p:cNvSpPr>
            <a:spLocks noChangeAspect="1"/>
          </p:cNvSpPr>
          <p:nvPr/>
        </p:nvSpPr>
        <p:spPr bwMode="auto">
          <a:xfrm>
            <a:off x="6256727" y="1736402"/>
            <a:ext cx="788495" cy="740034"/>
          </a:xfrm>
          <a:prstGeom prst="ellipse">
            <a:avLst/>
          </a:prstGeom>
          <a:solidFill>
            <a:srgbClr val="FFFFCC"/>
          </a:solidFill>
          <a:ln>
            <a:solidFill>
              <a:srgbClr val="84001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3716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600" dirty="0">
                <a:solidFill>
                  <a:schemeClr val="bg2"/>
                </a:solidFill>
              </a:rPr>
              <a:t>3</a:t>
            </a:r>
            <a:endParaRPr kumimoji="0" lang="en-US" sz="2800" b="0" i="0" u="none" strike="noStrike" cap="none" normalizeH="0" baseline="0" dirty="0" smtClean="0">
              <a:ln>
                <a:noFill/>
              </a:ln>
              <a:solidFill>
                <a:schemeClr val="bg2"/>
              </a:solidFill>
              <a:effectLst/>
              <a:latin typeface="Arial" charset="0"/>
            </a:endParaRPr>
          </a:p>
        </p:txBody>
      </p:sp>
      <p:sp>
        <p:nvSpPr>
          <p:cNvPr id="18"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11654712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Mass Import</a:t>
            </a:r>
          </a:p>
          <a:p>
            <a:pPr algn="ctr"/>
            <a:r>
              <a:rPr lang="en-US" sz="3600" dirty="0" smtClean="0"/>
              <a:t>Templates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208</a:t>
            </a:fld>
            <a:endParaRPr lang="en-US" dirty="0">
              <a:solidFill>
                <a:srgbClr val="000000"/>
              </a:solidFill>
            </a:endParaRPr>
          </a:p>
        </p:txBody>
      </p:sp>
    </p:spTree>
    <p:extLst>
      <p:ext uri="{BB962C8B-B14F-4D97-AF65-F5344CB8AC3E}">
        <p14:creationId xmlns:p14="http://schemas.microsoft.com/office/powerpoint/2010/main" val="75499340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Import:  Excel Input Files</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209</a:t>
            </a:fld>
            <a:endParaRPr lang="en-US" dirty="0"/>
          </a:p>
        </p:txBody>
      </p:sp>
      <p:sp>
        <p:nvSpPr>
          <p:cNvPr id="6" name="Content Placeholder 2"/>
          <p:cNvSpPr txBox="1">
            <a:spLocks/>
          </p:cNvSpPr>
          <p:nvPr/>
        </p:nvSpPr>
        <p:spPr bwMode="auto">
          <a:xfrm>
            <a:off x="398796" y="1085992"/>
            <a:ext cx="8660144" cy="30647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None/>
            </a:pPr>
            <a:r>
              <a:rPr lang="en-US" sz="2000" dirty="0" smtClean="0"/>
              <a:t>Create Excel Input File</a:t>
            </a:r>
          </a:p>
          <a:p>
            <a:pPr lvl="1">
              <a:spcBef>
                <a:spcPts val="600"/>
              </a:spcBef>
              <a:spcAft>
                <a:spcPts val="600"/>
              </a:spcAft>
            </a:pPr>
            <a:r>
              <a:rPr lang="en-US" sz="2000" dirty="0" smtClean="0"/>
              <a:t>Pre-defined excel spreadsheets are used to populate field values which will be transferred to the Pegasys document</a:t>
            </a:r>
            <a:endParaRPr lang="en-US" sz="600" dirty="0" smtClean="0"/>
          </a:p>
          <a:p>
            <a:pPr lvl="1">
              <a:spcBef>
                <a:spcPts val="600"/>
              </a:spcBef>
              <a:spcAft>
                <a:spcPts val="600"/>
              </a:spcAft>
            </a:pPr>
            <a:r>
              <a:rPr lang="en-US" sz="2000" dirty="0" smtClean="0"/>
              <a:t>There is a separate Excel Input File for each Doc Category (SV, CR, etc.)</a:t>
            </a:r>
          </a:p>
          <a:p>
            <a:pPr lvl="2">
              <a:spcBef>
                <a:spcPts val="600"/>
              </a:spcBef>
              <a:spcAft>
                <a:spcPts val="600"/>
              </a:spcAft>
            </a:pPr>
            <a:r>
              <a:rPr lang="en-US" sz="2000" dirty="0" smtClean="0"/>
              <a:t>Each row within the Excel file represents either a Header or Accounting Line (this corresponds to the Header/Actg Line “Tabs” in Pegasys) </a:t>
            </a:r>
            <a:endParaRPr lang="en-US" dirty="0" smtClean="0"/>
          </a:p>
        </p:txBody>
      </p:sp>
      <p:sp>
        <p:nvSpPr>
          <p:cNvPr id="8" name="Rectangle 7"/>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276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62" t="20127" r="63605" b="62909"/>
          <a:stretch/>
        </p:blipFill>
        <p:spPr bwMode="auto">
          <a:xfrm>
            <a:off x="1768531" y="4347589"/>
            <a:ext cx="7189854" cy="209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bwMode="auto">
          <a:xfrm>
            <a:off x="835117" y="4984101"/>
            <a:ext cx="734025" cy="24859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600" dirty="0" smtClean="0">
                <a:latin typeface="Calibri" pitchFamily="34" charset="0"/>
                <a:cs typeface="Calibri" pitchFamily="34" charset="0"/>
              </a:rPr>
              <a:t>Header</a:t>
            </a:r>
          </a:p>
        </p:txBody>
      </p:sp>
      <p:sp>
        <p:nvSpPr>
          <p:cNvPr id="14" name="Right Brace 13"/>
          <p:cNvSpPr/>
          <p:nvPr/>
        </p:nvSpPr>
        <p:spPr bwMode="auto">
          <a:xfrm flipH="1">
            <a:off x="1627822" y="4824767"/>
            <a:ext cx="119221" cy="52730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Content Placeholder 2"/>
          <p:cNvSpPr txBox="1">
            <a:spLocks/>
          </p:cNvSpPr>
          <p:nvPr/>
        </p:nvSpPr>
        <p:spPr bwMode="auto">
          <a:xfrm>
            <a:off x="549698" y="5374315"/>
            <a:ext cx="1032086" cy="550784"/>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600" dirty="0" smtClean="0">
                <a:latin typeface="Calibri" pitchFamily="34" charset="0"/>
                <a:cs typeface="Calibri" pitchFamily="34" charset="0"/>
              </a:rPr>
              <a:t>Accounting </a:t>
            </a:r>
          </a:p>
          <a:p>
            <a:pPr marL="0" indent="0">
              <a:buNone/>
            </a:pPr>
            <a:r>
              <a:rPr lang="en-US" sz="1600" dirty="0" smtClean="0">
                <a:latin typeface="Calibri" pitchFamily="34" charset="0"/>
                <a:cs typeface="Calibri" pitchFamily="34" charset="0"/>
              </a:rPr>
              <a:t>Line</a:t>
            </a:r>
          </a:p>
        </p:txBody>
      </p:sp>
      <p:sp>
        <p:nvSpPr>
          <p:cNvPr id="16" name="Right Brace 15"/>
          <p:cNvSpPr/>
          <p:nvPr/>
        </p:nvSpPr>
        <p:spPr bwMode="auto">
          <a:xfrm flipH="1">
            <a:off x="1627821" y="5395458"/>
            <a:ext cx="115263" cy="508499"/>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2113808" y="4824767"/>
            <a:ext cx="1223158" cy="527303"/>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3336965" y="5403991"/>
            <a:ext cx="1590101" cy="527303"/>
          </a:xfrm>
          <a:prstGeom prst="rect">
            <a:avLst/>
          </a:prstGeom>
          <a:noFill/>
          <a:ln w="317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8418660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1629" y="1513107"/>
            <a:ext cx="8504779" cy="4807182"/>
          </a:xfrm>
        </p:spPr>
        <p:txBody>
          <a:bodyPr/>
          <a:lstStyle/>
          <a:p>
            <a:pPr marL="0" indent="0">
              <a:buNone/>
            </a:pPr>
            <a:r>
              <a:rPr lang="en-US" sz="2000" b="1" dirty="0" smtClean="0">
                <a:cs typeface="Calibri" pitchFamily="34" charset="0"/>
              </a:rPr>
              <a:t>Automation:</a:t>
            </a:r>
          </a:p>
          <a:p>
            <a:pPr marL="0" indent="0">
              <a:buNone/>
            </a:pPr>
            <a:endParaRPr lang="en-US" sz="700" b="1" dirty="0" smtClean="0">
              <a:cs typeface="Calibri" pitchFamily="34" charset="0"/>
            </a:endParaRPr>
          </a:p>
          <a:p>
            <a:pPr marL="285750" lvl="1" indent="-285750"/>
            <a:r>
              <a:rPr lang="en-US" sz="2000" dirty="0">
                <a:cs typeface="Calibri" pitchFamily="34" charset="0"/>
              </a:rPr>
              <a:t>If the Cash Receipt is created by </a:t>
            </a:r>
            <a:r>
              <a:rPr lang="en-US" sz="2000" dirty="0" smtClean="0">
                <a:cs typeface="Calibri" pitchFamily="34" charset="0"/>
              </a:rPr>
              <a:t>an automated processes, the pertinent details will be copied forward from the referenced Billing Document onto the CR</a:t>
            </a:r>
          </a:p>
          <a:p>
            <a:pPr marL="285750" lvl="1" indent="-285750"/>
            <a:endParaRPr lang="en-US" dirty="0">
              <a:cs typeface="Calibri" pitchFamily="34" charset="0"/>
            </a:endParaRPr>
          </a:p>
          <a:p>
            <a:pPr marL="0" indent="0">
              <a:buNone/>
            </a:pPr>
            <a:r>
              <a:rPr lang="en-US" sz="2000" b="1" dirty="0" smtClean="0">
                <a:cs typeface="Calibri" pitchFamily="34" charset="0"/>
              </a:rPr>
              <a:t>Manual:</a:t>
            </a:r>
          </a:p>
          <a:p>
            <a:pPr marL="0" indent="0">
              <a:buNone/>
            </a:pPr>
            <a:endParaRPr lang="en-US" sz="700" b="1" dirty="0">
              <a:cs typeface="Calibri" pitchFamily="34" charset="0"/>
            </a:endParaRPr>
          </a:p>
          <a:p>
            <a:pPr lvl="0"/>
            <a:r>
              <a:rPr lang="en-US" sz="2000" dirty="0" smtClean="0"/>
              <a:t>There are three ways to manually create a Cash Receipts:</a:t>
            </a:r>
          </a:p>
          <a:p>
            <a:pPr lvl="1"/>
            <a:r>
              <a:rPr lang="en-US" sz="2000" dirty="0" smtClean="0"/>
              <a:t>Stand-alone</a:t>
            </a:r>
          </a:p>
          <a:p>
            <a:pPr lvl="1"/>
            <a:r>
              <a:rPr lang="en-US" sz="2000" dirty="0" smtClean="0"/>
              <a:t>Copy Forward from a Billing Document</a:t>
            </a:r>
          </a:p>
          <a:p>
            <a:pPr lvl="2"/>
            <a:r>
              <a:rPr lang="en-US" sz="1600" dirty="0" smtClean="0"/>
              <a:t>Fully or partially liquidating a Billing Document</a:t>
            </a:r>
          </a:p>
          <a:p>
            <a:pPr lvl="1"/>
            <a:r>
              <a:rPr lang="en-US" sz="2000" dirty="0" smtClean="0"/>
              <a:t>Copy From a separate Cash Receipt</a:t>
            </a:r>
          </a:p>
          <a:p>
            <a:pPr lvl="0"/>
            <a:endParaRPr lang="en-US" sz="1700"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21</a:t>
            </a:fld>
            <a:endParaRPr lang="en-US" dirty="0"/>
          </a:p>
        </p:txBody>
      </p:sp>
      <p:sp>
        <p:nvSpPr>
          <p:cNvPr id="7" name="Title 1"/>
          <p:cNvSpPr>
            <a:spLocks noGrp="1"/>
          </p:cNvSpPr>
          <p:nvPr>
            <p:ph type="title"/>
          </p:nvPr>
        </p:nvSpPr>
        <p:spPr>
          <a:xfrm>
            <a:off x="455613" y="331787"/>
            <a:ext cx="7381875" cy="635775"/>
          </a:xfrm>
        </p:spPr>
        <p:txBody>
          <a:bodyPr/>
          <a:lstStyle/>
          <a:p>
            <a:pPr eaLnBrk="1" hangingPunct="1"/>
            <a:r>
              <a:rPr lang="en-US" sz="2800" dirty="0" smtClean="0"/>
              <a:t>Automatic &amp; Manual CR </a:t>
            </a:r>
            <a:r>
              <a:rPr lang="en-US" sz="2800" dirty="0"/>
              <a:t>C</a:t>
            </a:r>
            <a:r>
              <a:rPr lang="en-US" sz="2800" dirty="0" smtClean="0"/>
              <a:t>reation Details</a:t>
            </a:r>
          </a:p>
        </p:txBody>
      </p:sp>
    </p:spTree>
    <p:extLst>
      <p:ext uri="{BB962C8B-B14F-4D97-AF65-F5344CB8AC3E}">
        <p14:creationId xmlns:p14="http://schemas.microsoft.com/office/powerpoint/2010/main" val="54500442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33917"/>
            <a:ext cx="7381875" cy="744278"/>
          </a:xfrm>
        </p:spPr>
        <p:txBody>
          <a:bodyPr/>
          <a:lstStyle/>
          <a:p>
            <a:r>
              <a:rPr lang="en-US" dirty="0"/>
              <a:t>Mass </a:t>
            </a:r>
            <a:r>
              <a:rPr lang="en-US" dirty="0" smtClean="0"/>
              <a:t>Import</a:t>
            </a:r>
            <a:r>
              <a:rPr lang="en-US" dirty="0"/>
              <a:t>:  Excel Input </a:t>
            </a:r>
            <a:r>
              <a:rPr lang="en-US" dirty="0" smtClean="0"/>
              <a:t>Files (cont.)</a:t>
            </a:r>
            <a:endParaRPr lang="en-US" sz="1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210</a:t>
            </a:fld>
            <a:endParaRPr lang="en-US" dirty="0"/>
          </a:p>
        </p:txBody>
      </p:sp>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770" t="45898" r="15718" b="38137"/>
          <a:stretch/>
        </p:blipFill>
        <p:spPr bwMode="auto">
          <a:xfrm>
            <a:off x="5517731" y="1934754"/>
            <a:ext cx="1389414" cy="58694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266" t="57111" r="33923" b="27594"/>
          <a:stretch/>
        </p:blipFill>
        <p:spPr bwMode="auto">
          <a:xfrm>
            <a:off x="5370111" y="3994442"/>
            <a:ext cx="1684653" cy="671589"/>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454583" y="1110914"/>
            <a:ext cx="8404409" cy="53324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2000" dirty="0" smtClean="0"/>
              <a:t>Ensure the Document Status and Document Number fields are populated accordingly:</a:t>
            </a:r>
          </a:p>
          <a:p>
            <a:endParaRPr lang="en-US" sz="300" dirty="0" smtClean="0"/>
          </a:p>
          <a:p>
            <a:pPr lvl="1"/>
            <a:r>
              <a:rPr lang="en-US" sz="2000" b="1" dirty="0" smtClean="0"/>
              <a:t>Document Status</a:t>
            </a:r>
          </a:p>
          <a:p>
            <a:pPr lvl="2"/>
            <a:r>
              <a:rPr lang="en-US" sz="2000" i="1" dirty="0" smtClean="0"/>
              <a:t>NEW:  </a:t>
            </a:r>
            <a:r>
              <a:rPr lang="en-US" sz="2000" dirty="0" smtClean="0"/>
              <a:t>Creates a brand new form</a:t>
            </a:r>
          </a:p>
          <a:p>
            <a:pPr lvl="2"/>
            <a:r>
              <a:rPr lang="en-US" sz="2000" i="1" dirty="0" smtClean="0"/>
              <a:t>CORRECT:  </a:t>
            </a:r>
            <a:r>
              <a:rPr lang="en-US" sz="2000" dirty="0" smtClean="0"/>
              <a:t>Corrects an existing processed document</a:t>
            </a:r>
          </a:p>
          <a:p>
            <a:pPr lvl="2"/>
            <a:r>
              <a:rPr lang="en-US" sz="2000" i="1" dirty="0" smtClean="0"/>
              <a:t>AMEND:  </a:t>
            </a:r>
            <a:r>
              <a:rPr lang="en-US" sz="2000" dirty="0" smtClean="0"/>
              <a:t>Amends an existing processed document</a:t>
            </a:r>
          </a:p>
          <a:p>
            <a:pPr lvl="2"/>
            <a:r>
              <a:rPr lang="en-US" sz="2000" i="1" dirty="0" smtClean="0"/>
              <a:t>CANCEL:</a:t>
            </a:r>
            <a:r>
              <a:rPr lang="en-US" sz="2000" b="1" dirty="0" smtClean="0"/>
              <a:t>  </a:t>
            </a:r>
            <a:r>
              <a:rPr lang="en-US" sz="2000" dirty="0" smtClean="0"/>
              <a:t>Cancels an existing processed document</a:t>
            </a:r>
          </a:p>
          <a:p>
            <a:pPr lvl="2"/>
            <a:endParaRPr lang="en-US" sz="600" dirty="0" smtClean="0"/>
          </a:p>
          <a:p>
            <a:pPr lvl="1"/>
            <a:r>
              <a:rPr lang="en-US" sz="2000" b="1" dirty="0" smtClean="0"/>
              <a:t>Document Number</a:t>
            </a:r>
          </a:p>
          <a:p>
            <a:pPr lvl="2"/>
            <a:r>
              <a:rPr lang="en-US" sz="2000" dirty="0" smtClean="0"/>
              <a:t>If you are creating a brand new </a:t>
            </a:r>
          </a:p>
          <a:p>
            <a:pPr marL="682625" lvl="2" indent="0">
              <a:buNone/>
            </a:pPr>
            <a:r>
              <a:rPr lang="en-US" sz="2000" dirty="0"/>
              <a:t>	</a:t>
            </a:r>
            <a:r>
              <a:rPr lang="en-US" sz="2000" dirty="0" smtClean="0"/>
              <a:t>document, ensure the Document </a:t>
            </a:r>
            <a:r>
              <a:rPr lang="en-US" sz="2000" dirty="0"/>
              <a:t>N</a:t>
            </a:r>
            <a:r>
              <a:rPr lang="en-US" sz="2000" dirty="0" smtClean="0"/>
              <a:t>umber field is </a:t>
            </a:r>
            <a:r>
              <a:rPr lang="en-US" sz="2000" b="1" dirty="0" smtClean="0"/>
              <a:t>blank</a:t>
            </a:r>
          </a:p>
          <a:p>
            <a:pPr lvl="3"/>
            <a:r>
              <a:rPr lang="en-US" sz="1600" dirty="0"/>
              <a:t>Keeping this field blank will ensure  the system generates the new Document Number, which will be unique</a:t>
            </a:r>
          </a:p>
          <a:p>
            <a:pPr lvl="2"/>
            <a:r>
              <a:rPr lang="en-US" sz="2000" dirty="0" smtClean="0"/>
              <a:t>If you are correcting/amending/cancelling a document, ensure that the Document </a:t>
            </a:r>
            <a:r>
              <a:rPr lang="en-US" sz="2000" dirty="0"/>
              <a:t>N</a:t>
            </a:r>
            <a:r>
              <a:rPr lang="en-US" sz="2000" dirty="0" smtClean="0"/>
              <a:t>umber matches the document you are performing the action on</a:t>
            </a:r>
          </a:p>
        </p:txBody>
      </p:sp>
      <p:sp>
        <p:nvSpPr>
          <p:cNvPr id="9"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283243196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211</a:t>
            </a:fld>
            <a:endParaRPr lang="en-US" dirty="0"/>
          </a:p>
        </p:txBody>
      </p:sp>
      <p:sp>
        <p:nvSpPr>
          <p:cNvPr id="6" name="Content Placeholder 2"/>
          <p:cNvSpPr txBox="1">
            <a:spLocks/>
          </p:cNvSpPr>
          <p:nvPr/>
        </p:nvSpPr>
        <p:spPr bwMode="auto">
          <a:xfrm>
            <a:off x="488966" y="1421627"/>
            <a:ext cx="3413182" cy="322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600" b="1" dirty="0" smtClean="0"/>
              <a:t>SV Doc Types Eligible for Import</a:t>
            </a:r>
          </a:p>
        </p:txBody>
      </p:sp>
      <p:graphicFrame>
        <p:nvGraphicFramePr>
          <p:cNvPr id="7" name="Table 6"/>
          <p:cNvGraphicFramePr>
            <a:graphicFrameLocks noGrp="1"/>
          </p:cNvGraphicFramePr>
          <p:nvPr>
            <p:extLst>
              <p:ext uri="{D42A27DB-BD31-4B8C-83A1-F6EECF244321}">
                <p14:modId xmlns:p14="http://schemas.microsoft.com/office/powerpoint/2010/main" val="252653414"/>
              </p:ext>
            </p:extLst>
          </p:nvPr>
        </p:nvGraphicFramePr>
        <p:xfrm>
          <a:off x="574026" y="1743742"/>
          <a:ext cx="3700262" cy="5066968"/>
        </p:xfrm>
        <a:graphic>
          <a:graphicData uri="http://schemas.openxmlformats.org/drawingml/2006/table">
            <a:tbl>
              <a:tblPr firstRow="1" bandRow="1">
                <a:tableStyleId>{21E4AEA4-8DFA-4A89-87EB-49C32662AFE0}</a:tableStyleId>
              </a:tblPr>
              <a:tblGrid>
                <a:gridCol w="2105379"/>
                <a:gridCol w="1594883"/>
              </a:tblGrid>
              <a:tr h="242809">
                <a:tc>
                  <a:txBody>
                    <a:bodyPr/>
                    <a:lstStyle/>
                    <a:p>
                      <a:pPr algn="l" fontAlgn="b"/>
                      <a:r>
                        <a:rPr lang="en-US" sz="1400" u="none" strike="noStrike" dirty="0" smtClean="0">
                          <a:effectLst/>
                        </a:rPr>
                        <a:t>Business Line</a:t>
                      </a:r>
                      <a:endParaRPr lang="en-US" sz="1400" b="1" i="0" u="none" strike="noStrike" dirty="0">
                        <a:solidFill>
                          <a:srgbClr val="000000"/>
                        </a:solidFill>
                        <a:effectLst/>
                        <a:latin typeface="+mn-lt"/>
                      </a:endParaRPr>
                    </a:p>
                  </a:txBody>
                  <a:tcPr marL="3749" marR="3749" marT="3749" marB="0" anchor="ctr"/>
                </a:tc>
                <a:tc>
                  <a:txBody>
                    <a:bodyPr/>
                    <a:lstStyle/>
                    <a:p>
                      <a:pPr algn="l" fontAlgn="b"/>
                      <a:r>
                        <a:rPr lang="en-US" sz="1400" u="none" strike="noStrike" dirty="0" smtClean="0">
                          <a:effectLst/>
                        </a:rPr>
                        <a:t>  SV Doc</a:t>
                      </a:r>
                      <a:r>
                        <a:rPr lang="en-US" sz="1400" u="none" strike="noStrike" baseline="0" dirty="0" smtClean="0">
                          <a:effectLst/>
                        </a:rPr>
                        <a:t> Type</a:t>
                      </a:r>
                      <a:endParaRPr lang="en-US" sz="1400" b="1" i="0" u="none" strike="noStrike" dirty="0">
                        <a:solidFill>
                          <a:srgbClr val="000000"/>
                        </a:solidFill>
                        <a:effectLst/>
                        <a:latin typeface="+mn-lt"/>
                      </a:endParaRPr>
                    </a:p>
                  </a:txBody>
                  <a:tcPr marL="3749" marR="3749" marT="3749" marB="0" anchor="b"/>
                </a:tc>
              </a:tr>
              <a:tr h="238328">
                <a:tc>
                  <a:txBody>
                    <a:bodyPr/>
                    <a:lstStyle/>
                    <a:p>
                      <a:pPr algn="l" fontAlgn="b"/>
                      <a:r>
                        <a:rPr lang="en-US" sz="1000" b="1" u="none" strike="noStrike" dirty="0" smtClean="0">
                          <a:effectLst/>
                        </a:rPr>
                        <a:t>Fleet</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u="none" strike="noStrike" dirty="0" smtClean="0">
                          <a:effectLst/>
                        </a:rPr>
                        <a:t>FMA,</a:t>
                      </a:r>
                      <a:r>
                        <a:rPr lang="en-US" sz="1000" u="none" strike="noStrike" baseline="0" dirty="0" smtClean="0">
                          <a:effectLst/>
                        </a:rPr>
                        <a:t> </a:t>
                      </a:r>
                      <a:r>
                        <a:rPr lang="en-US" sz="1000" u="none" strike="noStrike" dirty="0" smtClean="0">
                          <a:effectLst/>
                        </a:rPr>
                        <a:t>FML</a:t>
                      </a:r>
                      <a:endParaRPr lang="en-US" sz="1000" b="0" i="0" u="none" strike="noStrike" dirty="0">
                        <a:solidFill>
                          <a:srgbClr val="000000"/>
                        </a:solidFill>
                        <a:effectLst/>
                        <a:latin typeface="+mn-lt"/>
                      </a:endParaRPr>
                    </a:p>
                  </a:txBody>
                  <a:tcPr marL="0" marR="0" marT="0" marB="0" anchor="ctr"/>
                </a:tc>
              </a:tr>
              <a:tr h="238328">
                <a:tc>
                  <a:txBody>
                    <a:bodyPr/>
                    <a:lstStyle/>
                    <a:p>
                      <a:pPr algn="l" fontAlgn="b"/>
                      <a:r>
                        <a:rPr lang="en-US" sz="1000" b="1" u="none" strike="noStrike" dirty="0" smtClean="0">
                          <a:effectLst/>
                        </a:rPr>
                        <a:t>Rent</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u="none" strike="noStrike" dirty="0" smtClean="0">
                          <a:effectLst/>
                        </a:rPr>
                        <a:t>RMA,</a:t>
                      </a:r>
                      <a:r>
                        <a:rPr lang="en-US" sz="1000" u="none" strike="noStrike" baseline="0" dirty="0" smtClean="0">
                          <a:effectLst/>
                        </a:rPr>
                        <a:t> </a:t>
                      </a:r>
                      <a:r>
                        <a:rPr lang="en-US" sz="1000" u="none" strike="noStrike" dirty="0" smtClean="0">
                          <a:effectLst/>
                        </a:rPr>
                        <a:t>RML</a:t>
                      </a:r>
                      <a:endParaRPr lang="en-US" sz="1000" b="0" i="0" u="none" strike="noStrike" dirty="0">
                        <a:solidFill>
                          <a:srgbClr val="000000"/>
                        </a:solidFill>
                        <a:effectLst/>
                        <a:latin typeface="+mn-lt"/>
                      </a:endParaRPr>
                    </a:p>
                  </a:txBody>
                  <a:tcPr marL="0" marR="0" marT="0" marB="0" anchor="ctr"/>
                </a:tc>
              </a:tr>
              <a:tr h="510916">
                <a:tc>
                  <a:txBody>
                    <a:bodyPr/>
                    <a:lstStyle/>
                    <a:p>
                      <a:pPr algn="l" fontAlgn="b"/>
                      <a:r>
                        <a:rPr lang="en-US" sz="1000" b="1" u="none" strike="noStrike" dirty="0">
                          <a:effectLst/>
                        </a:rPr>
                        <a:t>RWA/HOTD</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u="none" strike="noStrike" dirty="0" smtClean="0">
                          <a:effectLst/>
                        </a:rPr>
                        <a:t>AMA,</a:t>
                      </a:r>
                      <a:r>
                        <a:rPr lang="en-US" sz="1000" u="none" strike="noStrike" baseline="0" dirty="0" smtClean="0">
                          <a:effectLst/>
                        </a:rPr>
                        <a:t> </a:t>
                      </a:r>
                      <a:r>
                        <a:rPr lang="en-US" sz="1000" u="none" strike="noStrike" dirty="0" smtClean="0">
                          <a:effectLst/>
                        </a:rPr>
                        <a:t>AML,</a:t>
                      </a:r>
                      <a:r>
                        <a:rPr lang="en-US" sz="1000" u="none" strike="noStrike" baseline="0" dirty="0" smtClean="0">
                          <a:effectLst/>
                        </a:rPr>
                        <a:t> </a:t>
                      </a:r>
                      <a:r>
                        <a:rPr lang="en-US" sz="1000" u="none" strike="noStrike" dirty="0" smtClean="0">
                          <a:effectLst/>
                        </a:rPr>
                        <a:t>SDS,</a:t>
                      </a:r>
                      <a:r>
                        <a:rPr lang="en-US" sz="1000" u="none" strike="noStrike" baseline="0" dirty="0" smtClean="0">
                          <a:effectLst/>
                        </a:rPr>
                        <a:t> </a:t>
                      </a:r>
                      <a:r>
                        <a:rPr lang="en-US" sz="1000" u="none" strike="noStrike" dirty="0" smtClean="0">
                          <a:effectLst/>
                        </a:rPr>
                        <a:t>ADS,</a:t>
                      </a:r>
                      <a:r>
                        <a:rPr lang="en-US" sz="1000" u="none" strike="noStrike" baseline="0" dirty="0" smtClean="0">
                          <a:effectLst/>
                        </a:rPr>
                        <a:t> </a:t>
                      </a:r>
                      <a:r>
                        <a:rPr lang="en-US" sz="1000" u="none" strike="noStrike" dirty="0" smtClean="0">
                          <a:effectLst/>
                        </a:rPr>
                        <a:t>HDS</a:t>
                      </a:r>
                      <a:endParaRPr lang="en-US" sz="1000" b="0" i="0" u="none" strike="noStrike" dirty="0">
                        <a:solidFill>
                          <a:srgbClr val="000000"/>
                        </a:solidFill>
                        <a:effectLst/>
                        <a:latin typeface="+mn-lt"/>
                      </a:endParaRPr>
                    </a:p>
                  </a:txBody>
                  <a:tcPr marL="3749" marR="3749" marT="3749" marB="0" anchor="ctr"/>
                </a:tc>
              </a:tr>
              <a:tr h="318977">
                <a:tc>
                  <a:txBody>
                    <a:bodyPr/>
                    <a:lstStyle/>
                    <a:p>
                      <a:pPr algn="l" fontAlgn="b"/>
                      <a:r>
                        <a:rPr lang="en-US" sz="1000" b="1" u="none" strike="noStrike" dirty="0">
                          <a:effectLst/>
                        </a:rPr>
                        <a:t>Supply/FAIM</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u="none" strike="noStrike" dirty="0">
                          <a:effectLst/>
                        </a:rPr>
                        <a:t>GMA </a:t>
                      </a:r>
                      <a:r>
                        <a:rPr lang="en-US" sz="1000" u="none" strike="noStrike" dirty="0" smtClean="0">
                          <a:effectLst/>
                        </a:rPr>
                        <a:t>,</a:t>
                      </a:r>
                      <a:r>
                        <a:rPr lang="en-US" sz="1000" u="none" strike="noStrike" baseline="0" dirty="0" smtClean="0">
                          <a:effectLst/>
                        </a:rPr>
                        <a:t> </a:t>
                      </a:r>
                      <a:r>
                        <a:rPr lang="en-US" sz="1000" u="none" strike="noStrike" dirty="0" smtClean="0">
                          <a:effectLst/>
                        </a:rPr>
                        <a:t>GAL,</a:t>
                      </a:r>
                      <a:r>
                        <a:rPr lang="en-US" sz="1000" u="none" strike="noStrike" baseline="0" dirty="0" smtClean="0">
                          <a:effectLst/>
                        </a:rPr>
                        <a:t> </a:t>
                      </a:r>
                      <a:r>
                        <a:rPr lang="en-US" sz="1000" u="none" strike="noStrike" dirty="0" smtClean="0">
                          <a:effectLst/>
                        </a:rPr>
                        <a:t>GMM</a:t>
                      </a:r>
                      <a:endParaRPr lang="en-US" sz="1000" b="0" i="0" u="none" strike="noStrike" dirty="0">
                        <a:solidFill>
                          <a:srgbClr val="000000"/>
                        </a:solidFill>
                        <a:effectLst/>
                        <a:latin typeface="+mn-lt"/>
                      </a:endParaRPr>
                    </a:p>
                  </a:txBody>
                  <a:tcPr marL="3749" marR="3749" marT="3749" marB="0" anchor="ctr"/>
                </a:tc>
              </a:tr>
              <a:tr h="318977">
                <a:tc>
                  <a:txBody>
                    <a:bodyPr/>
                    <a:lstStyle/>
                    <a:p>
                      <a:pPr algn="l" fontAlgn="b"/>
                      <a:r>
                        <a:rPr lang="en-US" sz="1000" b="1" u="none" strike="noStrike" dirty="0">
                          <a:effectLst/>
                        </a:rPr>
                        <a:t>Automotive Purchases</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u="none" strike="noStrike" dirty="0" smtClean="0">
                          <a:effectLst/>
                        </a:rPr>
                        <a:t>VMA,</a:t>
                      </a:r>
                      <a:r>
                        <a:rPr lang="en-US" sz="1000" u="none" strike="noStrike" baseline="0" dirty="0" smtClean="0">
                          <a:effectLst/>
                        </a:rPr>
                        <a:t> </a:t>
                      </a:r>
                      <a:r>
                        <a:rPr lang="en-US" sz="1000" u="none" strike="noStrike" dirty="0" smtClean="0">
                          <a:effectLst/>
                        </a:rPr>
                        <a:t>VAL</a:t>
                      </a:r>
                      <a:endParaRPr lang="en-US" sz="1000" b="0" i="0" u="none" strike="noStrike" dirty="0">
                        <a:solidFill>
                          <a:srgbClr val="000000"/>
                        </a:solidFill>
                        <a:effectLst/>
                        <a:latin typeface="+mn-lt"/>
                      </a:endParaRPr>
                    </a:p>
                  </a:txBody>
                  <a:tcPr marL="3749" marR="3749" marT="3749" marB="0" anchor="ctr"/>
                </a:tc>
              </a:tr>
              <a:tr h="287079">
                <a:tc>
                  <a:txBody>
                    <a:bodyPr/>
                    <a:lstStyle/>
                    <a:p>
                      <a:pPr algn="l" fontAlgn="b"/>
                      <a:r>
                        <a:rPr lang="en-US" sz="1000" b="1" u="none" strike="noStrike" dirty="0">
                          <a:effectLst/>
                        </a:rPr>
                        <a:t>Real </a:t>
                      </a:r>
                      <a:r>
                        <a:rPr lang="en-US" sz="1000" b="1" u="none" strike="noStrike" dirty="0" smtClean="0">
                          <a:effectLst/>
                        </a:rPr>
                        <a:t>Property</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u="none" strike="noStrike" dirty="0" smtClean="0">
                          <a:effectLst/>
                        </a:rPr>
                        <a:t>PMA,</a:t>
                      </a:r>
                      <a:r>
                        <a:rPr lang="en-US" sz="1000" u="none" strike="noStrike" baseline="0" dirty="0" smtClean="0">
                          <a:effectLst/>
                        </a:rPr>
                        <a:t> </a:t>
                      </a:r>
                      <a:r>
                        <a:rPr lang="en-US" sz="1000" u="none" strike="noStrike" dirty="0" smtClean="0">
                          <a:effectLst/>
                        </a:rPr>
                        <a:t>PDS,</a:t>
                      </a:r>
                      <a:r>
                        <a:rPr lang="en-US" sz="1000" u="none" strike="noStrike" baseline="0" dirty="0" smtClean="0">
                          <a:effectLst/>
                        </a:rPr>
                        <a:t> </a:t>
                      </a:r>
                      <a:r>
                        <a:rPr lang="en-US" sz="1000" u="none" strike="noStrike" dirty="0" smtClean="0">
                          <a:effectLst/>
                        </a:rPr>
                        <a:t>PML</a:t>
                      </a:r>
                      <a:endParaRPr lang="en-US" sz="1000" b="0" i="0" u="none" strike="noStrike" dirty="0">
                        <a:solidFill>
                          <a:srgbClr val="000000"/>
                        </a:solidFill>
                        <a:effectLst/>
                        <a:latin typeface="+mn-lt"/>
                      </a:endParaRPr>
                    </a:p>
                  </a:txBody>
                  <a:tcPr marL="3749" marR="3749" marT="3749" marB="0" anchor="ctr"/>
                </a:tc>
              </a:tr>
              <a:tr h="279439">
                <a:tc>
                  <a:txBody>
                    <a:bodyPr/>
                    <a:lstStyle/>
                    <a:p>
                      <a:pPr algn="l" fontAlgn="b"/>
                      <a:r>
                        <a:rPr lang="fr-FR" sz="1000" b="1" u="none" strike="noStrike" dirty="0">
                          <a:effectLst/>
                        </a:rPr>
                        <a:t>GM&amp;A </a:t>
                      </a:r>
                      <a:r>
                        <a:rPr lang="fr-FR" sz="1000" b="1" u="none" strike="noStrike" dirty="0" smtClean="0">
                          <a:effectLst/>
                        </a:rPr>
                        <a:t>(</a:t>
                      </a:r>
                      <a:r>
                        <a:rPr lang="fr-FR" sz="1000" b="1" u="none" strike="noStrike" dirty="0">
                          <a:effectLst/>
                        </a:rPr>
                        <a:t>IOS)</a:t>
                      </a:r>
                      <a:endParaRPr lang="fr-FR" sz="1000" b="1" i="0" u="none" strike="noStrike" dirty="0">
                        <a:solidFill>
                          <a:srgbClr val="000000"/>
                        </a:solidFill>
                        <a:effectLst/>
                        <a:latin typeface="+mn-lt"/>
                      </a:endParaRPr>
                    </a:p>
                  </a:txBody>
                  <a:tcPr marL="3749" marR="3749" marT="3749" marB="0" anchor="ctr"/>
                </a:tc>
                <a:tc>
                  <a:txBody>
                    <a:bodyPr/>
                    <a:lstStyle/>
                    <a:p>
                      <a:pPr algn="ctr" fontAlgn="b"/>
                      <a:r>
                        <a:rPr lang="en-US" sz="1000" u="none" strike="noStrike" dirty="0">
                          <a:effectLst/>
                        </a:rPr>
                        <a:t>IML</a:t>
                      </a:r>
                      <a:endParaRPr lang="en-US" sz="1000" b="0" i="0" u="none" strike="noStrike" dirty="0">
                        <a:solidFill>
                          <a:srgbClr val="000000"/>
                        </a:solidFill>
                        <a:effectLst/>
                        <a:latin typeface="+mn-lt"/>
                      </a:endParaRPr>
                    </a:p>
                  </a:txBody>
                  <a:tcPr marL="3749" marR="3749" marT="3749" marB="0" anchor="ctr"/>
                </a:tc>
              </a:tr>
              <a:tr h="285661">
                <a:tc>
                  <a:txBody>
                    <a:bodyPr/>
                    <a:lstStyle/>
                    <a:p>
                      <a:pPr algn="l" fontAlgn="b"/>
                      <a:r>
                        <a:rPr lang="en-US" sz="1000" b="1" u="none" strike="noStrike" dirty="0" smtClean="0">
                          <a:effectLst/>
                        </a:rPr>
                        <a:t>Region 6 Manual Business</a:t>
                      </a:r>
                      <a:r>
                        <a:rPr lang="en-US" sz="1000" b="1" u="none" strike="noStrike" baseline="0" dirty="0" smtClean="0">
                          <a:effectLst/>
                        </a:rPr>
                        <a:t> Lines</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u="none" strike="noStrike" dirty="0" smtClean="0">
                          <a:effectLst/>
                        </a:rPr>
                        <a:t>MMA,</a:t>
                      </a:r>
                      <a:r>
                        <a:rPr lang="en-US" sz="1000" u="none" strike="noStrike" baseline="0" dirty="0" smtClean="0">
                          <a:effectLst/>
                        </a:rPr>
                        <a:t> </a:t>
                      </a:r>
                      <a:r>
                        <a:rPr lang="en-US" sz="1000" u="none" strike="noStrike" dirty="0" smtClean="0">
                          <a:effectLst/>
                        </a:rPr>
                        <a:t>MML,</a:t>
                      </a:r>
                      <a:r>
                        <a:rPr lang="en-US" sz="1000" u="none" strike="noStrike" baseline="0" dirty="0" smtClean="0">
                          <a:effectLst/>
                        </a:rPr>
                        <a:t> </a:t>
                      </a:r>
                      <a:r>
                        <a:rPr lang="en-US" sz="1000" u="none" strike="noStrike" dirty="0" smtClean="0">
                          <a:effectLst/>
                        </a:rPr>
                        <a:t>MMR, MDS</a:t>
                      </a:r>
                      <a:endParaRPr lang="en-US" sz="1000" b="0" i="0" u="none" strike="noStrike" dirty="0">
                        <a:solidFill>
                          <a:srgbClr val="000000"/>
                        </a:solidFill>
                        <a:effectLst/>
                        <a:latin typeface="+mn-lt"/>
                      </a:endParaRPr>
                    </a:p>
                  </a:txBody>
                  <a:tcPr marL="3749" marR="3749" marT="3749" marB="0" anchor="ctr"/>
                </a:tc>
              </a:tr>
              <a:tr h="285661">
                <a:tc>
                  <a:txBody>
                    <a:bodyPr/>
                    <a:lstStyle/>
                    <a:p>
                      <a:pPr algn="l" fontAlgn="b"/>
                      <a:r>
                        <a:rPr lang="en-US" sz="1000" b="1" i="0" u="none" strike="noStrike" dirty="0" smtClean="0">
                          <a:solidFill>
                            <a:srgbClr val="000000"/>
                          </a:solidFill>
                          <a:effectLst/>
                          <a:latin typeface="+mn-lt"/>
                        </a:rPr>
                        <a:t>Region 7 Manual Business Lines</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b="0" i="0" u="none" strike="noStrike" dirty="0" smtClean="0">
                          <a:solidFill>
                            <a:srgbClr val="000000"/>
                          </a:solidFill>
                          <a:effectLst/>
                          <a:latin typeface="+mn-lt"/>
                        </a:rPr>
                        <a:t>IAL</a:t>
                      </a:r>
                      <a:endParaRPr lang="en-US" sz="1000" b="0" i="0" u="none" strike="noStrike" dirty="0">
                        <a:solidFill>
                          <a:srgbClr val="000000"/>
                        </a:solidFill>
                        <a:effectLst/>
                        <a:latin typeface="+mn-lt"/>
                      </a:endParaRPr>
                    </a:p>
                  </a:txBody>
                  <a:tcPr marL="3749" marR="3749" marT="3749" marB="0" anchor="ctr"/>
                </a:tc>
              </a:tr>
              <a:tr h="285661">
                <a:tc>
                  <a:txBody>
                    <a:bodyPr/>
                    <a:lstStyle/>
                    <a:p>
                      <a:pPr algn="l" fontAlgn="b"/>
                      <a:r>
                        <a:rPr lang="en-US" sz="1000" b="1" i="0" u="none" strike="noStrike" dirty="0" smtClean="0">
                          <a:solidFill>
                            <a:srgbClr val="000000"/>
                          </a:solidFill>
                          <a:effectLst/>
                          <a:latin typeface="+mn-lt"/>
                        </a:rPr>
                        <a:t>Claims</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b="0" i="0" u="none" strike="noStrike" dirty="0" smtClean="0">
                          <a:solidFill>
                            <a:srgbClr val="000000"/>
                          </a:solidFill>
                          <a:effectLst/>
                          <a:latin typeface="+mn-lt"/>
                        </a:rPr>
                        <a:t>D7A, D6A, ML7, ML6</a:t>
                      </a:r>
                      <a:endParaRPr lang="en-US" sz="1000" b="0" i="0" u="none" strike="noStrike" dirty="0">
                        <a:solidFill>
                          <a:srgbClr val="000000"/>
                        </a:solidFill>
                        <a:effectLst/>
                        <a:latin typeface="+mn-lt"/>
                      </a:endParaRPr>
                    </a:p>
                  </a:txBody>
                  <a:tcPr marL="3749" marR="3749" marT="3749" marB="0" anchor="ctr"/>
                </a:tc>
              </a:tr>
              <a:tr h="285661">
                <a:tc>
                  <a:txBody>
                    <a:bodyPr/>
                    <a:lstStyle/>
                    <a:p>
                      <a:pPr algn="l" fontAlgn="b"/>
                      <a:r>
                        <a:rPr lang="en-US" sz="1000" b="1" i="0" u="none" strike="noStrike" dirty="0" smtClean="0">
                          <a:solidFill>
                            <a:srgbClr val="000000"/>
                          </a:solidFill>
                          <a:effectLst/>
                          <a:latin typeface="+mn-lt"/>
                        </a:rPr>
                        <a:t>External Services</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b="0" i="0" u="none" strike="noStrike" dirty="0" smtClean="0">
                          <a:solidFill>
                            <a:srgbClr val="000000"/>
                          </a:solidFill>
                          <a:effectLst/>
                          <a:latin typeface="+mn-lt"/>
                        </a:rPr>
                        <a:t>QMA, MME, QML</a:t>
                      </a:r>
                      <a:endParaRPr lang="en-US" sz="1000" b="0" i="0" u="none" strike="noStrike" dirty="0">
                        <a:solidFill>
                          <a:srgbClr val="000000"/>
                        </a:solidFill>
                        <a:effectLst/>
                        <a:latin typeface="+mn-lt"/>
                      </a:endParaRPr>
                    </a:p>
                  </a:txBody>
                  <a:tcPr marL="3749" marR="3749" marT="3749" marB="0" anchor="ctr"/>
                </a:tc>
              </a:tr>
              <a:tr h="285661">
                <a:tc>
                  <a:txBody>
                    <a:bodyPr/>
                    <a:lstStyle/>
                    <a:p>
                      <a:pPr algn="l" fontAlgn="b"/>
                      <a:r>
                        <a:rPr lang="en-US" sz="1000" b="1" i="0" u="none" strike="noStrike" dirty="0" smtClean="0">
                          <a:solidFill>
                            <a:srgbClr val="000000"/>
                          </a:solidFill>
                          <a:effectLst/>
                          <a:latin typeface="+mn-lt"/>
                        </a:rPr>
                        <a:t>AAS/ITS</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b="0" i="0" u="none" strike="noStrike" dirty="0" smtClean="0">
                          <a:solidFill>
                            <a:srgbClr val="000000"/>
                          </a:solidFill>
                          <a:effectLst/>
                          <a:latin typeface="+mn-lt"/>
                        </a:rPr>
                        <a:t>SMA, SDA, SML, EMA, EDA, EML, KMA, KDA, KML, XMA, XDA, XML, HMA, HDA,</a:t>
                      </a:r>
                      <a:r>
                        <a:rPr lang="en-US" sz="1000" b="0" i="0" u="none" strike="noStrike" baseline="0" dirty="0" smtClean="0">
                          <a:solidFill>
                            <a:srgbClr val="000000"/>
                          </a:solidFill>
                          <a:effectLst/>
                          <a:latin typeface="+mn-lt"/>
                        </a:rPr>
                        <a:t> HML, NMA, NDA, NML, TMA, TDA, TML, WMA, WDA, WML</a:t>
                      </a:r>
                      <a:endParaRPr lang="en-US" sz="1000" b="0" i="0" u="none" strike="noStrike" dirty="0">
                        <a:solidFill>
                          <a:srgbClr val="000000"/>
                        </a:solidFill>
                        <a:effectLst/>
                        <a:latin typeface="+mn-lt"/>
                      </a:endParaRPr>
                    </a:p>
                  </a:txBody>
                  <a:tcPr marL="3749" marR="3749" marT="3749" marB="0" anchor="ctr"/>
                </a:tc>
              </a:tr>
              <a:tr h="285661">
                <a:tc>
                  <a:txBody>
                    <a:bodyPr/>
                    <a:lstStyle/>
                    <a:p>
                      <a:pPr algn="l" fontAlgn="b"/>
                      <a:r>
                        <a:rPr lang="en-US" sz="1000" b="1" i="0" u="none" strike="noStrike" dirty="0" smtClean="0">
                          <a:solidFill>
                            <a:srgbClr val="000000"/>
                          </a:solidFill>
                          <a:effectLst/>
                          <a:latin typeface="+mn-lt"/>
                        </a:rPr>
                        <a:t>Outlease</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b="0" i="0" u="none" strike="noStrike" dirty="0" smtClean="0">
                          <a:solidFill>
                            <a:srgbClr val="000000"/>
                          </a:solidFill>
                          <a:effectLst/>
                          <a:latin typeface="+mn-lt"/>
                        </a:rPr>
                        <a:t>OMA, OML</a:t>
                      </a:r>
                      <a:endParaRPr lang="en-US" sz="1000" b="0" i="0" u="none" strike="noStrike" dirty="0">
                        <a:solidFill>
                          <a:srgbClr val="000000"/>
                        </a:solidFill>
                        <a:effectLst/>
                        <a:latin typeface="+mn-lt"/>
                      </a:endParaRPr>
                    </a:p>
                  </a:txBody>
                  <a:tcPr marL="3749" marR="3749" marT="3749" marB="0" anchor="ctr"/>
                </a:tc>
              </a:tr>
              <a:tr h="285661">
                <a:tc>
                  <a:txBody>
                    <a:bodyPr/>
                    <a:lstStyle/>
                    <a:p>
                      <a:pPr algn="l" fontAlgn="b"/>
                      <a:r>
                        <a:rPr lang="en-US" sz="1000" b="1" i="0" u="none" strike="noStrike" dirty="0" smtClean="0">
                          <a:solidFill>
                            <a:srgbClr val="000000"/>
                          </a:solidFill>
                          <a:effectLst/>
                          <a:latin typeface="+mn-lt"/>
                        </a:rPr>
                        <a:t>TARPS</a:t>
                      </a:r>
                      <a:endParaRPr lang="en-US" sz="1000" b="1" i="0" u="none" strike="noStrike" dirty="0">
                        <a:solidFill>
                          <a:srgbClr val="000000"/>
                        </a:solidFill>
                        <a:effectLst/>
                        <a:latin typeface="+mn-lt"/>
                      </a:endParaRPr>
                    </a:p>
                  </a:txBody>
                  <a:tcPr marL="3749" marR="3749" marT="3749" marB="0" anchor="ctr"/>
                </a:tc>
                <a:tc>
                  <a:txBody>
                    <a:bodyPr/>
                    <a:lstStyle/>
                    <a:p>
                      <a:pPr algn="ctr" fontAlgn="b"/>
                      <a:r>
                        <a:rPr lang="en-US" sz="1000" b="0" i="0" u="none" strike="noStrike" dirty="0" smtClean="0">
                          <a:solidFill>
                            <a:srgbClr val="000000"/>
                          </a:solidFill>
                          <a:effectLst/>
                          <a:latin typeface="+mn-lt"/>
                        </a:rPr>
                        <a:t>TAR, TCO</a:t>
                      </a:r>
                      <a:endParaRPr lang="en-US" sz="1000" b="0" i="0" u="none" strike="noStrike" dirty="0">
                        <a:solidFill>
                          <a:srgbClr val="000000"/>
                        </a:solidFill>
                        <a:effectLst/>
                        <a:latin typeface="+mn-lt"/>
                      </a:endParaRPr>
                    </a:p>
                  </a:txBody>
                  <a:tcPr marL="3749" marR="3749" marT="3749" marB="0" anchor="ctr"/>
                </a:tc>
              </a:tr>
            </a:tbl>
          </a:graphicData>
        </a:graphic>
      </p:graphicFrame>
      <p:sp>
        <p:nvSpPr>
          <p:cNvPr id="10" name="Content Placeholder 2"/>
          <p:cNvSpPr txBox="1">
            <a:spLocks/>
          </p:cNvSpPr>
          <p:nvPr/>
        </p:nvSpPr>
        <p:spPr bwMode="auto">
          <a:xfrm>
            <a:off x="5075162" y="1357829"/>
            <a:ext cx="3413182" cy="4633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600" b="1" dirty="0" smtClean="0"/>
              <a:t>CR Doc Types Eligible for Import</a:t>
            </a:r>
          </a:p>
        </p:txBody>
      </p:sp>
      <p:sp>
        <p:nvSpPr>
          <p:cNvPr id="9" name="Content Placeholder 2"/>
          <p:cNvSpPr txBox="1">
            <a:spLocks/>
          </p:cNvSpPr>
          <p:nvPr/>
        </p:nvSpPr>
        <p:spPr bwMode="auto">
          <a:xfrm>
            <a:off x="361507" y="1077628"/>
            <a:ext cx="8521235" cy="4853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800" dirty="0" smtClean="0"/>
              <a:t>Ensure the Document Type is Eligible for Import </a:t>
            </a:r>
            <a:endParaRPr lang="en-US" sz="1800" b="1" dirty="0"/>
          </a:p>
        </p:txBody>
      </p:sp>
      <p:sp>
        <p:nvSpPr>
          <p:cNvPr id="11" name="Title 1"/>
          <p:cNvSpPr>
            <a:spLocks noGrp="1"/>
          </p:cNvSpPr>
          <p:nvPr>
            <p:ph type="title"/>
          </p:nvPr>
        </p:nvSpPr>
        <p:spPr>
          <a:xfrm>
            <a:off x="455613" y="233917"/>
            <a:ext cx="7381875" cy="744278"/>
          </a:xfrm>
        </p:spPr>
        <p:txBody>
          <a:bodyPr/>
          <a:lstStyle/>
          <a:p>
            <a:r>
              <a:rPr lang="en-US" dirty="0"/>
              <a:t>Mass </a:t>
            </a:r>
            <a:r>
              <a:rPr lang="en-US" dirty="0" smtClean="0"/>
              <a:t>Import</a:t>
            </a:r>
            <a:r>
              <a:rPr lang="en-US" dirty="0"/>
              <a:t> </a:t>
            </a:r>
            <a:r>
              <a:rPr lang="en-US" dirty="0" smtClean="0"/>
              <a:t>Document Types</a:t>
            </a:r>
            <a:endParaRPr lang="en-US" sz="1800" dirty="0"/>
          </a:p>
        </p:txBody>
      </p:sp>
      <p:sp>
        <p:nvSpPr>
          <p:cNvPr id="12" name="Rectangle 11"/>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17805829"/>
              </p:ext>
            </p:extLst>
          </p:nvPr>
        </p:nvGraphicFramePr>
        <p:xfrm>
          <a:off x="5128391" y="1821164"/>
          <a:ext cx="3306724" cy="2583711"/>
        </p:xfrm>
        <a:graphic>
          <a:graphicData uri="http://schemas.openxmlformats.org/drawingml/2006/table">
            <a:tbl>
              <a:tblPr firstRow="1" bandRow="1">
                <a:tableStyleId>{21E4AEA4-8DFA-4A89-87EB-49C32662AFE0}</a:tableStyleId>
              </a:tblPr>
              <a:tblGrid>
                <a:gridCol w="1863250"/>
                <a:gridCol w="1443474"/>
              </a:tblGrid>
              <a:tr h="268921">
                <a:tc>
                  <a:txBody>
                    <a:bodyPr/>
                    <a:lstStyle/>
                    <a:p>
                      <a:pPr algn="l" fontAlgn="b"/>
                      <a:r>
                        <a:rPr lang="en-US" sz="1400" u="none" strike="noStrike" dirty="0" smtClean="0">
                          <a:effectLst/>
                        </a:rPr>
                        <a:t>Business Line</a:t>
                      </a:r>
                      <a:endParaRPr lang="en-US" sz="1400" b="1" i="0" u="none" strike="noStrike" dirty="0">
                        <a:solidFill>
                          <a:srgbClr val="000000"/>
                        </a:solidFill>
                        <a:effectLst/>
                        <a:latin typeface="Arial"/>
                      </a:endParaRPr>
                    </a:p>
                  </a:txBody>
                  <a:tcPr marL="9525" marR="9525" marT="9525" marB="0" anchor="b"/>
                </a:tc>
                <a:tc>
                  <a:txBody>
                    <a:bodyPr/>
                    <a:lstStyle/>
                    <a:p>
                      <a:pPr algn="l" fontAlgn="b"/>
                      <a:r>
                        <a:rPr lang="en-US" sz="1400" u="none" strike="noStrike" dirty="0" smtClean="0">
                          <a:effectLst/>
                        </a:rPr>
                        <a:t>  CR Doc Type</a:t>
                      </a:r>
                      <a:endParaRPr lang="en-US" sz="1400" b="1" i="0" u="none" strike="noStrike" dirty="0">
                        <a:solidFill>
                          <a:srgbClr val="000000"/>
                        </a:solidFill>
                        <a:effectLst/>
                        <a:latin typeface="Arial"/>
                      </a:endParaRPr>
                    </a:p>
                  </a:txBody>
                  <a:tcPr marL="9525" marR="9525" marT="9525" marB="0" anchor="b"/>
                </a:tc>
              </a:tr>
              <a:tr h="1177106">
                <a:tc>
                  <a:txBody>
                    <a:bodyPr/>
                    <a:lstStyle/>
                    <a:p>
                      <a:pPr algn="l" fontAlgn="b"/>
                      <a:r>
                        <a:rPr lang="en-US" sz="1200" b="1" u="none" strike="noStrike" dirty="0" smtClean="0">
                          <a:effectLst/>
                        </a:rPr>
                        <a:t>Region 6</a:t>
                      </a:r>
                      <a:endParaRPr lang="en-US" sz="1200" b="1" i="0" u="none" strike="noStrike" dirty="0">
                        <a:solidFill>
                          <a:srgbClr val="000000"/>
                        </a:solidFill>
                        <a:effectLst/>
                        <a:latin typeface="Arial"/>
                      </a:endParaRPr>
                    </a:p>
                  </a:txBody>
                  <a:tcPr marL="9525" marR="9525" marT="9525" marB="0" anchor="ctr"/>
                </a:tc>
                <a:tc>
                  <a:txBody>
                    <a:bodyPr/>
                    <a:lstStyle/>
                    <a:p>
                      <a:pPr algn="ctr" fontAlgn="b"/>
                      <a:r>
                        <a:rPr lang="en-US" sz="1200" u="none" strike="noStrike" dirty="0" smtClean="0">
                          <a:effectLst/>
                        </a:rPr>
                        <a:t>AO6, MC6</a:t>
                      </a:r>
                      <a:r>
                        <a:rPr lang="en-US" sz="1200" b="0" u="none" strike="noStrike" dirty="0" smtClean="0">
                          <a:effectLst/>
                        </a:rPr>
                        <a:t>,</a:t>
                      </a:r>
                      <a:r>
                        <a:rPr lang="en-US" sz="1200" b="0" u="none" strike="noStrike" baseline="0" dirty="0" smtClean="0">
                          <a:effectLst/>
                        </a:rPr>
                        <a:t> </a:t>
                      </a:r>
                      <a:r>
                        <a:rPr lang="en-US" sz="1200" u="none" strike="noStrike" dirty="0" smtClean="0">
                          <a:effectLst/>
                        </a:rPr>
                        <a:t>NW6</a:t>
                      </a:r>
                      <a:r>
                        <a:rPr lang="en-US" sz="1200" b="0" i="0" u="none" strike="noStrike" dirty="0" smtClean="0">
                          <a:solidFill>
                            <a:srgbClr val="000000"/>
                          </a:solidFill>
                          <a:effectLst/>
                          <a:latin typeface="+mn-lt"/>
                        </a:rPr>
                        <a:t>,</a:t>
                      </a:r>
                      <a:r>
                        <a:rPr lang="en-US" sz="1200" b="0" i="0" u="none" strike="noStrike" baseline="0" dirty="0" smtClean="0">
                          <a:solidFill>
                            <a:srgbClr val="000000"/>
                          </a:solidFill>
                          <a:effectLst/>
                          <a:latin typeface="+mn-lt"/>
                        </a:rPr>
                        <a:t> </a:t>
                      </a:r>
                      <a:r>
                        <a:rPr lang="en-US" sz="1200" u="none" strike="noStrike" dirty="0" smtClean="0">
                          <a:effectLst/>
                        </a:rPr>
                        <a:t>CH6</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EF6</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CA6</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WO6</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CW6</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CR6</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CT6</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RC6</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L6M, PE6, IFF, LC6, CCR, L6X</a:t>
                      </a:r>
                      <a:endParaRPr lang="en-US" sz="1200" b="0" i="0" u="none" strike="noStrike" dirty="0">
                        <a:solidFill>
                          <a:srgbClr val="000000"/>
                        </a:solidFill>
                        <a:effectLst/>
                        <a:latin typeface="Arial"/>
                      </a:endParaRPr>
                    </a:p>
                  </a:txBody>
                  <a:tcPr marL="9525" marR="9525" marT="9525" marB="0" anchor="ctr"/>
                </a:tc>
              </a:tr>
              <a:tr h="1137684">
                <a:tc>
                  <a:txBody>
                    <a:bodyPr/>
                    <a:lstStyle/>
                    <a:p>
                      <a:pPr algn="l" fontAlgn="b"/>
                      <a:r>
                        <a:rPr lang="en-US" sz="1200" b="1" u="none" strike="noStrike" dirty="0" smtClean="0">
                          <a:effectLst/>
                        </a:rPr>
                        <a:t>Region 7</a:t>
                      </a:r>
                      <a:endParaRPr lang="en-US" sz="1200" b="1" i="0" u="none" strike="noStrike" dirty="0">
                        <a:solidFill>
                          <a:srgbClr val="000000"/>
                        </a:solidFill>
                        <a:effectLst/>
                        <a:latin typeface="Arial"/>
                      </a:endParaRPr>
                    </a:p>
                  </a:txBody>
                  <a:tcPr marL="9525" marR="9525" marT="9525" marB="0" anchor="ctr"/>
                </a:tc>
                <a:tc>
                  <a:txBody>
                    <a:bodyPr/>
                    <a:lstStyle/>
                    <a:p>
                      <a:pPr algn="ctr" fontAlgn="b"/>
                      <a:r>
                        <a:rPr lang="en-US" sz="1200" u="none" strike="noStrike" dirty="0" smtClean="0">
                          <a:effectLst/>
                        </a:rPr>
                        <a:t>AO7</a:t>
                      </a:r>
                      <a:r>
                        <a:rPr lang="en-US" sz="1200" b="0" u="none" strike="noStrike" dirty="0" smtClean="0">
                          <a:effectLst/>
                        </a:rPr>
                        <a:t>,</a:t>
                      </a:r>
                      <a:r>
                        <a:rPr lang="en-US" sz="1200" b="0" u="none" strike="noStrike" baseline="0" dirty="0" smtClean="0">
                          <a:effectLst/>
                        </a:rPr>
                        <a:t> </a:t>
                      </a:r>
                      <a:r>
                        <a:rPr lang="en-US" sz="1200" u="none" strike="noStrike" dirty="0" smtClean="0">
                          <a:effectLst/>
                        </a:rPr>
                        <a:t>NW7</a:t>
                      </a:r>
                      <a:r>
                        <a:rPr lang="en-US" sz="1200" b="0" i="0" u="none" strike="noStrike" dirty="0" smtClean="0">
                          <a:solidFill>
                            <a:srgbClr val="000000"/>
                          </a:solidFill>
                          <a:effectLst/>
                          <a:latin typeface="+mn-lt"/>
                        </a:rPr>
                        <a:t>,</a:t>
                      </a:r>
                      <a:r>
                        <a:rPr lang="en-US" sz="1200" b="0" i="0" u="none" strike="noStrike" baseline="0" dirty="0" smtClean="0">
                          <a:solidFill>
                            <a:srgbClr val="000000"/>
                          </a:solidFill>
                          <a:effectLst/>
                          <a:latin typeface="+mn-lt"/>
                        </a:rPr>
                        <a:t> </a:t>
                      </a:r>
                      <a:r>
                        <a:rPr lang="en-US" sz="1200" u="none" strike="noStrike" dirty="0" smtClean="0">
                          <a:effectLst/>
                        </a:rPr>
                        <a:t>CH7</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EF7</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CA7</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WO7</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CW7</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CR7</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CT7</a:t>
                      </a:r>
                      <a:r>
                        <a:rPr lang="en-US" sz="1200" b="0" i="0" u="none" strike="noStrike" dirty="0" smtClean="0">
                          <a:solidFill>
                            <a:srgbClr val="000000"/>
                          </a:solidFill>
                          <a:effectLst/>
                          <a:latin typeface="Arial"/>
                        </a:rPr>
                        <a:t>,</a:t>
                      </a:r>
                      <a:r>
                        <a:rPr lang="en-US" sz="1200" b="0" i="0" u="none" strike="noStrike" baseline="0" dirty="0" smtClean="0">
                          <a:solidFill>
                            <a:srgbClr val="000000"/>
                          </a:solidFill>
                          <a:effectLst/>
                          <a:latin typeface="Arial"/>
                        </a:rPr>
                        <a:t> </a:t>
                      </a:r>
                      <a:r>
                        <a:rPr lang="en-US" sz="1200" u="none" strike="noStrike" dirty="0" smtClean="0">
                          <a:effectLst/>
                        </a:rPr>
                        <a:t>L7R</a:t>
                      </a:r>
                      <a:endParaRPr lang="en-US" sz="1200" b="0" i="0" u="none" strike="noStrike" dirty="0">
                        <a:solidFill>
                          <a:srgbClr val="000000"/>
                        </a:solidFill>
                        <a:effectLst/>
                        <a:latin typeface="Arial"/>
                      </a:endParaRPr>
                    </a:p>
                  </a:txBody>
                  <a:tcPr marL="9525" marR="9525" marT="9525" marB="0" anchor="ctr"/>
                </a:tc>
              </a:tr>
            </a:tbl>
          </a:graphicData>
        </a:graphic>
      </p:graphicFrame>
    </p:spTree>
    <p:extLst>
      <p:ext uri="{BB962C8B-B14F-4D97-AF65-F5344CB8AC3E}">
        <p14:creationId xmlns:p14="http://schemas.microsoft.com/office/powerpoint/2010/main" val="277490398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212</a:t>
            </a:fld>
            <a:endParaRPr lang="en-US" dirty="0"/>
          </a:p>
        </p:txBody>
      </p:sp>
      <p:sp>
        <p:nvSpPr>
          <p:cNvPr id="6" name="Content Placeholder 2"/>
          <p:cNvSpPr txBox="1">
            <a:spLocks/>
          </p:cNvSpPr>
          <p:nvPr/>
        </p:nvSpPr>
        <p:spPr bwMode="auto">
          <a:xfrm>
            <a:off x="372141" y="1090797"/>
            <a:ext cx="8404409" cy="26968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800" dirty="0" smtClean="0"/>
              <a:t>Example SV template:</a:t>
            </a:r>
          </a:p>
          <a:p>
            <a:r>
              <a:rPr lang="en-US" sz="1600" dirty="0" smtClean="0"/>
              <a:t>64 Header fields - Must populate required fields:</a:t>
            </a:r>
          </a:p>
          <a:p>
            <a:pPr lvl="2"/>
            <a:r>
              <a:rPr lang="en-US" sz="1400" dirty="0" smtClean="0"/>
              <a:t>Accounting Period</a:t>
            </a:r>
          </a:p>
          <a:p>
            <a:pPr lvl="2"/>
            <a:r>
              <a:rPr lang="en-US" sz="1400" dirty="0" smtClean="0"/>
              <a:t>Document Date</a:t>
            </a:r>
            <a:endParaRPr lang="en-US" sz="1400" dirty="0" smtClean="0">
              <a:solidFill>
                <a:srgbClr val="FF0000"/>
              </a:solidFill>
            </a:endParaRPr>
          </a:p>
          <a:p>
            <a:pPr lvl="2"/>
            <a:r>
              <a:rPr lang="en-US" sz="1400" dirty="0" smtClean="0"/>
              <a:t>Document Type</a:t>
            </a:r>
          </a:p>
          <a:p>
            <a:r>
              <a:rPr lang="en-US" sz="1600" dirty="0" smtClean="0"/>
              <a:t>281 Accounting </a:t>
            </a:r>
            <a:r>
              <a:rPr lang="en-US" sz="1600" dirty="0"/>
              <a:t>L</a:t>
            </a:r>
            <a:r>
              <a:rPr lang="en-US" sz="1600" dirty="0" smtClean="0"/>
              <a:t>ine fields - Must </a:t>
            </a:r>
            <a:r>
              <a:rPr lang="en-US" sz="1600" dirty="0"/>
              <a:t>populate required fields:</a:t>
            </a:r>
          </a:p>
          <a:p>
            <a:pPr lvl="2"/>
            <a:r>
              <a:rPr lang="en-US" sz="1400" dirty="0" smtClean="0"/>
              <a:t>Line Number</a:t>
            </a:r>
            <a:endParaRPr lang="en-US" sz="1400" dirty="0"/>
          </a:p>
          <a:p>
            <a:pPr lvl="2"/>
            <a:r>
              <a:rPr lang="en-US" sz="1400" dirty="0" smtClean="0"/>
              <a:t>Transaction Event</a:t>
            </a:r>
          </a:p>
          <a:p>
            <a:pPr lvl="2"/>
            <a:r>
              <a:rPr lang="en-US" sz="1400" dirty="0" smtClean="0"/>
              <a:t>Transaction Type</a:t>
            </a:r>
          </a:p>
          <a:p>
            <a:pPr lvl="2"/>
            <a:r>
              <a:rPr lang="en-US" sz="1400" dirty="0" smtClean="0"/>
              <a:t>Vendor</a:t>
            </a:r>
            <a:endParaRPr lang="en-US" sz="2000" dirty="0" smtClean="0"/>
          </a:p>
          <a:p>
            <a:pPr marL="0" indent="0">
              <a:buNone/>
            </a:pPr>
            <a:endParaRPr lang="en-US" sz="2000" dirty="0" smtClean="0"/>
          </a:p>
          <a:p>
            <a:pPr marL="0" indent="0">
              <a:buNone/>
            </a:pPr>
            <a:endParaRPr lang="en-US" sz="2000" dirty="0" smtClean="0"/>
          </a:p>
        </p:txBody>
      </p:sp>
      <p:pic>
        <p:nvPicPr>
          <p:cNvPr id="102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49" t="43493" r="30221" b="23539"/>
          <a:stretch/>
        </p:blipFill>
        <p:spPr bwMode="auto">
          <a:xfrm>
            <a:off x="1819915" y="3894057"/>
            <a:ext cx="6996221" cy="1032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455613" y="233917"/>
            <a:ext cx="7381875" cy="744278"/>
          </a:xfrm>
        </p:spPr>
        <p:txBody>
          <a:bodyPr/>
          <a:lstStyle/>
          <a:p>
            <a:r>
              <a:rPr lang="en-US" dirty="0"/>
              <a:t>Mass </a:t>
            </a:r>
            <a:r>
              <a:rPr lang="en-US" dirty="0" smtClean="0"/>
              <a:t>Import – Example SV Template</a:t>
            </a:r>
            <a:endParaRPr lang="en-US" dirty="0"/>
          </a:p>
        </p:txBody>
      </p:sp>
      <p:sp>
        <p:nvSpPr>
          <p:cNvPr id="10" name="Content Placeholder 2"/>
          <p:cNvSpPr txBox="1">
            <a:spLocks/>
          </p:cNvSpPr>
          <p:nvPr/>
        </p:nvSpPr>
        <p:spPr bwMode="auto">
          <a:xfrm>
            <a:off x="2578414" y="1685700"/>
            <a:ext cx="4651726" cy="6295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t>Document Number (if Status is not NEW)</a:t>
            </a:r>
          </a:p>
          <a:p>
            <a:pPr lvl="2"/>
            <a:r>
              <a:rPr lang="en-US" sz="1400" dirty="0" smtClean="0"/>
              <a:t>Status</a:t>
            </a:r>
          </a:p>
          <a:p>
            <a:pPr lvl="2"/>
            <a:r>
              <a:rPr lang="en-US" sz="1400" dirty="0" smtClean="0"/>
              <a:t>Security Org</a:t>
            </a:r>
            <a:endParaRPr lang="en-US" sz="2000" dirty="0" smtClean="0"/>
          </a:p>
          <a:p>
            <a:pPr marL="0" indent="0">
              <a:buNone/>
            </a:pPr>
            <a:endParaRPr lang="en-US" sz="2000" dirty="0" smtClean="0"/>
          </a:p>
        </p:txBody>
      </p:sp>
      <p:sp>
        <p:nvSpPr>
          <p:cNvPr id="11" name="Content Placeholder 2"/>
          <p:cNvSpPr txBox="1">
            <a:spLocks/>
          </p:cNvSpPr>
          <p:nvPr/>
        </p:nvSpPr>
        <p:spPr bwMode="auto">
          <a:xfrm>
            <a:off x="2580683" y="2746034"/>
            <a:ext cx="3479875" cy="1030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t>Amount</a:t>
            </a:r>
          </a:p>
          <a:p>
            <a:pPr lvl="2"/>
            <a:r>
              <a:rPr lang="en-US" sz="1400" dirty="0" smtClean="0"/>
              <a:t>Increase/Decrease Indicator</a:t>
            </a:r>
          </a:p>
          <a:p>
            <a:pPr lvl="2"/>
            <a:r>
              <a:rPr lang="en-US" sz="1400" dirty="0" smtClean="0"/>
              <a:t>Accounting Dimensions</a:t>
            </a:r>
          </a:p>
          <a:p>
            <a:pPr lvl="2"/>
            <a:r>
              <a:rPr lang="en-US" sz="1400" dirty="0" smtClean="0"/>
              <a:t>Exchange Rate</a:t>
            </a:r>
            <a:endParaRPr lang="en-US" sz="1400" dirty="0"/>
          </a:p>
          <a:p>
            <a:endParaRPr lang="en-US" sz="2000" dirty="0" smtClean="0"/>
          </a:p>
          <a:p>
            <a:pPr marL="0" indent="0">
              <a:buNone/>
            </a:pPr>
            <a:endParaRPr lang="en-US" sz="2000" dirty="0" smtClean="0"/>
          </a:p>
          <a:p>
            <a:pPr marL="0" indent="0">
              <a:buNone/>
            </a:pPr>
            <a:endParaRPr lang="en-US" sz="2000" dirty="0" smtClean="0"/>
          </a:p>
        </p:txBody>
      </p:sp>
      <p:sp>
        <p:nvSpPr>
          <p:cNvPr id="14" name="Content Placeholder 2"/>
          <p:cNvSpPr txBox="1">
            <a:spLocks/>
          </p:cNvSpPr>
          <p:nvPr/>
        </p:nvSpPr>
        <p:spPr bwMode="auto">
          <a:xfrm>
            <a:off x="1007918" y="4059846"/>
            <a:ext cx="655141"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Header</a:t>
            </a:r>
          </a:p>
        </p:txBody>
      </p:sp>
      <p:sp>
        <p:nvSpPr>
          <p:cNvPr id="15" name="Right Brace 14"/>
          <p:cNvSpPr/>
          <p:nvPr/>
        </p:nvSpPr>
        <p:spPr bwMode="auto">
          <a:xfrm flipH="1">
            <a:off x="1714025" y="4059846"/>
            <a:ext cx="84624" cy="24346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Content Placeholder 2"/>
          <p:cNvSpPr txBox="1">
            <a:spLocks/>
          </p:cNvSpPr>
          <p:nvPr/>
        </p:nvSpPr>
        <p:spPr bwMode="auto">
          <a:xfrm>
            <a:off x="413769" y="4387071"/>
            <a:ext cx="1261932"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Accounting Line</a:t>
            </a:r>
          </a:p>
        </p:txBody>
      </p:sp>
      <p:sp>
        <p:nvSpPr>
          <p:cNvPr id="17" name="Right Brace 16"/>
          <p:cNvSpPr/>
          <p:nvPr/>
        </p:nvSpPr>
        <p:spPr bwMode="auto">
          <a:xfrm flipH="1">
            <a:off x="1721739" y="4343682"/>
            <a:ext cx="76909" cy="295412"/>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7" name="Elbow Connector 6"/>
          <p:cNvCxnSpPr>
            <a:stCxn id="1028" idx="3"/>
            <a:endCxn id="1029" idx="1"/>
          </p:cNvCxnSpPr>
          <p:nvPr/>
        </p:nvCxnSpPr>
        <p:spPr bwMode="auto">
          <a:xfrm flipH="1">
            <a:off x="1053945" y="4410374"/>
            <a:ext cx="7762191" cy="1249629"/>
          </a:xfrm>
          <a:prstGeom prst="bentConnector5">
            <a:avLst>
              <a:gd name="adj1" fmla="val -2945"/>
              <a:gd name="adj2" fmla="val 50930"/>
              <a:gd name="adj3" fmla="val 102945"/>
            </a:avLst>
          </a:prstGeom>
          <a:solidFill>
            <a:srgbClr val="ED171F"/>
          </a:solidFill>
          <a:ln w="34925" cap="flat" cmpd="sng" algn="ctr">
            <a:solidFill>
              <a:schemeClr val="accent5">
                <a:lumMod val="50000"/>
              </a:schemeClr>
            </a:solidFill>
            <a:prstDash val="solid"/>
            <a:round/>
            <a:headEnd type="none" w="med" len="med"/>
            <a:tailEnd type="triangle"/>
          </a:ln>
          <a:effectLst/>
        </p:spPr>
      </p:cxnSp>
      <p:sp>
        <p:nvSpPr>
          <p:cNvPr id="37" name="Rectangle 3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64" t="43204" r="19191" b="23539"/>
          <a:stretch/>
        </p:blipFill>
        <p:spPr bwMode="auto">
          <a:xfrm>
            <a:off x="1053945" y="5166922"/>
            <a:ext cx="7762191" cy="98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55" t="27906" r="2867" b="66257"/>
          <a:stretch/>
        </p:blipFill>
        <p:spPr bwMode="auto">
          <a:xfrm>
            <a:off x="1053945" y="6344316"/>
            <a:ext cx="7722605" cy="375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8" name="Elbow Connector 37"/>
          <p:cNvCxnSpPr>
            <a:stCxn id="1029" idx="3"/>
            <a:endCxn id="25602" idx="1"/>
          </p:cNvCxnSpPr>
          <p:nvPr/>
        </p:nvCxnSpPr>
        <p:spPr bwMode="auto">
          <a:xfrm flipH="1">
            <a:off x="1053945" y="5660003"/>
            <a:ext cx="7762191" cy="872089"/>
          </a:xfrm>
          <a:prstGeom prst="bentConnector5">
            <a:avLst>
              <a:gd name="adj1" fmla="val -2945"/>
              <a:gd name="adj2" fmla="val 67504"/>
              <a:gd name="adj3" fmla="val 102945"/>
            </a:avLst>
          </a:prstGeom>
          <a:solidFill>
            <a:srgbClr val="ED171F"/>
          </a:solidFill>
          <a:ln w="34925" cap="flat" cmpd="sng" algn="ctr">
            <a:solidFill>
              <a:schemeClr val="accent5">
                <a:lumMod val="50000"/>
              </a:schemeClr>
            </a:solidFill>
            <a:prstDash val="solid"/>
            <a:round/>
            <a:headEnd type="none" w="med" len="med"/>
            <a:tailEnd type="triangle"/>
          </a:ln>
          <a:effectLst/>
        </p:spPr>
      </p:cxnSp>
      <p:sp>
        <p:nvSpPr>
          <p:cNvPr id="44" name="Content Placeholder 2"/>
          <p:cNvSpPr txBox="1">
            <a:spLocks/>
          </p:cNvSpPr>
          <p:nvPr/>
        </p:nvSpPr>
        <p:spPr bwMode="auto">
          <a:xfrm>
            <a:off x="5338168" y="2749572"/>
            <a:ext cx="3479875" cy="1030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t>Prior Yr Adj</a:t>
            </a:r>
          </a:p>
          <a:p>
            <a:pPr lvl="2"/>
            <a:r>
              <a:rPr lang="en-US" sz="1400" dirty="0" smtClean="0"/>
              <a:t>Accomplished Date</a:t>
            </a:r>
          </a:p>
          <a:p>
            <a:pPr marL="0" indent="0">
              <a:buNone/>
            </a:pPr>
            <a:endParaRPr lang="en-US" sz="2000" dirty="0" smtClean="0"/>
          </a:p>
          <a:p>
            <a:pPr marL="0" indent="0">
              <a:buNone/>
            </a:pPr>
            <a:endParaRPr lang="en-US" sz="2000" dirty="0" smtClean="0"/>
          </a:p>
        </p:txBody>
      </p:sp>
    </p:spTree>
    <p:extLst>
      <p:ext uri="{BB962C8B-B14F-4D97-AF65-F5344CB8AC3E}">
        <p14:creationId xmlns:p14="http://schemas.microsoft.com/office/powerpoint/2010/main" val="329831264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213</a:t>
            </a:fld>
            <a:endParaRPr lang="en-US" dirty="0"/>
          </a:p>
        </p:txBody>
      </p:sp>
      <p:sp>
        <p:nvSpPr>
          <p:cNvPr id="7" name="Title 1"/>
          <p:cNvSpPr>
            <a:spLocks noGrp="1"/>
          </p:cNvSpPr>
          <p:nvPr>
            <p:ph type="title"/>
          </p:nvPr>
        </p:nvSpPr>
        <p:spPr>
          <a:xfrm>
            <a:off x="455613" y="233917"/>
            <a:ext cx="7381875" cy="744278"/>
          </a:xfrm>
        </p:spPr>
        <p:txBody>
          <a:bodyPr/>
          <a:lstStyle/>
          <a:p>
            <a:r>
              <a:rPr lang="en-US" dirty="0"/>
              <a:t>Mass </a:t>
            </a:r>
            <a:r>
              <a:rPr lang="en-US" dirty="0" smtClean="0"/>
              <a:t>Import – Example CR Template</a:t>
            </a:r>
            <a:endParaRPr lang="en-US" dirty="0"/>
          </a:p>
        </p:txBody>
      </p:sp>
      <p:sp>
        <p:nvSpPr>
          <p:cNvPr id="8" name="Content Placeholder 2"/>
          <p:cNvSpPr txBox="1">
            <a:spLocks/>
          </p:cNvSpPr>
          <p:nvPr/>
        </p:nvSpPr>
        <p:spPr bwMode="auto">
          <a:xfrm>
            <a:off x="372140" y="1059975"/>
            <a:ext cx="8404409" cy="26968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800" dirty="0" smtClean="0"/>
              <a:t>Example CR template:</a:t>
            </a:r>
          </a:p>
          <a:p>
            <a:r>
              <a:rPr lang="en-US" sz="1600" dirty="0" smtClean="0"/>
              <a:t>105 Header fields - Must populate required fields:</a:t>
            </a:r>
          </a:p>
          <a:p>
            <a:pPr lvl="2"/>
            <a:r>
              <a:rPr lang="en-US" sz="1400" dirty="0" smtClean="0"/>
              <a:t>Accounting Period</a:t>
            </a:r>
          </a:p>
          <a:p>
            <a:pPr lvl="2"/>
            <a:r>
              <a:rPr lang="en-US" sz="1400" dirty="0" smtClean="0"/>
              <a:t>Receipt Date </a:t>
            </a:r>
          </a:p>
          <a:p>
            <a:pPr lvl="2"/>
            <a:r>
              <a:rPr lang="en-US" sz="1400" dirty="0" smtClean="0"/>
              <a:t>Accomplished Date</a:t>
            </a:r>
          </a:p>
          <a:p>
            <a:r>
              <a:rPr lang="en-US" sz="1600" dirty="0" smtClean="0"/>
              <a:t>383 Accounting </a:t>
            </a:r>
            <a:r>
              <a:rPr lang="en-US" sz="1600" dirty="0"/>
              <a:t>L</a:t>
            </a:r>
            <a:r>
              <a:rPr lang="en-US" sz="1600" dirty="0" smtClean="0"/>
              <a:t>ine fields - Must </a:t>
            </a:r>
            <a:r>
              <a:rPr lang="en-US" sz="1600" dirty="0"/>
              <a:t>populate required fields:</a:t>
            </a:r>
          </a:p>
          <a:p>
            <a:pPr lvl="2"/>
            <a:r>
              <a:rPr lang="en-US" sz="1400" dirty="0" smtClean="0"/>
              <a:t>Line Number</a:t>
            </a:r>
            <a:endParaRPr lang="en-US" sz="1400" dirty="0"/>
          </a:p>
          <a:p>
            <a:pPr lvl="2"/>
            <a:r>
              <a:rPr lang="en-US" sz="1400" dirty="0" smtClean="0"/>
              <a:t>Transaction Type</a:t>
            </a:r>
          </a:p>
          <a:p>
            <a:pPr lvl="2"/>
            <a:r>
              <a:rPr lang="en-US" sz="1400" dirty="0" smtClean="0"/>
              <a:t>Line Type</a:t>
            </a:r>
          </a:p>
          <a:p>
            <a:pPr lvl="2"/>
            <a:r>
              <a:rPr lang="en-US" sz="1400" dirty="0" smtClean="0"/>
              <a:t>Deposit Number</a:t>
            </a:r>
            <a:endParaRPr lang="en-US" sz="2000" dirty="0" smtClean="0"/>
          </a:p>
          <a:p>
            <a:pPr marL="0" indent="0">
              <a:buNone/>
            </a:pPr>
            <a:endParaRPr lang="en-US" sz="2000" dirty="0" smtClean="0"/>
          </a:p>
          <a:p>
            <a:pPr marL="0" indent="0">
              <a:buNone/>
            </a:pPr>
            <a:endParaRPr lang="en-US" sz="2000" dirty="0" smtClean="0"/>
          </a:p>
        </p:txBody>
      </p:sp>
      <p:pic>
        <p:nvPicPr>
          <p:cNvPr id="266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05" t="20061" r="20736" b="62092"/>
          <a:stretch/>
        </p:blipFill>
        <p:spPr bwMode="auto">
          <a:xfrm>
            <a:off x="1830044" y="3893648"/>
            <a:ext cx="6902987" cy="102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0" name="Content Placeholder 2"/>
          <p:cNvSpPr txBox="1">
            <a:spLocks/>
          </p:cNvSpPr>
          <p:nvPr/>
        </p:nvSpPr>
        <p:spPr bwMode="auto">
          <a:xfrm>
            <a:off x="1046712" y="4155543"/>
            <a:ext cx="655141"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Header</a:t>
            </a:r>
          </a:p>
        </p:txBody>
      </p:sp>
      <p:sp>
        <p:nvSpPr>
          <p:cNvPr id="12" name="Content Placeholder 2"/>
          <p:cNvSpPr txBox="1">
            <a:spLocks/>
          </p:cNvSpPr>
          <p:nvPr/>
        </p:nvSpPr>
        <p:spPr bwMode="auto">
          <a:xfrm>
            <a:off x="452563" y="4482768"/>
            <a:ext cx="1261932"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Accounting Line</a:t>
            </a:r>
          </a:p>
        </p:txBody>
      </p:sp>
      <p:sp>
        <p:nvSpPr>
          <p:cNvPr id="13" name="Right Brace 12"/>
          <p:cNvSpPr/>
          <p:nvPr/>
        </p:nvSpPr>
        <p:spPr bwMode="auto">
          <a:xfrm flipH="1">
            <a:off x="1738363" y="4411669"/>
            <a:ext cx="76911" cy="23940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ight Brace 13"/>
          <p:cNvSpPr/>
          <p:nvPr/>
        </p:nvSpPr>
        <p:spPr bwMode="auto">
          <a:xfrm flipH="1">
            <a:off x="1742049" y="4140157"/>
            <a:ext cx="76911" cy="23940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266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53" t="24673" r="22266" b="54221"/>
          <a:stretch/>
        </p:blipFill>
        <p:spPr bwMode="auto">
          <a:xfrm>
            <a:off x="1374282" y="5143083"/>
            <a:ext cx="7358749" cy="104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818" t="28350" r="5557" b="64897"/>
          <a:stretch/>
        </p:blipFill>
        <p:spPr bwMode="auto">
          <a:xfrm>
            <a:off x="1374282" y="6393688"/>
            <a:ext cx="7402267" cy="369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Elbow Connector 17"/>
          <p:cNvCxnSpPr>
            <a:stCxn id="26626" idx="3"/>
            <a:endCxn id="26628" idx="1"/>
          </p:cNvCxnSpPr>
          <p:nvPr/>
        </p:nvCxnSpPr>
        <p:spPr bwMode="auto">
          <a:xfrm flipH="1">
            <a:off x="1374282" y="4408137"/>
            <a:ext cx="7358749" cy="1257482"/>
          </a:xfrm>
          <a:prstGeom prst="bentConnector5">
            <a:avLst>
              <a:gd name="adj1" fmla="val -3107"/>
              <a:gd name="adj2" fmla="val 49680"/>
              <a:gd name="adj3" fmla="val 103107"/>
            </a:avLst>
          </a:prstGeom>
          <a:solidFill>
            <a:srgbClr val="ED171F"/>
          </a:solidFill>
          <a:ln w="34925" cap="flat" cmpd="sng" algn="ctr">
            <a:solidFill>
              <a:schemeClr val="accent5">
                <a:lumMod val="50000"/>
              </a:schemeClr>
            </a:solidFill>
            <a:prstDash val="solid"/>
            <a:round/>
            <a:headEnd type="none" w="med" len="med"/>
            <a:tailEnd type="triangle"/>
          </a:ln>
          <a:effectLst/>
        </p:spPr>
      </p:cxnSp>
      <p:cxnSp>
        <p:nvCxnSpPr>
          <p:cNvPr id="22" name="Elbow Connector 21"/>
          <p:cNvCxnSpPr>
            <a:stCxn id="26628" idx="3"/>
            <a:endCxn id="26629" idx="1"/>
          </p:cNvCxnSpPr>
          <p:nvPr/>
        </p:nvCxnSpPr>
        <p:spPr bwMode="auto">
          <a:xfrm flipH="1">
            <a:off x="1374282" y="5665619"/>
            <a:ext cx="7358749" cy="912583"/>
          </a:xfrm>
          <a:prstGeom prst="bentConnector5">
            <a:avLst>
              <a:gd name="adj1" fmla="val -3107"/>
              <a:gd name="adj2" fmla="val 68520"/>
              <a:gd name="adj3" fmla="val 103107"/>
            </a:avLst>
          </a:prstGeom>
          <a:solidFill>
            <a:srgbClr val="ED171F"/>
          </a:solidFill>
          <a:ln w="34925" cap="flat" cmpd="sng" algn="ctr">
            <a:solidFill>
              <a:schemeClr val="accent5">
                <a:lumMod val="50000"/>
              </a:schemeClr>
            </a:solidFill>
            <a:prstDash val="solid"/>
            <a:round/>
            <a:headEnd type="none" w="med" len="med"/>
            <a:tailEnd type="triangle"/>
          </a:ln>
          <a:effectLst/>
        </p:spPr>
      </p:cxnSp>
      <p:sp>
        <p:nvSpPr>
          <p:cNvPr id="25" name="Content Placeholder 2"/>
          <p:cNvSpPr txBox="1">
            <a:spLocks/>
          </p:cNvSpPr>
          <p:nvPr/>
        </p:nvSpPr>
        <p:spPr bwMode="auto">
          <a:xfrm>
            <a:off x="2640371" y="1658871"/>
            <a:ext cx="3848987" cy="7495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t>Document Number</a:t>
            </a:r>
          </a:p>
          <a:p>
            <a:pPr lvl="2"/>
            <a:r>
              <a:rPr lang="en-US" sz="1400" dirty="0" smtClean="0"/>
              <a:t>Status</a:t>
            </a:r>
          </a:p>
          <a:p>
            <a:pPr lvl="2"/>
            <a:r>
              <a:rPr lang="en-US" sz="1400" dirty="0" smtClean="0"/>
              <a:t>Document Type</a:t>
            </a:r>
            <a:endParaRPr lang="en-US" sz="1400" dirty="0"/>
          </a:p>
        </p:txBody>
      </p:sp>
      <p:sp>
        <p:nvSpPr>
          <p:cNvPr id="26" name="Content Placeholder 2"/>
          <p:cNvSpPr txBox="1">
            <a:spLocks/>
          </p:cNvSpPr>
          <p:nvPr/>
        </p:nvSpPr>
        <p:spPr bwMode="auto">
          <a:xfrm>
            <a:off x="2156922" y="2729894"/>
            <a:ext cx="3387485" cy="1030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t>Amount</a:t>
            </a:r>
          </a:p>
          <a:p>
            <a:pPr lvl="2"/>
            <a:r>
              <a:rPr lang="en-US" sz="1400" dirty="0" smtClean="0"/>
              <a:t>Accounting Dimensions</a:t>
            </a:r>
          </a:p>
          <a:p>
            <a:pPr lvl="2"/>
            <a:r>
              <a:rPr lang="en-US" sz="1400" dirty="0" smtClean="0"/>
              <a:t>Vendor</a:t>
            </a:r>
          </a:p>
          <a:p>
            <a:pPr lvl="2"/>
            <a:r>
              <a:rPr lang="en-US" sz="1400" dirty="0" smtClean="0"/>
              <a:t>Calculate Charge Amount</a:t>
            </a:r>
            <a:endParaRPr lang="en-US" sz="2000" dirty="0" smtClean="0"/>
          </a:p>
          <a:p>
            <a:pPr marL="0" indent="0">
              <a:buNone/>
            </a:pPr>
            <a:endParaRPr lang="en-US" sz="2000" dirty="0" smtClean="0"/>
          </a:p>
          <a:p>
            <a:pPr marL="0" indent="0">
              <a:buNone/>
            </a:pPr>
            <a:endParaRPr lang="en-US" sz="2000" dirty="0" smtClean="0"/>
          </a:p>
        </p:txBody>
      </p:sp>
      <p:sp>
        <p:nvSpPr>
          <p:cNvPr id="27" name="Content Placeholder 2"/>
          <p:cNvSpPr txBox="1">
            <a:spLocks/>
          </p:cNvSpPr>
          <p:nvPr/>
        </p:nvSpPr>
        <p:spPr bwMode="auto">
          <a:xfrm>
            <a:off x="4688958" y="2705364"/>
            <a:ext cx="2743200" cy="1030603"/>
          </a:xfrm>
          <a:prstGeom prst="rect">
            <a:avLst/>
          </a:prstGeom>
          <a:noFill/>
          <a:ln w="9525">
            <a:noFill/>
            <a:miter lim="800000"/>
            <a:headEnd/>
            <a:tailEnd/>
          </a:ln>
        </p:spPr>
        <p:txBody>
          <a:bodyPr vert="horz" wrap="square" lIns="0" tIns="45720" rIns="91440" bIns="45720" numCol="1" anchor="t" anchorCtr="0" compatLnSpc="1">
            <a:prstTxWarp prst="textNoShape">
              <a:avLst/>
            </a:prstTxWarp>
            <a:noAutofit/>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t>TROR</a:t>
            </a:r>
          </a:p>
          <a:p>
            <a:pPr lvl="2"/>
            <a:r>
              <a:rPr lang="en-US" sz="1400" dirty="0" smtClean="0"/>
              <a:t>Record Type</a:t>
            </a:r>
          </a:p>
          <a:p>
            <a:pPr lvl="2"/>
            <a:r>
              <a:rPr lang="en-US" sz="1400" dirty="0" smtClean="0"/>
              <a:t>CR Posting Order</a:t>
            </a:r>
          </a:p>
          <a:p>
            <a:pPr lvl="2"/>
            <a:r>
              <a:rPr lang="en-US" sz="1400" dirty="0" smtClean="0"/>
              <a:t>Tender Type</a:t>
            </a:r>
          </a:p>
          <a:p>
            <a:pPr marL="0" indent="0">
              <a:buNone/>
            </a:pPr>
            <a:endParaRPr lang="en-US" sz="2000" dirty="0" smtClean="0"/>
          </a:p>
        </p:txBody>
      </p:sp>
      <p:sp>
        <p:nvSpPr>
          <p:cNvPr id="28" name="Content Placeholder 2"/>
          <p:cNvSpPr txBox="1">
            <a:spLocks/>
          </p:cNvSpPr>
          <p:nvPr/>
        </p:nvSpPr>
        <p:spPr bwMode="auto">
          <a:xfrm>
            <a:off x="4999639" y="1637798"/>
            <a:ext cx="2695826" cy="1030603"/>
          </a:xfrm>
          <a:prstGeom prst="rect">
            <a:avLst/>
          </a:prstGeom>
          <a:noFill/>
          <a:ln w="9525">
            <a:noFill/>
            <a:miter lim="800000"/>
            <a:headEnd/>
            <a:tailEnd/>
          </a:ln>
        </p:spPr>
        <p:txBody>
          <a:bodyPr vert="horz" wrap="square" lIns="0" tIns="45720" rIns="91440" bIns="45720" numCol="1" anchor="t" anchorCtr="0" compatLnSpc="1">
            <a:prstTxWarp prst="textNoShape">
              <a:avLst/>
            </a:prstTxWarp>
            <a:noAutofit/>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t>Disbursing Office</a:t>
            </a:r>
          </a:p>
          <a:p>
            <a:pPr lvl="2"/>
            <a:r>
              <a:rPr lang="en-US" sz="1400" dirty="0" smtClean="0"/>
              <a:t>Security Org</a:t>
            </a:r>
            <a:endParaRPr lang="en-US" sz="1400" dirty="0"/>
          </a:p>
          <a:p>
            <a:pPr lvl="2"/>
            <a:endParaRPr lang="en-US" sz="1400" dirty="0" smtClean="0"/>
          </a:p>
          <a:p>
            <a:pPr marL="0" indent="0">
              <a:buNone/>
            </a:pPr>
            <a:endParaRPr lang="en-US" sz="2000" dirty="0" smtClean="0"/>
          </a:p>
        </p:txBody>
      </p:sp>
      <p:sp>
        <p:nvSpPr>
          <p:cNvPr id="29" name="Content Placeholder 2"/>
          <p:cNvSpPr txBox="1">
            <a:spLocks/>
          </p:cNvSpPr>
          <p:nvPr/>
        </p:nvSpPr>
        <p:spPr bwMode="auto">
          <a:xfrm>
            <a:off x="6560288" y="2687362"/>
            <a:ext cx="2583712" cy="1030603"/>
          </a:xfrm>
          <a:prstGeom prst="rect">
            <a:avLst/>
          </a:prstGeom>
          <a:noFill/>
          <a:ln w="9525">
            <a:noFill/>
            <a:miter lim="800000"/>
            <a:headEnd/>
            <a:tailEnd/>
          </a:ln>
        </p:spPr>
        <p:txBody>
          <a:bodyPr vert="horz" wrap="square" lIns="0" tIns="45720" rIns="91440" bIns="45720" numCol="1" anchor="t" anchorCtr="0" compatLnSpc="1">
            <a:prstTxWarp prst="textNoShape">
              <a:avLst/>
            </a:prstTxWarp>
            <a:noAutofit/>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2"/>
            <a:r>
              <a:rPr lang="en-US" sz="1400" dirty="0" smtClean="0"/>
              <a:t>Fund Auth Source</a:t>
            </a:r>
          </a:p>
          <a:p>
            <a:pPr lvl="2"/>
            <a:r>
              <a:rPr lang="en-US" sz="1400" dirty="0" smtClean="0"/>
              <a:t>Prior Yr Adj</a:t>
            </a:r>
          </a:p>
          <a:p>
            <a:pPr lvl="2"/>
            <a:r>
              <a:rPr lang="en-US" sz="1400" dirty="0" smtClean="0"/>
              <a:t>Exchange Rate</a:t>
            </a:r>
          </a:p>
          <a:p>
            <a:pPr marL="0" indent="0">
              <a:buNone/>
            </a:pPr>
            <a:endParaRPr lang="en-US" sz="2000" dirty="0" smtClean="0"/>
          </a:p>
        </p:txBody>
      </p:sp>
    </p:spTree>
    <p:extLst>
      <p:ext uri="{BB962C8B-B14F-4D97-AF65-F5344CB8AC3E}">
        <p14:creationId xmlns:p14="http://schemas.microsoft.com/office/powerpoint/2010/main" val="359513744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214</a:t>
            </a:fld>
            <a:endParaRPr lang="en-US" dirty="0"/>
          </a:p>
        </p:txBody>
      </p:sp>
      <p:sp>
        <p:nvSpPr>
          <p:cNvPr id="6" name="Content Placeholder 2"/>
          <p:cNvSpPr txBox="1">
            <a:spLocks/>
          </p:cNvSpPr>
          <p:nvPr/>
        </p:nvSpPr>
        <p:spPr bwMode="auto">
          <a:xfrm>
            <a:off x="435801" y="1071474"/>
            <a:ext cx="8404409" cy="4633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2000" dirty="0" smtClean="0"/>
              <a:t>Input files can contain multiple document records</a:t>
            </a:r>
          </a:p>
        </p:txBody>
      </p:sp>
      <p:pic>
        <p:nvPicPr>
          <p:cNvPr id="2355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5" t="20164" r="13438" b="16699"/>
          <a:stretch/>
        </p:blipFill>
        <p:spPr bwMode="auto">
          <a:xfrm>
            <a:off x="1553406" y="1477175"/>
            <a:ext cx="7590594" cy="322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455613" y="272614"/>
            <a:ext cx="7381875" cy="681910"/>
          </a:xfrm>
        </p:spPr>
        <p:txBody>
          <a:bodyPr/>
          <a:lstStyle/>
          <a:p>
            <a:r>
              <a:rPr lang="en-US" dirty="0" smtClean="0"/>
              <a:t>Mass Import – Multiple Documents and Accounting Lines</a:t>
            </a:r>
            <a:endParaRPr lang="en-US" dirty="0"/>
          </a:p>
        </p:txBody>
      </p:sp>
      <p:sp>
        <p:nvSpPr>
          <p:cNvPr id="10" name="Content Placeholder 2"/>
          <p:cNvSpPr txBox="1">
            <a:spLocks/>
          </p:cNvSpPr>
          <p:nvPr/>
        </p:nvSpPr>
        <p:spPr bwMode="auto">
          <a:xfrm>
            <a:off x="392193" y="4861355"/>
            <a:ext cx="8404409" cy="4633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2000" dirty="0" smtClean="0"/>
              <a:t>Input files can contain multiple accounting lines</a:t>
            </a:r>
          </a:p>
        </p:txBody>
      </p:sp>
      <p:sp>
        <p:nvSpPr>
          <p:cNvPr id="11" name="Content Placeholder 2"/>
          <p:cNvSpPr txBox="1">
            <a:spLocks/>
          </p:cNvSpPr>
          <p:nvPr/>
        </p:nvSpPr>
        <p:spPr bwMode="auto">
          <a:xfrm>
            <a:off x="516379" y="1795112"/>
            <a:ext cx="826899" cy="32357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Record 1</a:t>
            </a:r>
          </a:p>
        </p:txBody>
      </p:sp>
      <p:sp>
        <p:nvSpPr>
          <p:cNvPr id="12" name="Right Brace 11"/>
          <p:cNvSpPr/>
          <p:nvPr/>
        </p:nvSpPr>
        <p:spPr bwMode="auto">
          <a:xfrm flipH="1">
            <a:off x="1419382" y="1687285"/>
            <a:ext cx="126384" cy="54065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Content Placeholder 2"/>
          <p:cNvSpPr txBox="1">
            <a:spLocks/>
          </p:cNvSpPr>
          <p:nvPr/>
        </p:nvSpPr>
        <p:spPr bwMode="auto">
          <a:xfrm>
            <a:off x="516378" y="2374995"/>
            <a:ext cx="826899" cy="32357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Record 2</a:t>
            </a:r>
          </a:p>
        </p:txBody>
      </p:sp>
      <p:sp>
        <p:nvSpPr>
          <p:cNvPr id="14" name="Right Brace 13"/>
          <p:cNvSpPr/>
          <p:nvPr/>
        </p:nvSpPr>
        <p:spPr bwMode="auto">
          <a:xfrm flipH="1">
            <a:off x="1419381" y="2267168"/>
            <a:ext cx="126384" cy="54065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Content Placeholder 2"/>
          <p:cNvSpPr txBox="1">
            <a:spLocks/>
          </p:cNvSpPr>
          <p:nvPr/>
        </p:nvSpPr>
        <p:spPr bwMode="auto">
          <a:xfrm>
            <a:off x="516379" y="2960225"/>
            <a:ext cx="826899" cy="32357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Record 3</a:t>
            </a:r>
          </a:p>
        </p:txBody>
      </p:sp>
      <p:sp>
        <p:nvSpPr>
          <p:cNvPr id="16" name="Right Brace 15"/>
          <p:cNvSpPr/>
          <p:nvPr/>
        </p:nvSpPr>
        <p:spPr bwMode="auto">
          <a:xfrm flipH="1">
            <a:off x="1419382" y="2852398"/>
            <a:ext cx="126384" cy="54065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Content Placeholder 2"/>
          <p:cNvSpPr txBox="1">
            <a:spLocks/>
          </p:cNvSpPr>
          <p:nvPr/>
        </p:nvSpPr>
        <p:spPr bwMode="auto">
          <a:xfrm>
            <a:off x="516377" y="3539317"/>
            <a:ext cx="826899" cy="32357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Record 4</a:t>
            </a:r>
          </a:p>
        </p:txBody>
      </p:sp>
      <p:sp>
        <p:nvSpPr>
          <p:cNvPr id="18" name="Right Brace 17"/>
          <p:cNvSpPr/>
          <p:nvPr/>
        </p:nvSpPr>
        <p:spPr bwMode="auto">
          <a:xfrm flipH="1">
            <a:off x="1419380" y="3431490"/>
            <a:ext cx="126384" cy="54065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Content Placeholder 2"/>
          <p:cNvSpPr txBox="1">
            <a:spLocks/>
          </p:cNvSpPr>
          <p:nvPr/>
        </p:nvSpPr>
        <p:spPr bwMode="auto">
          <a:xfrm>
            <a:off x="524019" y="4112459"/>
            <a:ext cx="826899" cy="32357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Record 5</a:t>
            </a:r>
          </a:p>
        </p:txBody>
      </p:sp>
      <p:sp>
        <p:nvSpPr>
          <p:cNvPr id="20" name="Right Brace 19"/>
          <p:cNvSpPr/>
          <p:nvPr/>
        </p:nvSpPr>
        <p:spPr bwMode="auto">
          <a:xfrm flipH="1">
            <a:off x="1427022" y="4004632"/>
            <a:ext cx="126384" cy="54065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Content Placeholder 2"/>
          <p:cNvSpPr txBox="1">
            <a:spLocks/>
          </p:cNvSpPr>
          <p:nvPr/>
        </p:nvSpPr>
        <p:spPr bwMode="auto">
          <a:xfrm>
            <a:off x="487809" y="4524330"/>
            <a:ext cx="915117" cy="198144"/>
          </a:xfrm>
          <a:prstGeom prst="rect">
            <a:avLst/>
          </a:prstGeom>
          <a:noFill/>
          <a:ln w="12700">
            <a:solidFill>
              <a:schemeClr val="accent5">
                <a:lumMod val="50000"/>
              </a:schemeClr>
            </a:solidFill>
            <a:prstDash val="dash"/>
            <a:miter lim="800000"/>
            <a:headEnd/>
            <a:tailEnd/>
          </a:ln>
        </p:spPr>
        <p:txBody>
          <a:bodyPr vert="horz" wrap="square" lIns="45720" tIns="9144" rIns="45720" bIns="9144"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Count = 5</a:t>
            </a:r>
          </a:p>
        </p:txBody>
      </p:sp>
      <p:cxnSp>
        <p:nvCxnSpPr>
          <p:cNvPr id="4" name="Straight Arrow Connector 3"/>
          <p:cNvCxnSpPr/>
          <p:nvPr/>
        </p:nvCxnSpPr>
        <p:spPr bwMode="auto">
          <a:xfrm>
            <a:off x="1419380" y="4623402"/>
            <a:ext cx="126384" cy="0"/>
          </a:xfrm>
          <a:prstGeom prst="straightConnector1">
            <a:avLst/>
          </a:prstGeom>
          <a:solidFill>
            <a:srgbClr val="ED171F"/>
          </a:solidFill>
          <a:ln w="28575" cap="flat" cmpd="sng" algn="ctr">
            <a:solidFill>
              <a:schemeClr val="accent5">
                <a:lumMod val="50000"/>
              </a:schemeClr>
            </a:solidFill>
            <a:prstDash val="solid"/>
            <a:round/>
            <a:headEnd type="none" w="med" len="med"/>
            <a:tailEnd type="triangle" w="med" len="sm"/>
          </a:ln>
          <a:effectLst/>
        </p:spPr>
      </p:cxnSp>
      <p:pic>
        <p:nvPicPr>
          <p:cNvPr id="28"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67" t="20257" r="20602" b="52648"/>
          <a:stretch/>
        </p:blipFill>
        <p:spPr bwMode="auto">
          <a:xfrm>
            <a:off x="1553406" y="5267222"/>
            <a:ext cx="7590593" cy="151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Content Placeholder 2"/>
          <p:cNvSpPr txBox="1">
            <a:spLocks/>
          </p:cNvSpPr>
          <p:nvPr/>
        </p:nvSpPr>
        <p:spPr bwMode="auto">
          <a:xfrm>
            <a:off x="612503" y="6519136"/>
            <a:ext cx="800445" cy="198144"/>
          </a:xfrm>
          <a:prstGeom prst="rect">
            <a:avLst/>
          </a:prstGeom>
          <a:noFill/>
          <a:ln w="12700">
            <a:solidFill>
              <a:schemeClr val="accent5">
                <a:lumMod val="50000"/>
              </a:schemeClr>
            </a:solidFill>
            <a:prstDash val="dash"/>
            <a:miter lim="800000"/>
            <a:headEnd/>
            <a:tailEnd/>
          </a:ln>
        </p:spPr>
        <p:txBody>
          <a:bodyPr vert="horz" wrap="square" lIns="45720" tIns="0" rIns="45720" bIns="9144"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Count = 3</a:t>
            </a:r>
          </a:p>
        </p:txBody>
      </p:sp>
      <p:cxnSp>
        <p:nvCxnSpPr>
          <p:cNvPr id="30" name="Straight Arrow Connector 29"/>
          <p:cNvCxnSpPr/>
          <p:nvPr/>
        </p:nvCxnSpPr>
        <p:spPr bwMode="auto">
          <a:xfrm>
            <a:off x="1429402" y="6577566"/>
            <a:ext cx="126384" cy="0"/>
          </a:xfrm>
          <a:prstGeom prst="straightConnector1">
            <a:avLst/>
          </a:prstGeom>
          <a:solidFill>
            <a:srgbClr val="ED171F"/>
          </a:solidFill>
          <a:ln w="28575" cap="flat" cmpd="sng" algn="ctr">
            <a:solidFill>
              <a:schemeClr val="accent5">
                <a:lumMod val="50000"/>
              </a:schemeClr>
            </a:solidFill>
            <a:prstDash val="solid"/>
            <a:round/>
            <a:headEnd type="none" w="med" len="med"/>
            <a:tailEnd type="triangle" w="med" len="sm"/>
          </a:ln>
          <a:effectLst/>
        </p:spPr>
      </p:cxnSp>
      <p:sp>
        <p:nvSpPr>
          <p:cNvPr id="33" name="Content Placeholder 2"/>
          <p:cNvSpPr txBox="1">
            <a:spLocks/>
          </p:cNvSpPr>
          <p:nvPr/>
        </p:nvSpPr>
        <p:spPr bwMode="auto">
          <a:xfrm>
            <a:off x="838926" y="5753836"/>
            <a:ext cx="564000"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Line 1</a:t>
            </a:r>
          </a:p>
        </p:txBody>
      </p:sp>
      <p:sp>
        <p:nvSpPr>
          <p:cNvPr id="34" name="Right Brace 33"/>
          <p:cNvSpPr/>
          <p:nvPr/>
        </p:nvSpPr>
        <p:spPr bwMode="auto">
          <a:xfrm flipH="1">
            <a:off x="1453892" y="5753836"/>
            <a:ext cx="84624" cy="24346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5" name="Content Placeholder 2"/>
          <p:cNvSpPr txBox="1">
            <a:spLocks/>
          </p:cNvSpPr>
          <p:nvPr/>
        </p:nvSpPr>
        <p:spPr bwMode="auto">
          <a:xfrm>
            <a:off x="840495" y="6010552"/>
            <a:ext cx="564000"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Line 2</a:t>
            </a:r>
          </a:p>
        </p:txBody>
      </p:sp>
      <p:sp>
        <p:nvSpPr>
          <p:cNvPr id="36" name="Right Brace 35"/>
          <p:cNvSpPr/>
          <p:nvPr/>
        </p:nvSpPr>
        <p:spPr bwMode="auto">
          <a:xfrm flipH="1">
            <a:off x="1455461" y="6010552"/>
            <a:ext cx="84624" cy="24346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7" name="Content Placeholder 2"/>
          <p:cNvSpPr txBox="1">
            <a:spLocks/>
          </p:cNvSpPr>
          <p:nvPr/>
        </p:nvSpPr>
        <p:spPr bwMode="auto">
          <a:xfrm>
            <a:off x="839798" y="6269985"/>
            <a:ext cx="564000" cy="208633"/>
          </a:xfrm>
          <a:prstGeom prst="rect">
            <a:avLst/>
          </a:prstGeom>
          <a:noFill/>
          <a:ln w="12700">
            <a:solidFill>
              <a:schemeClr val="accent5">
                <a:lumMod val="50000"/>
              </a:schemeClr>
            </a:solidFill>
            <a:prstDash val="dash"/>
            <a:miter lim="800000"/>
            <a:headEnd/>
            <a:tailEnd/>
          </a:ln>
        </p:spPr>
        <p:txBody>
          <a:bodyPr vert="horz" wrap="square" lIns="45720" tIns="0" rIns="45720" bIns="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400" dirty="0" smtClean="0">
                <a:latin typeface="Calibri" pitchFamily="34" charset="0"/>
                <a:cs typeface="Calibri" pitchFamily="34" charset="0"/>
              </a:rPr>
              <a:t>Line 3</a:t>
            </a:r>
          </a:p>
        </p:txBody>
      </p:sp>
      <p:sp>
        <p:nvSpPr>
          <p:cNvPr id="38" name="Right Brace 37"/>
          <p:cNvSpPr/>
          <p:nvPr/>
        </p:nvSpPr>
        <p:spPr bwMode="auto">
          <a:xfrm flipH="1">
            <a:off x="1454764" y="6269985"/>
            <a:ext cx="84624" cy="243467"/>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418297069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215</a:t>
            </a:fld>
            <a:endParaRPr lang="en-US" dirty="0"/>
          </a:p>
        </p:txBody>
      </p:sp>
      <p:sp>
        <p:nvSpPr>
          <p:cNvPr id="6" name="Content Placeholder 2"/>
          <p:cNvSpPr txBox="1">
            <a:spLocks/>
          </p:cNvSpPr>
          <p:nvPr/>
        </p:nvSpPr>
        <p:spPr bwMode="auto">
          <a:xfrm>
            <a:off x="442078" y="1149737"/>
            <a:ext cx="3024139" cy="1216355"/>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2900" indent="-342900">
              <a:buFont typeface="+mj-lt"/>
              <a:buAutoNum type="arabicPeriod"/>
            </a:pPr>
            <a:r>
              <a:rPr lang="en-US" sz="1400" dirty="0" smtClean="0"/>
              <a:t>Copy the line rows (ex. Excel rows 4&amp;5)</a:t>
            </a:r>
          </a:p>
          <a:p>
            <a:pPr marL="342900" indent="-342900">
              <a:buFont typeface="+mj-lt"/>
              <a:buAutoNum type="arabicPeriod"/>
            </a:pPr>
            <a:r>
              <a:rPr lang="en-US" sz="1400" dirty="0" smtClean="0"/>
              <a:t>Highlight the row below where the rows should be inserted (ex. Excel row 8)</a:t>
            </a:r>
          </a:p>
        </p:txBody>
      </p:sp>
      <p:sp>
        <p:nvSpPr>
          <p:cNvPr id="7" name="Title 1"/>
          <p:cNvSpPr>
            <a:spLocks noGrp="1"/>
          </p:cNvSpPr>
          <p:nvPr>
            <p:ph type="title"/>
          </p:nvPr>
        </p:nvSpPr>
        <p:spPr>
          <a:xfrm>
            <a:off x="455613" y="233917"/>
            <a:ext cx="7381875" cy="744278"/>
          </a:xfrm>
        </p:spPr>
        <p:txBody>
          <a:bodyPr/>
          <a:lstStyle/>
          <a:p>
            <a:r>
              <a:rPr lang="en-US" dirty="0" smtClean="0"/>
              <a:t>Adding </a:t>
            </a:r>
            <a:r>
              <a:rPr lang="en-US" dirty="0"/>
              <a:t>L</a:t>
            </a:r>
            <a:r>
              <a:rPr lang="en-US" dirty="0" smtClean="0"/>
              <a:t>ines to an Import Template</a:t>
            </a:r>
            <a:endParaRPr lang="en-US" dirty="0"/>
          </a:p>
        </p:txBody>
      </p:sp>
      <p:pic>
        <p:nvPicPr>
          <p:cNvPr id="24580"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79" t="20384" r="37981" b="57436"/>
          <a:stretch/>
        </p:blipFill>
        <p:spPr bwMode="auto">
          <a:xfrm>
            <a:off x="3753293" y="1224175"/>
            <a:ext cx="5390706" cy="114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93" t="20384" r="37968" b="26812"/>
          <a:stretch/>
        </p:blipFill>
        <p:spPr bwMode="auto">
          <a:xfrm>
            <a:off x="3753293" y="2512855"/>
            <a:ext cx="5390706" cy="272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67" t="20257" r="37641" b="52648"/>
          <a:stretch/>
        </p:blipFill>
        <p:spPr bwMode="auto">
          <a:xfrm>
            <a:off x="3753293" y="5337743"/>
            <a:ext cx="5390707" cy="1382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Brace 10"/>
          <p:cNvSpPr/>
          <p:nvPr/>
        </p:nvSpPr>
        <p:spPr bwMode="auto">
          <a:xfrm flipH="1">
            <a:off x="3515300" y="1234808"/>
            <a:ext cx="195462" cy="1141918"/>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Content Placeholder 2"/>
          <p:cNvSpPr txBox="1">
            <a:spLocks/>
          </p:cNvSpPr>
          <p:nvPr/>
        </p:nvSpPr>
        <p:spPr bwMode="auto">
          <a:xfrm>
            <a:off x="441549" y="3617232"/>
            <a:ext cx="3024139" cy="518848"/>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2900" indent="-342900">
              <a:buFont typeface="+mj-lt"/>
              <a:buAutoNum type="arabicPeriod" startAt="3"/>
            </a:pPr>
            <a:r>
              <a:rPr lang="en-US" sz="1400" dirty="0" smtClean="0"/>
              <a:t>Right click and select “Insert Copied Cells”</a:t>
            </a:r>
          </a:p>
        </p:txBody>
      </p:sp>
      <p:sp>
        <p:nvSpPr>
          <p:cNvPr id="13" name="Right Brace 12"/>
          <p:cNvSpPr/>
          <p:nvPr/>
        </p:nvSpPr>
        <p:spPr bwMode="auto">
          <a:xfrm flipH="1">
            <a:off x="3514770" y="2532703"/>
            <a:ext cx="195991" cy="270793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Content Placeholder 2"/>
          <p:cNvSpPr txBox="1">
            <a:spLocks/>
          </p:cNvSpPr>
          <p:nvPr/>
        </p:nvSpPr>
        <p:spPr bwMode="auto">
          <a:xfrm>
            <a:off x="441547" y="5386845"/>
            <a:ext cx="3024139" cy="1224019"/>
          </a:xfrm>
          <a:prstGeom prst="rect">
            <a:avLst/>
          </a:prstGeom>
          <a:noFill/>
          <a:ln w="12700">
            <a:solidFill>
              <a:schemeClr val="accent5">
                <a:lumMod val="50000"/>
              </a:schemeClr>
            </a:solidFill>
            <a:prstDash val="dash"/>
            <a:miter lim="800000"/>
            <a:headEnd/>
            <a:tailEnd/>
          </a:ln>
        </p:spPr>
        <p:txBody>
          <a:bodyPr vert="horz" wrap="square" lIns="45720" tIns="45720" rIns="4572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342900" indent="-342900">
              <a:buFont typeface="+mj-lt"/>
              <a:buAutoNum type="arabicPeriod" startAt="4"/>
            </a:pPr>
            <a:r>
              <a:rPr lang="en-US" sz="1400" dirty="0" smtClean="0"/>
              <a:t>New line has been successfully added and the “Count” has been increased (ex. 3)</a:t>
            </a:r>
          </a:p>
          <a:p>
            <a:pPr marL="342900" indent="-342900">
              <a:buFont typeface="+mj-lt"/>
              <a:buAutoNum type="arabicPeriod" startAt="4"/>
            </a:pPr>
            <a:r>
              <a:rPr lang="en-US" sz="1400" dirty="0" smtClean="0"/>
              <a:t>Modify new row accordingly (ex. actg line, amt, actg, etc.)</a:t>
            </a:r>
          </a:p>
        </p:txBody>
      </p:sp>
      <p:sp>
        <p:nvSpPr>
          <p:cNvPr id="15" name="Right Brace 14"/>
          <p:cNvSpPr/>
          <p:nvPr/>
        </p:nvSpPr>
        <p:spPr bwMode="auto">
          <a:xfrm flipH="1">
            <a:off x="3505643" y="5337742"/>
            <a:ext cx="195462" cy="1382033"/>
          </a:xfrm>
          <a:prstGeom prst="rightBrace">
            <a:avLst>
              <a:gd name="adj1" fmla="val 48099"/>
              <a:gd name="adj2" fmla="val 49266"/>
            </a:avLst>
          </a:prstGeom>
          <a:solidFill>
            <a:schemeClr val="bg1"/>
          </a:solidFill>
          <a:ln w="25400"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4412829" y="6251475"/>
            <a:ext cx="4741109" cy="233551"/>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4412829" y="6481703"/>
            <a:ext cx="461553" cy="12916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32709255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Mass Import Processing</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216</a:t>
            </a:fld>
            <a:endParaRPr lang="en-US" dirty="0">
              <a:solidFill>
                <a:srgbClr val="000000"/>
              </a:solidFill>
            </a:endParaRPr>
          </a:p>
        </p:txBody>
      </p:sp>
    </p:spTree>
    <p:extLst>
      <p:ext uri="{BB962C8B-B14F-4D97-AF65-F5344CB8AC3E}">
        <p14:creationId xmlns:p14="http://schemas.microsoft.com/office/powerpoint/2010/main" val="75499340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Import: Upload Methods</a:t>
            </a:r>
            <a:endParaRPr lang="en-US" dirty="0"/>
          </a:p>
        </p:txBody>
      </p:sp>
      <p:sp>
        <p:nvSpPr>
          <p:cNvPr id="3" name="Content Placeholder 2"/>
          <p:cNvSpPr>
            <a:spLocks noGrp="1"/>
          </p:cNvSpPr>
          <p:nvPr>
            <p:ph idx="1"/>
          </p:nvPr>
        </p:nvSpPr>
        <p:spPr>
          <a:xfrm>
            <a:off x="653901" y="2034622"/>
            <a:ext cx="8229600" cy="3629908"/>
          </a:xfrm>
        </p:spPr>
        <p:txBody>
          <a:bodyPr/>
          <a:lstStyle/>
          <a:p>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217</a:t>
            </a:fld>
            <a:endParaRPr lang="en-US" dirty="0"/>
          </a:p>
        </p:txBody>
      </p:sp>
      <p:sp>
        <p:nvSpPr>
          <p:cNvPr id="6" name="Content Placeholder 2"/>
          <p:cNvSpPr txBox="1">
            <a:spLocks/>
          </p:cNvSpPr>
          <p:nvPr/>
        </p:nvSpPr>
        <p:spPr bwMode="auto">
          <a:xfrm>
            <a:off x="446566" y="1313684"/>
            <a:ext cx="8474149" cy="4623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2000" dirty="0" smtClean="0"/>
              <a:t>Upload the Excel File using one of the below methods:</a:t>
            </a:r>
          </a:p>
          <a:p>
            <a:endParaRPr lang="en-US" sz="600" b="1" dirty="0" smtClean="0"/>
          </a:p>
          <a:p>
            <a:pPr lvl="2"/>
            <a:endParaRPr lang="en-US" sz="800" dirty="0" smtClean="0"/>
          </a:p>
          <a:p>
            <a:pPr lvl="1"/>
            <a:r>
              <a:rPr lang="en-US" sz="2000" b="1" dirty="0" smtClean="0"/>
              <a:t>Single Online Interface:</a:t>
            </a:r>
          </a:p>
          <a:p>
            <a:pPr lvl="1"/>
            <a:endParaRPr lang="en-US" sz="600" b="1" dirty="0" smtClean="0"/>
          </a:p>
          <a:p>
            <a:pPr lvl="2"/>
            <a:r>
              <a:rPr lang="en-US" sz="2000" dirty="0" smtClean="0"/>
              <a:t>Allows users to use the new Form </a:t>
            </a:r>
            <a:r>
              <a:rPr lang="en-US" sz="2000" dirty="0"/>
              <a:t>C</a:t>
            </a:r>
            <a:r>
              <a:rPr lang="en-US" sz="2000" dirty="0" smtClean="0"/>
              <a:t>reation screen to select an Excel input file from their computer to create a new form</a:t>
            </a:r>
          </a:p>
          <a:p>
            <a:pPr lvl="2"/>
            <a:r>
              <a:rPr lang="en-US" sz="2000" dirty="0" smtClean="0"/>
              <a:t>Allows an Excel (.</a:t>
            </a:r>
            <a:r>
              <a:rPr lang="en-US" sz="2000" dirty="0" err="1" smtClean="0"/>
              <a:t>xlsx</a:t>
            </a:r>
            <a:r>
              <a:rPr lang="en-US" sz="2000" dirty="0" smtClean="0"/>
              <a:t> or .</a:t>
            </a:r>
            <a:r>
              <a:rPr lang="en-US" sz="2000" dirty="0" err="1" smtClean="0"/>
              <a:t>xls</a:t>
            </a:r>
            <a:r>
              <a:rPr lang="en-US" sz="2000" dirty="0" smtClean="0"/>
              <a:t>) </a:t>
            </a:r>
            <a:r>
              <a:rPr lang="en-US" sz="2000" dirty="0"/>
              <a:t>input </a:t>
            </a:r>
            <a:r>
              <a:rPr lang="en-US" sz="2000" dirty="0" smtClean="0"/>
              <a:t>file with </a:t>
            </a:r>
            <a:r>
              <a:rPr lang="en-US" sz="2000" b="1" i="1" dirty="0" smtClean="0"/>
              <a:t>one</a:t>
            </a:r>
            <a:r>
              <a:rPr lang="en-US" sz="2000" dirty="0" smtClean="0"/>
              <a:t> form</a:t>
            </a:r>
          </a:p>
          <a:p>
            <a:pPr lvl="2"/>
            <a:endParaRPr lang="en-US" i="1" dirty="0" smtClean="0"/>
          </a:p>
          <a:p>
            <a:pPr lvl="1"/>
            <a:r>
              <a:rPr lang="en-US" sz="2000" b="1" dirty="0" smtClean="0"/>
              <a:t>Multiple Online Interface:</a:t>
            </a:r>
          </a:p>
          <a:p>
            <a:pPr lvl="1"/>
            <a:endParaRPr lang="en-US" sz="600" b="1" dirty="0" smtClean="0"/>
          </a:p>
          <a:p>
            <a:pPr lvl="2"/>
            <a:r>
              <a:rPr lang="en-US" sz="2000" dirty="0" smtClean="0"/>
              <a:t>Allows users to use a separate mass import screen to </a:t>
            </a:r>
            <a:r>
              <a:rPr lang="en-US" sz="2000" dirty="0"/>
              <a:t>import forms in held, scheduled, or processed </a:t>
            </a:r>
            <a:r>
              <a:rPr lang="en-US" sz="2000" dirty="0" smtClean="0"/>
              <a:t>status</a:t>
            </a:r>
          </a:p>
          <a:p>
            <a:pPr lvl="2"/>
            <a:r>
              <a:rPr lang="en-US" sz="2000" dirty="0" smtClean="0"/>
              <a:t>Allows an Excel (.</a:t>
            </a:r>
            <a:r>
              <a:rPr lang="en-US" sz="2000" dirty="0" err="1" smtClean="0"/>
              <a:t>xlsx</a:t>
            </a:r>
            <a:r>
              <a:rPr lang="en-US" sz="2000" dirty="0" smtClean="0"/>
              <a:t> or .</a:t>
            </a:r>
            <a:r>
              <a:rPr lang="en-US" sz="2000" dirty="0" err="1" smtClean="0"/>
              <a:t>xls</a:t>
            </a:r>
            <a:r>
              <a:rPr lang="en-US" sz="2000" dirty="0" smtClean="0"/>
              <a:t>) </a:t>
            </a:r>
            <a:r>
              <a:rPr lang="en-US" sz="2000" dirty="0"/>
              <a:t>input </a:t>
            </a:r>
            <a:r>
              <a:rPr lang="en-US" sz="2000" dirty="0" smtClean="0"/>
              <a:t>file with </a:t>
            </a:r>
            <a:r>
              <a:rPr lang="en-US" sz="2000" b="1" i="1" dirty="0" smtClean="0"/>
              <a:t>multiple</a:t>
            </a:r>
            <a:r>
              <a:rPr lang="en-US" sz="2000" dirty="0" smtClean="0"/>
              <a:t> forms</a:t>
            </a:r>
            <a:endParaRPr lang="en-US" sz="2000" dirty="0"/>
          </a:p>
          <a:p>
            <a:pPr marL="0" indent="0">
              <a:buNone/>
            </a:pPr>
            <a:endParaRPr lang="en-US" sz="2000" dirty="0" smtClean="0"/>
          </a:p>
          <a:p>
            <a:pPr marL="0" indent="0">
              <a:buNone/>
            </a:pPr>
            <a:endParaRPr lang="en-US" sz="2000" b="1" dirty="0" smtClean="0"/>
          </a:p>
        </p:txBody>
      </p:sp>
    </p:spTree>
    <p:extLst>
      <p:ext uri="{BB962C8B-B14F-4D97-AF65-F5344CB8AC3E}">
        <p14:creationId xmlns:p14="http://schemas.microsoft.com/office/powerpoint/2010/main" val="268233440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Import:  Single Online Interface</a:t>
            </a:r>
            <a:endParaRPr lang="en-US" dirty="0"/>
          </a:p>
        </p:txBody>
      </p:sp>
      <p:sp>
        <p:nvSpPr>
          <p:cNvPr id="3" name="Content Placeholder 2"/>
          <p:cNvSpPr>
            <a:spLocks noGrp="1"/>
          </p:cNvSpPr>
          <p:nvPr>
            <p:ph idx="1"/>
          </p:nvPr>
        </p:nvSpPr>
        <p:spPr>
          <a:xfrm>
            <a:off x="636588" y="1354138"/>
            <a:ext cx="8229600" cy="2271564"/>
          </a:xfrm>
        </p:spPr>
        <p:txBody>
          <a:bodyPr/>
          <a:lstStyle/>
          <a:p>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218</a:t>
            </a:fld>
            <a:endParaRPr lang="en-US" dirty="0"/>
          </a:p>
        </p:txBody>
      </p:sp>
      <p:sp>
        <p:nvSpPr>
          <p:cNvPr id="6" name="Content Placeholder 2"/>
          <p:cNvSpPr txBox="1">
            <a:spLocks/>
          </p:cNvSpPr>
          <p:nvPr/>
        </p:nvSpPr>
        <p:spPr bwMode="auto">
          <a:xfrm>
            <a:off x="342882" y="1039605"/>
            <a:ext cx="8737319" cy="27163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457200" indent="-457200">
              <a:buAutoNum type="arabicPeriod"/>
            </a:pPr>
            <a:r>
              <a:rPr lang="en-US" sz="1800" dirty="0" smtClean="0">
                <a:latin typeface="+mj-lt"/>
              </a:rPr>
              <a:t>Navigate to the new form creation screen for Document Type </a:t>
            </a:r>
            <a:endParaRPr lang="en-US" sz="1800" dirty="0">
              <a:latin typeface="+mj-lt"/>
            </a:endParaRPr>
          </a:p>
          <a:p>
            <a:pPr marL="793750" lvl="1" indent="-457200"/>
            <a:r>
              <a:rPr lang="en-US" sz="1500" dirty="0" smtClean="0">
                <a:latin typeface="+mj-lt"/>
              </a:rPr>
              <a:t>Ex: For CR Docs, navigate to </a:t>
            </a:r>
            <a:r>
              <a:rPr lang="en-US" sz="1500" i="1" dirty="0" smtClean="0">
                <a:latin typeface="+mj-lt"/>
              </a:rPr>
              <a:t>Transactions &gt; Accounts Receivable &gt; New &gt; Cash Receipt</a:t>
            </a:r>
            <a:endParaRPr lang="en-US" sz="1500" i="1" dirty="0">
              <a:latin typeface="+mj-lt"/>
            </a:endParaRPr>
          </a:p>
          <a:p>
            <a:pPr marL="457200" indent="-457200">
              <a:buAutoNum type="arabicPeriod"/>
            </a:pPr>
            <a:r>
              <a:rPr lang="en-US" sz="1800" dirty="0"/>
              <a:t>Enter </a:t>
            </a:r>
            <a:r>
              <a:rPr lang="en-US" sz="1800" dirty="0" smtClean="0"/>
              <a:t>Document Type</a:t>
            </a:r>
            <a:endParaRPr lang="en-US" sz="1800" dirty="0"/>
          </a:p>
          <a:p>
            <a:pPr marL="457200" indent="-457200">
              <a:buAutoNum type="arabicPeriod"/>
            </a:pPr>
            <a:r>
              <a:rPr lang="en-US" sz="1800" dirty="0"/>
              <a:t>Select </a:t>
            </a:r>
            <a:r>
              <a:rPr lang="en-US" sz="1800" i="1" dirty="0" smtClean="0"/>
              <a:t>Browse</a:t>
            </a:r>
            <a:r>
              <a:rPr lang="en-US" sz="1800" dirty="0" smtClean="0"/>
              <a:t> </a:t>
            </a:r>
            <a:r>
              <a:rPr lang="en-US" sz="1800" dirty="0"/>
              <a:t>to select </a:t>
            </a:r>
            <a:r>
              <a:rPr lang="en-US" sz="1800" dirty="0" smtClean="0"/>
              <a:t>input file</a:t>
            </a:r>
            <a:endParaRPr lang="en-US" sz="1800" dirty="0"/>
          </a:p>
          <a:p>
            <a:pPr marL="457200" indent="-457200">
              <a:buFont typeface="Wingdings" pitchFamily="2" charset="2"/>
              <a:buAutoNum type="arabicPeriod"/>
            </a:pPr>
            <a:r>
              <a:rPr lang="en-US" sz="1800" dirty="0"/>
              <a:t>Click </a:t>
            </a:r>
            <a:r>
              <a:rPr lang="en-US" sz="1800" dirty="0" smtClean="0"/>
              <a:t>Finish</a:t>
            </a:r>
            <a:endParaRPr lang="en-US" sz="1800" dirty="0"/>
          </a:p>
          <a:p>
            <a:pPr marL="793750" lvl="1" indent="-457200"/>
            <a:r>
              <a:rPr lang="en-US" sz="1700" dirty="0" smtClean="0"/>
              <a:t> </a:t>
            </a:r>
            <a:r>
              <a:rPr lang="en-US" sz="1600" dirty="0" smtClean="0"/>
              <a:t>This will create a new form that is populated with the information from the input file</a:t>
            </a:r>
          </a:p>
          <a:p>
            <a:pPr marL="1139825" lvl="2" indent="-457200"/>
            <a:r>
              <a:rPr lang="en-US" sz="1400" dirty="0" smtClean="0">
                <a:latin typeface="+mj-lt"/>
              </a:rPr>
              <a:t>The form should be reviewed (updated if needed) and then submitted</a:t>
            </a:r>
          </a:p>
          <a:p>
            <a:pPr marL="1485900" lvl="3" indent="-457200"/>
            <a:r>
              <a:rPr lang="en-US" sz="1400" dirty="0" smtClean="0">
                <a:latin typeface="+mj-lt"/>
              </a:rPr>
              <a:t>Upon submission, the form will follow normal workflow (no notification is received for single import)</a:t>
            </a:r>
            <a:br>
              <a:rPr lang="en-US" sz="1400" dirty="0" smtClean="0">
                <a:latin typeface="+mj-lt"/>
              </a:rPr>
            </a:br>
            <a:endParaRPr lang="en-US" sz="1400" dirty="0" smtClean="0">
              <a:latin typeface="+mj-lt"/>
            </a:endParaRPr>
          </a:p>
        </p:txBody>
      </p:sp>
      <p:sp>
        <p:nvSpPr>
          <p:cNvPr id="8" name="Right Arrow 7"/>
          <p:cNvSpPr/>
          <p:nvPr/>
        </p:nvSpPr>
        <p:spPr bwMode="auto">
          <a:xfrm>
            <a:off x="1570176" y="4280786"/>
            <a:ext cx="482885" cy="297951"/>
          </a:xfrm>
          <a:prstGeom prst="rightArrow">
            <a:avLst/>
          </a:prstGeom>
          <a:solidFill>
            <a:srgbClr val="FF0000"/>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9" name="Right Arrow 8"/>
          <p:cNvSpPr/>
          <p:nvPr/>
        </p:nvSpPr>
        <p:spPr bwMode="auto">
          <a:xfrm>
            <a:off x="1570175" y="6381709"/>
            <a:ext cx="482885" cy="297951"/>
          </a:xfrm>
          <a:prstGeom prst="rightArrow">
            <a:avLst/>
          </a:prstGeom>
          <a:solidFill>
            <a:srgbClr val="FF0000"/>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0" t="36565" r="1078" b="17183"/>
          <a:stretch/>
        </p:blipFill>
        <p:spPr bwMode="auto">
          <a:xfrm>
            <a:off x="2053061" y="3717291"/>
            <a:ext cx="5910725" cy="307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09112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Import:  Multiple Online Interface</a:t>
            </a:r>
            <a:endParaRPr lang="en-US" dirty="0"/>
          </a:p>
        </p:txBody>
      </p:sp>
      <p:sp>
        <p:nvSpPr>
          <p:cNvPr id="3" name="Content Placeholder 2"/>
          <p:cNvSpPr>
            <a:spLocks noGrp="1"/>
          </p:cNvSpPr>
          <p:nvPr>
            <p:ph idx="1"/>
          </p:nvPr>
        </p:nvSpPr>
        <p:spPr/>
        <p:txBody>
          <a:bodyPr/>
          <a:lstStyle/>
          <a:p>
            <a:pPr>
              <a:buNone/>
            </a:pPr>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219</a:t>
            </a:fld>
            <a:endParaRPr lang="en-US" dirty="0"/>
          </a:p>
        </p:txBody>
      </p:sp>
      <p:sp>
        <p:nvSpPr>
          <p:cNvPr id="6" name="Content Placeholder 2"/>
          <p:cNvSpPr txBox="1">
            <a:spLocks/>
          </p:cNvSpPr>
          <p:nvPr/>
        </p:nvSpPr>
        <p:spPr bwMode="auto">
          <a:xfrm>
            <a:off x="632713" y="1032958"/>
            <a:ext cx="8321282" cy="20326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457200" indent="-457200">
              <a:buAutoNum type="arabicPeriod"/>
            </a:pPr>
            <a:r>
              <a:rPr lang="en-US" sz="1800" dirty="0" smtClean="0">
                <a:latin typeface="+mj-lt"/>
              </a:rPr>
              <a:t>Navigate to Transactions &gt; Mass Import</a:t>
            </a:r>
          </a:p>
          <a:p>
            <a:pPr marL="457200" indent="-457200">
              <a:buAutoNum type="arabicPeriod"/>
            </a:pPr>
            <a:r>
              <a:rPr lang="en-US" sz="1800" dirty="0" smtClean="0">
                <a:latin typeface="+mj-lt"/>
              </a:rPr>
              <a:t>Batch Job ID GSAMASSIMPORT defaults automatically</a:t>
            </a:r>
          </a:p>
          <a:p>
            <a:pPr marL="457200" indent="-457200">
              <a:buAutoNum type="arabicPeriod"/>
            </a:pPr>
            <a:r>
              <a:rPr lang="en-US" sz="1800" dirty="0" smtClean="0">
                <a:latin typeface="+mj-lt"/>
              </a:rPr>
              <a:t>Set the remaining parameters</a:t>
            </a:r>
          </a:p>
          <a:p>
            <a:pPr marL="793750" lvl="1" indent="-457200"/>
            <a:r>
              <a:rPr lang="en-US" sz="1400" b="1" dirty="0" smtClean="0">
                <a:latin typeface="+mj-lt"/>
              </a:rPr>
              <a:t>Document Action: </a:t>
            </a:r>
            <a:r>
              <a:rPr lang="en-US" sz="1400" dirty="0" smtClean="0">
                <a:latin typeface="+mj-lt"/>
              </a:rPr>
              <a:t>PROCESS, SCHEDULE, or HOLD</a:t>
            </a:r>
          </a:p>
          <a:p>
            <a:pPr marL="793750" lvl="1" indent="-457200"/>
            <a:r>
              <a:rPr lang="en-US" sz="1400" b="1" dirty="0" smtClean="0">
                <a:latin typeface="+mj-lt"/>
              </a:rPr>
              <a:t>Hold Rejected Form: </a:t>
            </a:r>
            <a:r>
              <a:rPr lang="en-US" sz="1400" dirty="0" smtClean="0">
                <a:latin typeface="+mj-lt"/>
              </a:rPr>
              <a:t>Designates whether or not documents that encounter hard errors are stored as Rejected forms</a:t>
            </a:r>
          </a:p>
          <a:p>
            <a:pPr marL="793750" lvl="1" indent="-457200"/>
            <a:r>
              <a:rPr lang="en-US" sz="1400" b="1" dirty="0" smtClean="0">
                <a:latin typeface="+mj-lt"/>
              </a:rPr>
              <a:t>Overwrite Rejected: </a:t>
            </a:r>
            <a:r>
              <a:rPr lang="en-US" sz="1400" dirty="0" smtClean="0">
                <a:latin typeface="+mj-lt"/>
              </a:rPr>
              <a:t>Designates whether or not Rejected form should be overwritten with the data contained in the input file</a:t>
            </a:r>
          </a:p>
          <a:p>
            <a:pPr marL="793750" lvl="1" indent="-457200"/>
            <a:r>
              <a:rPr lang="en-US" sz="1400" b="1" dirty="0" smtClean="0">
                <a:latin typeface="+mj-lt"/>
              </a:rPr>
              <a:t>Override: </a:t>
            </a:r>
            <a:r>
              <a:rPr lang="en-US" sz="1400" dirty="0"/>
              <a:t>Allows the batch process to automatically override any overrideable errors when Document Action = </a:t>
            </a:r>
            <a:r>
              <a:rPr lang="en-US" sz="1400" dirty="0" smtClean="0"/>
              <a:t>PROCESS</a:t>
            </a:r>
            <a:endParaRPr lang="en-US" sz="1400" dirty="0" smtClean="0">
              <a:latin typeface="+mj-lt"/>
            </a:endParaRPr>
          </a:p>
          <a:p>
            <a:pPr marL="457200" indent="-457200">
              <a:buAutoNum type="arabicPeriod"/>
            </a:pPr>
            <a:r>
              <a:rPr lang="en-US" sz="1800" dirty="0" smtClean="0">
                <a:latin typeface="+mj-lt"/>
              </a:rPr>
              <a:t>Click Browse to select Excel input file</a:t>
            </a:r>
          </a:p>
          <a:p>
            <a:pPr marL="457200" indent="-457200">
              <a:buAutoNum type="arabicPeriod"/>
            </a:pPr>
            <a:r>
              <a:rPr lang="en-US" sz="1800" dirty="0" smtClean="0">
                <a:latin typeface="+mj-lt"/>
              </a:rPr>
              <a:t>Click Upload</a:t>
            </a:r>
            <a:endParaRPr lang="en-US" sz="1800" dirty="0">
              <a:latin typeface="+mj-lt"/>
            </a:endParaRPr>
          </a:p>
          <a:p>
            <a:pPr marL="457200" indent="-457200">
              <a:buAutoNum type="arabicPeriod"/>
            </a:pPr>
            <a:endParaRPr lang="en-US" sz="2000" dirty="0" smtClean="0">
              <a:latin typeface="+mj-lt"/>
            </a:endParaRPr>
          </a:p>
          <a:p>
            <a:pPr marL="457200" indent="-457200">
              <a:buAutoNum type="arabicPeriod"/>
            </a:pPr>
            <a:endParaRPr lang="en-US" sz="2000" dirty="0" smtClean="0">
              <a:latin typeface="+mj-lt"/>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221" y="4415184"/>
            <a:ext cx="5118265" cy="213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3"/>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625454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smtClean="0"/>
              <a:t>CGI Federal Proprietary and Confidential</a:t>
            </a:r>
            <a:endParaRPr lang="en-US" dirty="0"/>
          </a:p>
        </p:txBody>
      </p:sp>
      <p:sp>
        <p:nvSpPr>
          <p:cNvPr id="4" name="Slide Number Placeholder 3"/>
          <p:cNvSpPr>
            <a:spLocks noGrp="1"/>
          </p:cNvSpPr>
          <p:nvPr>
            <p:ph type="sldNum" sz="quarter" idx="11"/>
          </p:nvPr>
        </p:nvSpPr>
        <p:spPr/>
        <p:txBody>
          <a:bodyPr/>
          <a:lstStyle/>
          <a:p>
            <a:pPr>
              <a:defRPr/>
            </a:pPr>
            <a:fld id="{215F2CEC-58A8-492B-AD0D-C2BF1A7F0D89}" type="slidenum">
              <a:rPr lang="en-US" smtClean="0"/>
              <a:pPr>
                <a:defRPr/>
              </a:pPr>
              <a:t>22</a:t>
            </a:fld>
            <a:endParaRPr lang="en-US" dirty="0"/>
          </a:p>
        </p:txBody>
      </p:sp>
      <p:sp>
        <p:nvSpPr>
          <p:cNvPr id="5" name="Title 4"/>
          <p:cNvSpPr>
            <a:spLocks noGrp="1"/>
          </p:cNvSpPr>
          <p:nvPr>
            <p:ph type="title"/>
          </p:nvPr>
        </p:nvSpPr>
        <p:spPr>
          <a:xfrm>
            <a:off x="455613" y="395586"/>
            <a:ext cx="7381875" cy="563562"/>
          </a:xfrm>
        </p:spPr>
        <p:txBody>
          <a:bodyPr/>
          <a:lstStyle/>
          <a:p>
            <a:r>
              <a:rPr lang="en-US" sz="2800" dirty="0" smtClean="0"/>
              <a:t>Phase 3 Business Line Collection Methods Overview</a:t>
            </a:r>
            <a:endParaRPr lang="en-US" sz="2800" dirty="0"/>
          </a:p>
        </p:txBody>
      </p:sp>
      <p:graphicFrame>
        <p:nvGraphicFramePr>
          <p:cNvPr id="6" name="Table 5"/>
          <p:cNvGraphicFramePr>
            <a:graphicFrameLocks noGrp="1"/>
          </p:cNvGraphicFramePr>
          <p:nvPr>
            <p:extLst>
              <p:ext uri="{D42A27DB-BD31-4B8C-83A1-F6EECF244321}">
                <p14:modId xmlns:p14="http://schemas.microsoft.com/office/powerpoint/2010/main" val="1863374611"/>
              </p:ext>
            </p:extLst>
          </p:nvPr>
        </p:nvGraphicFramePr>
        <p:xfrm>
          <a:off x="506438" y="1254295"/>
          <a:ext cx="8541528" cy="2915563"/>
        </p:xfrm>
        <a:graphic>
          <a:graphicData uri="http://schemas.openxmlformats.org/drawingml/2006/table">
            <a:tbl>
              <a:tblPr firstRow="1" bandRow="1">
                <a:tableStyleId>{21E4AEA4-8DFA-4A89-87EB-49C32662AFE0}</a:tableStyleId>
              </a:tblPr>
              <a:tblGrid>
                <a:gridCol w="4276577"/>
                <a:gridCol w="1167619"/>
                <a:gridCol w="1237957"/>
                <a:gridCol w="787791"/>
                <a:gridCol w="1071584"/>
              </a:tblGrid>
              <a:tr h="518892">
                <a:tc>
                  <a:txBody>
                    <a:bodyPr/>
                    <a:lstStyle/>
                    <a:p>
                      <a:r>
                        <a:rPr lang="en-US" dirty="0" smtClean="0"/>
                        <a:t>Business</a:t>
                      </a:r>
                      <a:r>
                        <a:rPr lang="en-US" baseline="0" dirty="0" smtClean="0"/>
                        <a:t> Line</a:t>
                      </a:r>
                      <a:endParaRPr lang="en-US" dirty="0"/>
                    </a:p>
                  </a:txBody>
                  <a:tcPr/>
                </a:tc>
                <a:tc>
                  <a:txBody>
                    <a:bodyPr/>
                    <a:lstStyle/>
                    <a:p>
                      <a:r>
                        <a:rPr lang="en-US" dirty="0" smtClean="0"/>
                        <a:t>Pay.gov</a:t>
                      </a:r>
                      <a:endParaRPr lang="en-US" dirty="0"/>
                    </a:p>
                  </a:txBody>
                  <a:tcPr/>
                </a:tc>
                <a:tc>
                  <a:txBody>
                    <a:bodyPr/>
                    <a:lstStyle/>
                    <a:p>
                      <a:r>
                        <a:rPr lang="en-US" dirty="0" smtClean="0"/>
                        <a:t>Lockbox</a:t>
                      </a:r>
                      <a:endParaRPr lang="en-US" dirty="0"/>
                    </a:p>
                  </a:txBody>
                  <a:tcPr/>
                </a:tc>
                <a:tc>
                  <a:txBody>
                    <a:bodyPr/>
                    <a:lstStyle/>
                    <a:p>
                      <a:r>
                        <a:rPr lang="en-US" dirty="0" smtClean="0"/>
                        <a:t>IPAC</a:t>
                      </a:r>
                      <a:endParaRPr lang="en-US" dirty="0"/>
                    </a:p>
                  </a:txBody>
                  <a:tcPr/>
                </a:tc>
                <a:tc>
                  <a:txBody>
                    <a:bodyPr/>
                    <a:lstStyle/>
                    <a:p>
                      <a:r>
                        <a:rPr lang="en-US" dirty="0" smtClean="0"/>
                        <a:t>Manual</a:t>
                      </a:r>
                      <a:endParaRPr lang="en-US" dirty="0"/>
                    </a:p>
                  </a:txBody>
                  <a:tcPr/>
                </a:tc>
              </a:tr>
              <a:tr h="447643">
                <a:tc>
                  <a:txBody>
                    <a:bodyPr/>
                    <a:lstStyle/>
                    <a:p>
                      <a:pPr marL="0" algn="l" defTabSz="914400" rtl="0" eaLnBrk="1" fontAlgn="t" latinLnBrk="0" hangingPunct="1"/>
                      <a:r>
                        <a:rPr lang="en-US" sz="1400" u="none" strike="noStrike" kern="1200" dirty="0" smtClean="0">
                          <a:effectLst/>
                        </a:rPr>
                        <a:t>R7 Outlease</a:t>
                      </a:r>
                      <a:endParaRPr lang="en-US" sz="1400" b="0" i="0" u="none" strike="noStrike" kern="1200" dirty="0">
                        <a:solidFill>
                          <a:srgbClr val="000000"/>
                        </a:solidFill>
                        <a:effectLst/>
                        <a:latin typeface="Arial"/>
                        <a:ea typeface="+mn-ea"/>
                        <a:cs typeface="+mn-cs"/>
                      </a:endParaRPr>
                    </a:p>
                  </a:txBody>
                  <a:tcPr marL="0" marR="0" marT="0" marB="0"/>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c>
                  <a:txBody>
                    <a:bodyPr/>
                    <a:lstStyle/>
                    <a:p>
                      <a:pPr algn="ctr"/>
                      <a:endParaRPr lang="en-US" sz="1400" dirty="0"/>
                    </a:p>
                  </a:txBody>
                  <a:tcPr/>
                </a:tc>
                <a:tc>
                  <a:txBody>
                    <a:bodyPr/>
                    <a:lstStyle/>
                    <a:p>
                      <a:pPr algn="ctr"/>
                      <a:r>
                        <a:rPr lang="en-US" sz="1400" dirty="0" smtClean="0"/>
                        <a:t>X</a:t>
                      </a:r>
                      <a:endParaRPr lang="en-US" sz="1400" dirty="0"/>
                    </a:p>
                  </a:txBody>
                  <a:tcPr/>
                </a:tc>
              </a:tr>
              <a:tr h="487257">
                <a:tc>
                  <a:txBody>
                    <a:bodyPr/>
                    <a:lstStyle/>
                    <a:p>
                      <a:pPr algn="l" fontAlgn="t"/>
                      <a:r>
                        <a:rPr lang="en-US" sz="1400" u="none" strike="noStrike" dirty="0" smtClean="0">
                          <a:effectLst/>
                        </a:rPr>
                        <a:t>Region 6 AAS</a:t>
                      </a:r>
                      <a:endParaRPr lang="en-US" sz="1400" b="0" i="0" u="none" strike="noStrike" dirty="0">
                        <a:solidFill>
                          <a:srgbClr val="000000"/>
                        </a:solidFill>
                        <a:effectLst/>
                        <a:latin typeface="Arial"/>
                      </a:endParaRPr>
                    </a:p>
                  </a:txBody>
                  <a:tcPr marL="0" marR="0" marT="0" marB="0"/>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r>
              <a:tr h="487257">
                <a:tc>
                  <a:txBody>
                    <a:bodyPr/>
                    <a:lstStyle/>
                    <a:p>
                      <a:pPr algn="l" fontAlgn="t"/>
                      <a:r>
                        <a:rPr lang="en-US" sz="1400" u="none" strike="noStrike" dirty="0" smtClean="0">
                          <a:effectLst/>
                        </a:rPr>
                        <a:t>Region 6</a:t>
                      </a:r>
                      <a:r>
                        <a:rPr lang="en-US" sz="1400" u="none" strike="noStrike" baseline="0" dirty="0" smtClean="0">
                          <a:effectLst/>
                        </a:rPr>
                        <a:t> </a:t>
                      </a:r>
                      <a:r>
                        <a:rPr lang="en-US" sz="1400" u="none" strike="noStrike" dirty="0" smtClean="0">
                          <a:effectLst/>
                        </a:rPr>
                        <a:t>ITS</a:t>
                      </a:r>
                      <a:endParaRPr lang="en-US" sz="1400" b="0" i="0" u="none" strike="noStrike" dirty="0">
                        <a:solidFill>
                          <a:srgbClr val="000000"/>
                        </a:solidFill>
                        <a:effectLst/>
                        <a:latin typeface="Arial"/>
                      </a:endParaRPr>
                    </a:p>
                  </a:txBody>
                  <a:tcPr marL="0" marR="0" marT="0" marB="0"/>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r>
              <a:tr h="487257">
                <a:tc>
                  <a:txBody>
                    <a:bodyPr/>
                    <a:lstStyle/>
                    <a:p>
                      <a:pPr marL="0" algn="l" defTabSz="914400" rtl="0" eaLnBrk="1" fontAlgn="t" latinLnBrk="0" hangingPunct="1"/>
                      <a:r>
                        <a:rPr lang="en-US" sz="1400" u="none" strike="noStrike" kern="1200" dirty="0" smtClean="0">
                          <a:effectLst/>
                        </a:rPr>
                        <a:t>Region 6 Claims</a:t>
                      </a:r>
                      <a:endParaRPr lang="en-US" sz="1400" b="0" i="0" u="none" strike="noStrike" kern="1200" dirty="0" smtClean="0">
                        <a:solidFill>
                          <a:srgbClr val="000000"/>
                        </a:solidFill>
                        <a:effectLst/>
                        <a:latin typeface="Arial"/>
                        <a:ea typeface="+mn-ea"/>
                        <a:cs typeface="+mn-cs"/>
                      </a:endParaRPr>
                    </a:p>
                  </a:txBody>
                  <a:tcPr marL="0" marR="0" marT="0" marB="0"/>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r>
              <a:tr h="487257">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400" u="none" strike="noStrike" kern="1200" dirty="0" smtClean="0">
                          <a:effectLst/>
                        </a:rPr>
                        <a:t>Region 7 Claims</a:t>
                      </a:r>
                      <a:endParaRPr lang="en-US" sz="1400" b="0" i="0" u="none" strike="noStrike" kern="1200" dirty="0" smtClean="0">
                        <a:solidFill>
                          <a:srgbClr val="000000"/>
                        </a:solidFill>
                        <a:effectLst/>
                        <a:latin typeface="Arial"/>
                        <a:ea typeface="+mn-ea"/>
                        <a:cs typeface="+mn-cs"/>
                      </a:endParaRPr>
                    </a:p>
                  </a:txBody>
                  <a:tcPr marL="0" marR="0" marT="0" marB="0"/>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c>
                  <a:txBody>
                    <a:bodyPr/>
                    <a:lstStyle/>
                    <a:p>
                      <a:pPr algn="ctr"/>
                      <a:r>
                        <a:rPr lang="en-US" sz="1400" dirty="0" smtClean="0"/>
                        <a:t>X</a:t>
                      </a:r>
                      <a:endParaRPr lang="en-US" sz="1400" dirty="0"/>
                    </a:p>
                  </a:txBody>
                  <a:tcPr/>
                </a:tc>
              </a:tr>
            </a:tbl>
          </a:graphicData>
        </a:graphic>
      </p:graphicFrame>
    </p:spTree>
    <p:extLst>
      <p:ext uri="{BB962C8B-B14F-4D97-AF65-F5344CB8AC3E}">
        <p14:creationId xmlns:p14="http://schemas.microsoft.com/office/powerpoint/2010/main" val="77196957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Import:  Multiple Online Interface (cont.)</a:t>
            </a:r>
            <a:endParaRPr lang="en-US" dirty="0"/>
          </a:p>
        </p:txBody>
      </p:sp>
      <p:sp>
        <p:nvSpPr>
          <p:cNvPr id="3" name="Content Placeholder 2"/>
          <p:cNvSpPr>
            <a:spLocks noGrp="1"/>
          </p:cNvSpPr>
          <p:nvPr>
            <p:ph idx="1"/>
          </p:nvPr>
        </p:nvSpPr>
        <p:spPr/>
        <p:txBody>
          <a:bodyPr/>
          <a:lstStyle/>
          <a:p>
            <a:pPr>
              <a:buNone/>
            </a:pPr>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6823509E-0D38-426B-8A8A-3188FE68660A}" type="slidenum">
              <a:rPr lang="en-US" smtClean="0"/>
              <a:pPr>
                <a:defRPr/>
              </a:pPr>
              <a:t>220</a:t>
            </a:fld>
            <a:endParaRPr lang="en-US" dirty="0"/>
          </a:p>
        </p:txBody>
      </p:sp>
      <p:sp>
        <p:nvSpPr>
          <p:cNvPr id="6" name="Content Placeholder 2"/>
          <p:cNvSpPr txBox="1">
            <a:spLocks/>
          </p:cNvSpPr>
          <p:nvPr/>
        </p:nvSpPr>
        <p:spPr bwMode="auto">
          <a:xfrm>
            <a:off x="380010" y="1139882"/>
            <a:ext cx="8645237" cy="1487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457200" indent="-457200"/>
            <a:r>
              <a:rPr lang="en-US" sz="2000" dirty="0" smtClean="0"/>
              <a:t>Once uploading is complete, a </a:t>
            </a:r>
            <a:r>
              <a:rPr lang="en-US" sz="2000" i="1" dirty="0" smtClean="0">
                <a:latin typeface="+mj-lt"/>
              </a:rPr>
              <a:t>Review Offline Processing </a:t>
            </a:r>
            <a:r>
              <a:rPr lang="en-US" sz="2000" dirty="0" smtClean="0">
                <a:latin typeface="+mj-lt"/>
              </a:rPr>
              <a:t>task is received in the users Inbox</a:t>
            </a:r>
          </a:p>
          <a:p>
            <a:pPr marL="793750" lvl="1" indent="-457200"/>
            <a:r>
              <a:rPr lang="en-US" sz="1800" dirty="0" smtClean="0">
                <a:latin typeface="+mj-lt"/>
              </a:rPr>
              <a:t>Notifies user if upload was successful or failed</a:t>
            </a:r>
          </a:p>
          <a:p>
            <a:pPr marL="793750" lvl="1" indent="-457200"/>
            <a:r>
              <a:rPr lang="en-US" sz="1800" dirty="0" smtClean="0">
                <a:latin typeface="+mj-lt"/>
              </a:rPr>
              <a:t>Includes the batch execution report (attachments button)</a:t>
            </a:r>
          </a:p>
          <a:p>
            <a:pPr marL="457200" indent="-457200">
              <a:buAutoNum type="arabicPeriod"/>
            </a:pPr>
            <a:endParaRPr lang="en-US" sz="2000" dirty="0" smtClean="0">
              <a:latin typeface="+mj-lt"/>
            </a:endParaRPr>
          </a:p>
        </p:txBody>
      </p:sp>
      <p:sp>
        <p:nvSpPr>
          <p:cNvPr id="10" name="Rectangle 9"/>
          <p:cNvSpPr/>
          <p:nvPr/>
        </p:nvSpPr>
        <p:spPr bwMode="auto">
          <a:xfrm>
            <a:off x="1378040" y="3850783"/>
            <a:ext cx="296214" cy="19318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pic>
        <p:nvPicPr>
          <p:cNvPr id="53249" name="Picture 1"/>
          <p:cNvPicPr>
            <a:picLocks noChangeAspect="1" noChangeArrowheads="1"/>
          </p:cNvPicPr>
          <p:nvPr/>
        </p:nvPicPr>
        <p:blipFill>
          <a:blip r:embed="rId3" cstate="print"/>
          <a:srcRect/>
          <a:stretch>
            <a:fillRect/>
          </a:stretch>
        </p:blipFill>
        <p:spPr bwMode="auto">
          <a:xfrm>
            <a:off x="411312" y="2712071"/>
            <a:ext cx="8732688" cy="3948806"/>
          </a:xfrm>
          <a:prstGeom prst="rect">
            <a:avLst/>
          </a:prstGeom>
          <a:noFill/>
          <a:ln w="9525">
            <a:solidFill>
              <a:schemeClr val="bg1">
                <a:lumMod val="50000"/>
              </a:schemeClr>
            </a:solidFill>
            <a:miter lim="800000"/>
            <a:headEnd/>
            <a:tailEnd/>
          </a:ln>
        </p:spPr>
      </p:pic>
      <p:sp>
        <p:nvSpPr>
          <p:cNvPr id="4" name="Rectangle 3"/>
          <p:cNvSpPr/>
          <p:nvPr/>
        </p:nvSpPr>
        <p:spPr bwMode="auto">
          <a:xfrm>
            <a:off x="401787" y="5067300"/>
            <a:ext cx="8732688" cy="26670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6901877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Import:  Multiple Online Interface (cont.)</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221</a:t>
            </a:fld>
            <a:endParaRPr lang="en-US" dirty="0"/>
          </a:p>
        </p:txBody>
      </p:sp>
      <p:grpSp>
        <p:nvGrpSpPr>
          <p:cNvPr id="3" name="Group 2"/>
          <p:cNvGrpSpPr/>
          <p:nvPr/>
        </p:nvGrpSpPr>
        <p:grpSpPr>
          <a:xfrm>
            <a:off x="2125324" y="1183919"/>
            <a:ext cx="2767280" cy="3313075"/>
            <a:chOff x="4459546" y="1249710"/>
            <a:chExt cx="2767280" cy="3313075"/>
          </a:xfrm>
        </p:grpSpPr>
        <p:pic>
          <p:nvPicPr>
            <p:cNvPr id="491522" name="Picture 2"/>
            <p:cNvPicPr>
              <a:picLocks noChangeAspect="1" noChangeArrowheads="1"/>
            </p:cNvPicPr>
            <p:nvPr/>
          </p:nvPicPr>
          <p:blipFill>
            <a:blip r:embed="rId3" cstate="print"/>
            <a:srcRect/>
            <a:stretch>
              <a:fillRect/>
            </a:stretch>
          </p:blipFill>
          <p:spPr bwMode="auto">
            <a:xfrm>
              <a:off x="4459546" y="1249710"/>
              <a:ext cx="2767280" cy="3313075"/>
            </a:xfrm>
            <a:prstGeom prst="rect">
              <a:avLst/>
            </a:prstGeom>
            <a:noFill/>
            <a:ln w="9525">
              <a:solidFill>
                <a:schemeClr val="bg1">
                  <a:lumMod val="50000"/>
                </a:schemeClr>
              </a:solidFill>
              <a:miter lim="800000"/>
              <a:headEnd/>
              <a:tailEnd/>
            </a:ln>
          </p:spPr>
        </p:pic>
        <p:sp>
          <p:nvSpPr>
            <p:cNvPr id="10" name="Rectangle 9"/>
            <p:cNvSpPr/>
            <p:nvPr/>
          </p:nvSpPr>
          <p:spPr bwMode="auto">
            <a:xfrm>
              <a:off x="4601953" y="4070182"/>
              <a:ext cx="2550016" cy="19318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Rectangle 10"/>
            <p:cNvSpPr/>
            <p:nvPr/>
          </p:nvSpPr>
          <p:spPr bwMode="auto">
            <a:xfrm>
              <a:off x="4497357" y="1263048"/>
              <a:ext cx="1096850" cy="31124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grpSp>
        <p:nvGrpSpPr>
          <p:cNvPr id="6" name="Group 5"/>
          <p:cNvGrpSpPr/>
          <p:nvPr/>
        </p:nvGrpSpPr>
        <p:grpSpPr>
          <a:xfrm>
            <a:off x="825898" y="4839530"/>
            <a:ext cx="6923611" cy="1028693"/>
            <a:chOff x="2004631" y="4839530"/>
            <a:chExt cx="6923611" cy="1028693"/>
          </a:xfrm>
        </p:grpSpPr>
        <p:pic>
          <p:nvPicPr>
            <p:cNvPr id="491523" name="Picture 3"/>
            <p:cNvPicPr>
              <a:picLocks noChangeAspect="1" noChangeArrowheads="1"/>
            </p:cNvPicPr>
            <p:nvPr/>
          </p:nvPicPr>
          <p:blipFill>
            <a:blip r:embed="rId4" cstate="print"/>
            <a:srcRect/>
            <a:stretch>
              <a:fillRect/>
            </a:stretch>
          </p:blipFill>
          <p:spPr bwMode="auto">
            <a:xfrm>
              <a:off x="2004631" y="4839530"/>
              <a:ext cx="6923611" cy="1028693"/>
            </a:xfrm>
            <a:prstGeom prst="rect">
              <a:avLst/>
            </a:prstGeom>
            <a:noFill/>
            <a:ln w="9525">
              <a:solidFill>
                <a:schemeClr val="bg1">
                  <a:lumMod val="50000"/>
                </a:schemeClr>
              </a:solidFill>
              <a:miter lim="800000"/>
              <a:headEnd/>
              <a:tailEnd/>
            </a:ln>
          </p:spPr>
        </p:pic>
        <p:sp>
          <p:nvSpPr>
            <p:cNvPr id="16" name="Rectangle 15"/>
            <p:cNvSpPr/>
            <p:nvPr/>
          </p:nvSpPr>
          <p:spPr bwMode="auto">
            <a:xfrm>
              <a:off x="4644540" y="5301049"/>
              <a:ext cx="2884996" cy="567174"/>
            </a:xfrm>
            <a:prstGeom prst="rect">
              <a:avLst/>
            </a:prstGeom>
            <a:noFill/>
            <a:ln w="222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8" name="Content Placeholder 2"/>
          <p:cNvSpPr txBox="1">
            <a:spLocks/>
          </p:cNvSpPr>
          <p:nvPr/>
        </p:nvSpPr>
        <p:spPr bwMode="auto">
          <a:xfrm>
            <a:off x="5319362" y="1495158"/>
            <a:ext cx="3241045" cy="10818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600" dirty="0" smtClean="0"/>
              <a:t>Attachments:</a:t>
            </a:r>
            <a:r>
              <a:rPr lang="en-US" sz="2000" dirty="0" smtClean="0"/>
              <a:t> </a:t>
            </a:r>
            <a:r>
              <a:rPr lang="en-US" sz="1400" dirty="0" smtClean="0"/>
              <a:t>Display the batch execution report (.rpt) as well a file containing the rejected forms (i.e. forms not loaded into Pegasys)</a:t>
            </a:r>
          </a:p>
          <a:p>
            <a:endParaRPr lang="en-US" sz="800" dirty="0" smtClean="0"/>
          </a:p>
          <a:p>
            <a:endParaRPr lang="en-US" sz="2000" b="1" dirty="0"/>
          </a:p>
        </p:txBody>
      </p:sp>
      <p:cxnSp>
        <p:nvCxnSpPr>
          <p:cNvPr id="12" name="Straight Connector 11"/>
          <p:cNvCxnSpPr/>
          <p:nvPr/>
        </p:nvCxnSpPr>
        <p:spPr bwMode="auto">
          <a:xfrm flipH="1">
            <a:off x="825898" y="1508497"/>
            <a:ext cx="1885663" cy="3331032"/>
          </a:xfrm>
          <a:prstGeom prst="line">
            <a:avLst/>
          </a:prstGeom>
          <a:solidFill>
            <a:srgbClr val="ED171F"/>
          </a:solidFill>
          <a:ln w="19050" cap="flat" cmpd="sng" algn="ctr">
            <a:solidFill>
              <a:srgbClr val="FF0000"/>
            </a:solidFill>
            <a:prstDash val="solid"/>
            <a:round/>
            <a:headEnd type="none" w="med" len="med"/>
            <a:tailEnd type="none" w="med" len="med"/>
          </a:ln>
          <a:effectLst/>
        </p:spPr>
      </p:cxnSp>
      <p:cxnSp>
        <p:nvCxnSpPr>
          <p:cNvPr id="20" name="Straight Connector 19"/>
          <p:cNvCxnSpPr/>
          <p:nvPr/>
        </p:nvCxnSpPr>
        <p:spPr bwMode="auto">
          <a:xfrm>
            <a:off x="2711560" y="1495158"/>
            <a:ext cx="5037949" cy="3344371"/>
          </a:xfrm>
          <a:prstGeom prst="line">
            <a:avLst/>
          </a:prstGeom>
          <a:solidFill>
            <a:srgbClr val="ED171F"/>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79709488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Import:  Multiple Online Interface (cont.)</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222</a:t>
            </a:fld>
            <a:endParaRPr lang="en-US" dirty="0"/>
          </a:p>
        </p:txBody>
      </p:sp>
      <p:sp>
        <p:nvSpPr>
          <p:cNvPr id="18" name="Content Placeholder 2"/>
          <p:cNvSpPr txBox="1">
            <a:spLocks/>
          </p:cNvSpPr>
          <p:nvPr/>
        </p:nvSpPr>
        <p:spPr bwMode="auto">
          <a:xfrm>
            <a:off x="6115792" y="1388280"/>
            <a:ext cx="3028208" cy="10818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r>
              <a:rPr lang="en-US" sz="1600" dirty="0" smtClean="0"/>
              <a:t>Batch Report attachment includes:</a:t>
            </a:r>
          </a:p>
          <a:p>
            <a:r>
              <a:rPr lang="en-US" sz="1600" dirty="0"/>
              <a:t>D</a:t>
            </a:r>
            <a:r>
              <a:rPr lang="en-US" sz="1600" dirty="0" smtClean="0"/>
              <a:t>ocument Numbers</a:t>
            </a:r>
          </a:p>
          <a:p>
            <a:r>
              <a:rPr lang="en-US" sz="1600" dirty="0" smtClean="0"/>
              <a:t>Document Status</a:t>
            </a:r>
          </a:p>
          <a:p>
            <a:r>
              <a:rPr lang="en-US" sz="1600" dirty="0" smtClean="0"/>
              <a:t>Applicable Error messages for Rejected forms</a:t>
            </a:r>
          </a:p>
          <a:p>
            <a:endParaRPr lang="en-US" sz="1400" dirty="0" smtClean="0"/>
          </a:p>
          <a:p>
            <a:endParaRPr lang="en-US" sz="800" dirty="0" smtClean="0"/>
          </a:p>
          <a:p>
            <a:endParaRPr lang="en-US" sz="20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04" y="1199407"/>
            <a:ext cx="5649788" cy="536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83871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223</a:t>
            </a:fld>
            <a:endParaRPr lang="en-US" dirty="0"/>
          </a:p>
        </p:txBody>
      </p:sp>
      <p:sp>
        <p:nvSpPr>
          <p:cNvPr id="6" name="Content Placeholder 2"/>
          <p:cNvSpPr txBox="1">
            <a:spLocks/>
          </p:cNvSpPr>
          <p:nvPr/>
        </p:nvSpPr>
        <p:spPr bwMode="auto">
          <a:xfrm>
            <a:off x="350838" y="1327790"/>
            <a:ext cx="8793162" cy="32492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buNone/>
            </a:pPr>
            <a:endParaRPr lang="en-US" sz="900" b="1" dirty="0" smtClean="0">
              <a:cs typeface="Calibri" pitchFamily="34" charset="0"/>
            </a:endParaRPr>
          </a:p>
          <a:p>
            <a:pPr marL="0" indent="0">
              <a:buNone/>
            </a:pPr>
            <a:r>
              <a:rPr lang="en-US" sz="2000" b="1" dirty="0" smtClean="0">
                <a:cs typeface="Calibri" pitchFamily="34" charset="0"/>
              </a:rPr>
              <a:t>Exercise </a:t>
            </a:r>
            <a:r>
              <a:rPr lang="en-US" sz="2000" b="1" dirty="0">
                <a:cs typeface="Calibri" pitchFamily="34" charset="0"/>
              </a:rPr>
              <a:t>7</a:t>
            </a:r>
            <a:r>
              <a:rPr lang="en-US" sz="2000" b="1" dirty="0" smtClean="0">
                <a:cs typeface="Calibri" pitchFamily="34" charset="0"/>
              </a:rPr>
              <a:t>:</a:t>
            </a:r>
            <a:r>
              <a:rPr lang="en-US" sz="2000" dirty="0" smtClean="0">
                <a:cs typeface="Calibri" pitchFamily="34" charset="0"/>
              </a:rPr>
              <a:t> </a:t>
            </a:r>
            <a:r>
              <a:rPr lang="en-US" sz="2000" dirty="0"/>
              <a:t>Upload New Forms Using Mass Import (Instructor </a:t>
            </a:r>
            <a:r>
              <a:rPr lang="en-US" sz="2000" dirty="0" smtClean="0"/>
              <a:t>Led)</a:t>
            </a:r>
            <a:endParaRPr lang="en-US" sz="2000" i="1" dirty="0" smtClean="0"/>
          </a:p>
        </p:txBody>
      </p:sp>
    </p:spTree>
    <p:extLst>
      <p:ext uri="{BB962C8B-B14F-4D97-AF65-F5344CB8AC3E}">
        <p14:creationId xmlns:p14="http://schemas.microsoft.com/office/powerpoint/2010/main" val="326394612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p:cNvSpPr>
            <a:spLocks noGrp="1" noChangeArrowheads="1"/>
          </p:cNvSpPr>
          <p:nvPr>
            <p:ph type="title"/>
          </p:nvPr>
        </p:nvSpPr>
        <p:spPr/>
        <p:txBody>
          <a:bodyPr/>
          <a:lstStyle/>
          <a:p>
            <a:pPr eaLnBrk="1" hangingPunct="1"/>
            <a:r>
              <a:rPr lang="en-US" dirty="0" smtClean="0"/>
              <a:t>Questions</a:t>
            </a:r>
          </a:p>
        </p:txBody>
      </p:sp>
      <p:sp>
        <p:nvSpPr>
          <p:cNvPr id="97283" name="Footer Placeholder 3"/>
          <p:cNvSpPr>
            <a:spLocks noGrp="1"/>
          </p:cNvSpPr>
          <p:nvPr>
            <p:ph type="ftr" sz="quarter" idx="10"/>
          </p:nvPr>
        </p:nvSpPr>
        <p:spPr>
          <a:noFill/>
        </p:spPr>
        <p:txBody>
          <a:bodyPr/>
          <a:lstStyle/>
          <a:p>
            <a:r>
              <a:rPr lang="en-US" dirty="0" smtClean="0"/>
              <a:t>CGI Federal Proprietary and Confidential</a:t>
            </a:r>
          </a:p>
        </p:txBody>
      </p:sp>
      <p:sp>
        <p:nvSpPr>
          <p:cNvPr id="97284" name="Slide Number Placeholder 4"/>
          <p:cNvSpPr>
            <a:spLocks noGrp="1"/>
          </p:cNvSpPr>
          <p:nvPr>
            <p:ph type="sldNum" sz="quarter" idx="11"/>
          </p:nvPr>
        </p:nvSpPr>
        <p:spPr>
          <a:noFill/>
        </p:spPr>
        <p:txBody>
          <a:bodyPr/>
          <a:lstStyle/>
          <a:p>
            <a:fld id="{F401151D-02E9-45ED-A79D-ED8B41359F19}" type="slidenum">
              <a:rPr lang="en-US" smtClean="0"/>
              <a:pPr/>
              <a:t>224</a:t>
            </a:fld>
            <a:endParaRPr lang="en-US" dirty="0" smtClean="0"/>
          </a:p>
        </p:txBody>
      </p:sp>
      <p:pic>
        <p:nvPicPr>
          <p:cNvPr id="97285" name="Picture 4" descr="MPj03988310000[1]"/>
          <p:cNvPicPr>
            <a:picLocks noChangeAspect="1" noChangeArrowheads="1"/>
          </p:cNvPicPr>
          <p:nvPr/>
        </p:nvPicPr>
        <p:blipFill>
          <a:blip r:embed="rId3" cstate="print"/>
          <a:srcRect t="17149" r="8647"/>
          <a:stretch>
            <a:fillRect/>
          </a:stretch>
        </p:blipFill>
        <p:spPr bwMode="auto">
          <a:xfrm>
            <a:off x="1047750" y="1371600"/>
            <a:ext cx="7048500" cy="4565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51589046"/>
              </p:ext>
            </p:extLst>
          </p:nvPr>
        </p:nvGraphicFramePr>
        <p:xfrm>
          <a:off x="506438" y="1254295"/>
          <a:ext cx="8541528" cy="5501804"/>
        </p:xfrm>
        <a:graphic>
          <a:graphicData uri="http://schemas.openxmlformats.org/drawingml/2006/table">
            <a:tbl>
              <a:tblPr firstRow="1" bandRow="1">
                <a:tableStyleId>{21E4AEA4-8DFA-4A89-87EB-49C32662AFE0}</a:tableStyleId>
              </a:tblPr>
              <a:tblGrid>
                <a:gridCol w="4276577"/>
                <a:gridCol w="1167619"/>
                <a:gridCol w="1237957"/>
                <a:gridCol w="787791"/>
                <a:gridCol w="1071584"/>
              </a:tblGrid>
              <a:tr h="500164">
                <a:tc>
                  <a:txBody>
                    <a:bodyPr/>
                    <a:lstStyle/>
                    <a:p>
                      <a:r>
                        <a:rPr lang="en-US" dirty="0" smtClean="0"/>
                        <a:t>Business</a:t>
                      </a:r>
                      <a:r>
                        <a:rPr lang="en-US" baseline="0" dirty="0" smtClean="0"/>
                        <a:t> Line</a:t>
                      </a:r>
                      <a:endParaRPr lang="en-US" dirty="0"/>
                    </a:p>
                  </a:txBody>
                  <a:tcPr/>
                </a:tc>
                <a:tc>
                  <a:txBody>
                    <a:bodyPr/>
                    <a:lstStyle/>
                    <a:p>
                      <a:r>
                        <a:rPr lang="en-US" dirty="0" smtClean="0"/>
                        <a:t>Pay.gov</a:t>
                      </a:r>
                      <a:endParaRPr lang="en-US" dirty="0"/>
                    </a:p>
                  </a:txBody>
                  <a:tcPr/>
                </a:tc>
                <a:tc>
                  <a:txBody>
                    <a:bodyPr/>
                    <a:lstStyle/>
                    <a:p>
                      <a:r>
                        <a:rPr lang="en-US" dirty="0" smtClean="0"/>
                        <a:t>Lockbox</a:t>
                      </a:r>
                      <a:endParaRPr lang="en-US" dirty="0"/>
                    </a:p>
                  </a:txBody>
                  <a:tcPr/>
                </a:tc>
                <a:tc>
                  <a:txBody>
                    <a:bodyPr/>
                    <a:lstStyle/>
                    <a:p>
                      <a:r>
                        <a:rPr lang="en-US" dirty="0" smtClean="0"/>
                        <a:t>IPAC</a:t>
                      </a:r>
                      <a:endParaRPr lang="en-US" dirty="0"/>
                    </a:p>
                  </a:txBody>
                  <a:tcPr/>
                </a:tc>
                <a:tc>
                  <a:txBody>
                    <a:bodyPr/>
                    <a:lstStyle/>
                    <a:p>
                      <a:r>
                        <a:rPr lang="en-US" dirty="0" smtClean="0"/>
                        <a:t>Manual</a:t>
                      </a:r>
                      <a:endParaRPr lang="en-US" dirty="0"/>
                    </a:p>
                  </a:txBody>
                  <a:tcPr/>
                </a:tc>
              </a:tr>
              <a:tr h="500164">
                <a:tc>
                  <a:txBody>
                    <a:bodyPr/>
                    <a:lstStyle/>
                    <a:p>
                      <a:pPr algn="l" fontAlgn="t"/>
                      <a:r>
                        <a:rPr lang="en-US" sz="1400" u="none" strike="noStrike" dirty="0">
                          <a:effectLst/>
                        </a:rPr>
                        <a:t>R6 Manual : </a:t>
                      </a:r>
                      <a:r>
                        <a:rPr lang="en-US" sz="1400" u="none" strike="noStrike" dirty="0" smtClean="0">
                          <a:effectLst/>
                        </a:rPr>
                        <a:t>Integrated Acquisition Environment</a:t>
                      </a:r>
                      <a:endParaRPr lang="en-US" sz="1400" b="0" i="0" u="none" strike="noStrike" dirty="0">
                        <a:solidFill>
                          <a:srgbClr val="000000"/>
                        </a:solidFill>
                        <a:effectLst/>
                        <a:latin typeface="Arial"/>
                      </a:endParaRPr>
                    </a:p>
                  </a:txBody>
                  <a:tcPr marL="0" marR="0" marT="0" marB="0"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r>
              <a:tr h="500164">
                <a:tc>
                  <a:txBody>
                    <a:bodyPr/>
                    <a:lstStyle/>
                    <a:p>
                      <a:pPr algn="l" fontAlgn="t"/>
                      <a:r>
                        <a:rPr lang="en-US" sz="1400" u="none" strike="noStrike" dirty="0">
                          <a:effectLst/>
                        </a:rPr>
                        <a:t>R6 Manual: </a:t>
                      </a:r>
                      <a:r>
                        <a:rPr lang="en-US" sz="1400" u="none" strike="noStrike" dirty="0" smtClean="0">
                          <a:effectLst/>
                        </a:rPr>
                        <a:t>Interagency Council</a:t>
                      </a:r>
                      <a:endParaRPr lang="en-US" sz="1400" b="0" i="0" u="none" strike="noStrike" dirty="0">
                        <a:solidFill>
                          <a:srgbClr val="000000"/>
                        </a:solidFill>
                        <a:effectLst/>
                        <a:latin typeface="Arial"/>
                      </a:endParaRPr>
                    </a:p>
                  </a:txBody>
                  <a:tcPr marL="0" marR="0" marT="0" marB="0"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r>
              <a:tr h="500164">
                <a:tc>
                  <a:txBody>
                    <a:bodyPr/>
                    <a:lstStyle/>
                    <a:p>
                      <a:pPr algn="l" fontAlgn="t"/>
                      <a:r>
                        <a:rPr lang="en-US" sz="1400" u="none" strike="noStrike" dirty="0">
                          <a:effectLst/>
                        </a:rPr>
                        <a:t>R6 Manual : External Services</a:t>
                      </a:r>
                      <a:endParaRPr lang="en-US" sz="1400" b="0" i="0" u="none" strike="noStrike" dirty="0">
                        <a:solidFill>
                          <a:srgbClr val="000000"/>
                        </a:solidFill>
                        <a:effectLst/>
                        <a:latin typeface="Arial"/>
                      </a:endParaRPr>
                    </a:p>
                  </a:txBody>
                  <a:tcPr marL="0" marR="0" marT="0" marB="0"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00164">
                <a:tc>
                  <a:txBody>
                    <a:bodyPr/>
                    <a:lstStyle/>
                    <a:p>
                      <a:pPr algn="l" fontAlgn="t"/>
                      <a:r>
                        <a:rPr lang="en-US" sz="1400" u="none" strike="noStrike" dirty="0">
                          <a:effectLst/>
                        </a:rPr>
                        <a:t>R6 Manual: Federal Citizen Services (FCS) &amp; FCIC</a:t>
                      </a:r>
                      <a:endParaRPr lang="en-US" sz="1400" b="0" i="0" u="none" strike="noStrike" dirty="0">
                        <a:solidFill>
                          <a:srgbClr val="000000"/>
                        </a:solidFill>
                        <a:effectLst/>
                        <a:latin typeface="Arial"/>
                      </a:endParaRPr>
                    </a:p>
                  </a:txBody>
                  <a:tcPr marL="0" marR="0" marT="0" marB="0"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00164">
                <a:tc>
                  <a:txBody>
                    <a:bodyPr/>
                    <a:lstStyle/>
                    <a:p>
                      <a:pPr algn="l" fontAlgn="t"/>
                      <a:r>
                        <a:rPr lang="en-US" sz="1400" u="none" strike="noStrike" dirty="0">
                          <a:effectLst/>
                        </a:rPr>
                        <a:t>R6 Manual: Great Seal of US</a:t>
                      </a:r>
                      <a:endParaRPr lang="en-US" sz="1400" b="0" i="0" u="none" strike="noStrike" dirty="0">
                        <a:solidFill>
                          <a:srgbClr val="000000"/>
                        </a:solidFill>
                        <a:effectLst/>
                        <a:latin typeface="Arial"/>
                      </a:endParaRPr>
                    </a:p>
                  </a:txBody>
                  <a:tcPr marL="0" marR="0" marT="0" marB="0"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00164">
                <a:tc>
                  <a:txBody>
                    <a:bodyPr/>
                    <a:lstStyle/>
                    <a:p>
                      <a:pPr algn="l" fontAlgn="t"/>
                      <a:r>
                        <a:rPr lang="en-US" sz="1400" u="none" strike="noStrike" dirty="0">
                          <a:effectLst/>
                        </a:rPr>
                        <a:t>R6 Manual: Smart </a:t>
                      </a:r>
                      <a:r>
                        <a:rPr lang="en-US" sz="1400" u="none" strike="noStrike" dirty="0" smtClean="0">
                          <a:effectLst/>
                        </a:rPr>
                        <a:t>Buy</a:t>
                      </a:r>
                      <a:endParaRPr lang="en-US" sz="1400" b="0" i="0" u="none" strike="noStrike" dirty="0">
                        <a:solidFill>
                          <a:srgbClr val="000000"/>
                        </a:solidFill>
                        <a:effectLst/>
                        <a:latin typeface="Arial"/>
                      </a:endParaRPr>
                    </a:p>
                  </a:txBody>
                  <a:tcPr marL="0" marR="0" marT="0" marB="0"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r h="500164">
                <a:tc>
                  <a:txBody>
                    <a:bodyPr/>
                    <a:lstStyle/>
                    <a:p>
                      <a:pPr algn="l" fontAlgn="t"/>
                      <a:r>
                        <a:rPr lang="en-US" sz="1400" u="none" strike="noStrike" dirty="0">
                          <a:effectLst/>
                        </a:rPr>
                        <a:t>R6 Manual : TMVCS/Travel Training </a:t>
                      </a:r>
                      <a:endParaRPr lang="en-US" sz="1400" b="0" i="0" u="none" strike="noStrike" dirty="0">
                        <a:solidFill>
                          <a:srgbClr val="000000"/>
                        </a:solidFill>
                        <a:effectLst/>
                        <a:latin typeface="Arial"/>
                      </a:endParaRPr>
                    </a:p>
                  </a:txBody>
                  <a:tcPr marL="0" marR="0" marT="0" marB="0"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00164">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400" u="none" strike="noStrike" dirty="0" smtClean="0">
                          <a:effectLst/>
                        </a:rPr>
                        <a:t>R6 Manual:  University for People (UFP)</a:t>
                      </a:r>
                    </a:p>
                  </a:txBody>
                  <a:tcPr marL="0" marR="0" marT="0" marB="0"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r>
              <a:tr h="500164">
                <a:tc>
                  <a:txBody>
                    <a:bodyPr/>
                    <a:lstStyle/>
                    <a:p>
                      <a:pPr marL="0" algn="l" defTabSz="914400" rtl="0" eaLnBrk="1" fontAlgn="t" latinLnBrk="0" hangingPunct="1"/>
                      <a:r>
                        <a:rPr lang="en-US" sz="1400" u="none" strike="noStrike" kern="1200" dirty="0" smtClean="0">
                          <a:effectLst/>
                        </a:rPr>
                        <a:t>R7 Manual: ITC</a:t>
                      </a:r>
                      <a:endParaRPr lang="en-US" sz="1400" b="0" i="0" u="none" strike="noStrike" kern="1200" dirty="0">
                        <a:solidFill>
                          <a:srgbClr val="000000"/>
                        </a:solidFill>
                        <a:effectLst/>
                        <a:latin typeface="Arial"/>
                        <a:ea typeface="+mn-ea"/>
                        <a:cs typeface="+mn-cs"/>
                      </a:endParaRPr>
                    </a:p>
                  </a:txBody>
                  <a:tcPr marL="0" marR="0" marT="0" marB="0"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00164">
                <a:tc>
                  <a:txBody>
                    <a:bodyPr/>
                    <a:lstStyle/>
                    <a:p>
                      <a:pPr marL="0" algn="l" defTabSz="914400" rtl="0" eaLnBrk="1" fontAlgn="t" latinLnBrk="0" hangingPunct="1"/>
                      <a:r>
                        <a:rPr lang="en-US" sz="1400" u="none" strike="noStrike" kern="1200" dirty="0" smtClean="0">
                          <a:effectLst/>
                        </a:rPr>
                        <a:t>R7 Manual: Recycling</a:t>
                      </a:r>
                      <a:endParaRPr lang="en-US" sz="1400" b="0" i="0" u="none" strike="noStrike" kern="1200" dirty="0">
                        <a:solidFill>
                          <a:srgbClr val="000000"/>
                        </a:solidFill>
                        <a:effectLst/>
                        <a:latin typeface="Arial"/>
                        <a:ea typeface="+mn-ea"/>
                        <a:cs typeface="+mn-cs"/>
                      </a:endParaRPr>
                    </a:p>
                  </a:txBody>
                  <a:tcPr marL="0" marR="0" marT="0" marB="0"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bl>
          </a:graphicData>
        </a:graphic>
      </p:graphicFrame>
      <p:sp>
        <p:nvSpPr>
          <p:cNvPr id="3" name="Footer Placeholder 2"/>
          <p:cNvSpPr>
            <a:spLocks noGrp="1"/>
          </p:cNvSpPr>
          <p:nvPr>
            <p:ph type="ftr" sz="quarter" idx="10"/>
          </p:nvPr>
        </p:nvSpPr>
        <p:spPr/>
        <p:txBody>
          <a:bodyPr/>
          <a:lstStyle/>
          <a:p>
            <a:pPr>
              <a:defRPr/>
            </a:pPr>
            <a:r>
              <a:rPr lang="en-US" smtClean="0"/>
              <a:t>CGI Federal Proprietary and Confidential</a:t>
            </a:r>
            <a:endParaRPr lang="en-US" dirty="0"/>
          </a:p>
        </p:txBody>
      </p:sp>
      <p:sp>
        <p:nvSpPr>
          <p:cNvPr id="4" name="Slide Number Placeholder 3"/>
          <p:cNvSpPr>
            <a:spLocks noGrp="1"/>
          </p:cNvSpPr>
          <p:nvPr>
            <p:ph type="sldNum" sz="quarter" idx="11"/>
          </p:nvPr>
        </p:nvSpPr>
        <p:spPr/>
        <p:txBody>
          <a:bodyPr/>
          <a:lstStyle/>
          <a:p>
            <a:pPr>
              <a:defRPr/>
            </a:pPr>
            <a:fld id="{215F2CEC-58A8-492B-AD0D-C2BF1A7F0D89}" type="slidenum">
              <a:rPr lang="en-US" smtClean="0"/>
              <a:pPr>
                <a:defRPr/>
              </a:pPr>
              <a:t>23</a:t>
            </a:fld>
            <a:endParaRPr lang="en-US" dirty="0"/>
          </a:p>
        </p:txBody>
      </p:sp>
      <p:sp>
        <p:nvSpPr>
          <p:cNvPr id="5" name="Title 4"/>
          <p:cNvSpPr>
            <a:spLocks noGrp="1"/>
          </p:cNvSpPr>
          <p:nvPr>
            <p:ph type="title"/>
          </p:nvPr>
        </p:nvSpPr>
        <p:spPr>
          <a:xfrm>
            <a:off x="455613" y="238519"/>
            <a:ext cx="7381875" cy="750101"/>
          </a:xfrm>
        </p:spPr>
        <p:txBody>
          <a:bodyPr/>
          <a:lstStyle/>
          <a:p>
            <a:r>
              <a:rPr lang="en-US" sz="2800" dirty="0" smtClean="0"/>
              <a:t>Phase 3 Business Line Collection Methods Overview (cont.)</a:t>
            </a:r>
            <a:endParaRPr lang="en-US" sz="2800" dirty="0"/>
          </a:p>
        </p:txBody>
      </p:sp>
    </p:spTree>
    <p:extLst>
      <p:ext uri="{BB962C8B-B14F-4D97-AF65-F5344CB8AC3E}">
        <p14:creationId xmlns:p14="http://schemas.microsoft.com/office/powerpoint/2010/main" val="6680650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a:xfrm>
            <a:off x="455613" y="5901"/>
            <a:ext cx="7381875" cy="1015750"/>
          </a:xfrm>
        </p:spPr>
        <p:txBody>
          <a:bodyPr/>
          <a:lstStyle/>
          <a:p>
            <a:r>
              <a:rPr lang="en-US" sz="2800" dirty="0" smtClean="0">
                <a:solidFill>
                  <a:srgbClr val="FFFFFF"/>
                </a:solidFill>
              </a:rPr>
              <a:t>Phase </a:t>
            </a:r>
            <a:r>
              <a:rPr lang="en-US" sz="2800" dirty="0">
                <a:solidFill>
                  <a:srgbClr val="FFFFFF"/>
                </a:solidFill>
              </a:rPr>
              <a:t>3 Cash </a:t>
            </a:r>
            <a:r>
              <a:rPr lang="en-US" sz="2800" dirty="0" smtClean="0">
                <a:solidFill>
                  <a:srgbClr val="FFFFFF"/>
                </a:solidFill>
              </a:rPr>
              <a:t>Receipt Document Type </a:t>
            </a:r>
            <a:r>
              <a:rPr lang="en-US" sz="2800" dirty="0">
                <a:solidFill>
                  <a:srgbClr val="FFFFFF"/>
                </a:solidFill>
              </a:rPr>
              <a:t>Overview</a:t>
            </a:r>
            <a:endParaRPr lang="en-US" sz="2800" dirty="0" smtClean="0"/>
          </a:p>
        </p:txBody>
      </p:sp>
      <p:sp>
        <p:nvSpPr>
          <p:cNvPr id="149561" name="Slide Number Placeholder 4"/>
          <p:cNvSpPr>
            <a:spLocks noGrp="1"/>
          </p:cNvSpPr>
          <p:nvPr>
            <p:ph type="sldNum" sz="quarter" idx="11"/>
          </p:nvPr>
        </p:nvSpPr>
        <p:spPr>
          <a:xfrm>
            <a:off x="-66675" y="6245225"/>
            <a:ext cx="503238" cy="476250"/>
          </a:xfrm>
          <a:noFill/>
        </p:spPr>
        <p:txBody>
          <a:bodyPr/>
          <a:lstStyle/>
          <a:p>
            <a:fld id="{953A6085-A1D3-44E0-9869-623843587C56}" type="slidenum">
              <a:rPr lang="en-US" smtClean="0">
                <a:latin typeface="Arial" pitchFamily="34" charset="0"/>
              </a:rPr>
              <a:pPr/>
              <a:t>24</a:t>
            </a:fld>
            <a:endParaRPr lang="en-US" dirty="0" smtClean="0">
              <a:latin typeface="Arial" pitchFamily="34" charset="0"/>
            </a:endParaRPr>
          </a:p>
        </p:txBody>
      </p:sp>
      <p:sp>
        <p:nvSpPr>
          <p:cNvPr id="2" name="TextBox 1"/>
          <p:cNvSpPr txBox="1"/>
          <p:nvPr/>
        </p:nvSpPr>
        <p:spPr>
          <a:xfrm>
            <a:off x="483026" y="1336548"/>
            <a:ext cx="3845925" cy="400110"/>
          </a:xfrm>
          <a:prstGeom prst="rect">
            <a:avLst/>
          </a:prstGeom>
          <a:noFill/>
        </p:spPr>
        <p:txBody>
          <a:bodyPr wrap="none" rtlCol="0">
            <a:spAutoFit/>
          </a:bodyPr>
          <a:lstStyle/>
          <a:p>
            <a:r>
              <a:rPr lang="en-US" sz="2000" dirty="0" smtClean="0">
                <a:latin typeface="+mn-lt"/>
                <a:cs typeface="Calibri" pitchFamily="34" charset="0"/>
              </a:rPr>
              <a:t>CRs Introduced in Prior Phases:</a:t>
            </a:r>
            <a:endParaRPr lang="en-US" sz="2000" dirty="0">
              <a:latin typeface="+mn-lt"/>
              <a:cs typeface="Calibri" pitchFamily="34" charset="0"/>
            </a:endParaRPr>
          </a:p>
        </p:txBody>
      </p:sp>
      <p:sp>
        <p:nvSpPr>
          <p:cNvPr id="8" name="TextBox 7"/>
          <p:cNvSpPr txBox="1"/>
          <p:nvPr/>
        </p:nvSpPr>
        <p:spPr>
          <a:xfrm>
            <a:off x="4777021" y="1313476"/>
            <a:ext cx="3903633" cy="400110"/>
          </a:xfrm>
          <a:prstGeom prst="rect">
            <a:avLst/>
          </a:prstGeom>
          <a:noFill/>
        </p:spPr>
        <p:txBody>
          <a:bodyPr wrap="none" rtlCol="0">
            <a:spAutoFit/>
          </a:bodyPr>
          <a:lstStyle/>
          <a:p>
            <a:r>
              <a:rPr lang="en-US" sz="2000" dirty="0">
                <a:latin typeface="+mn-lt"/>
                <a:cs typeface="Calibri" pitchFamily="34" charset="0"/>
              </a:rPr>
              <a:t>New </a:t>
            </a:r>
            <a:r>
              <a:rPr lang="en-US" sz="2000" dirty="0" smtClean="0">
                <a:latin typeface="+mn-lt"/>
                <a:cs typeface="Calibri" pitchFamily="34" charset="0"/>
              </a:rPr>
              <a:t>CRs Introduced in Phase 3:</a:t>
            </a:r>
            <a:endParaRPr lang="en-US" sz="2000" dirty="0">
              <a:latin typeface="+mn-lt"/>
              <a:cs typeface="Calibri" pitchFamily="34" charset="0"/>
            </a:endParaRPr>
          </a:p>
        </p:txBody>
      </p:sp>
      <p:graphicFrame>
        <p:nvGraphicFramePr>
          <p:cNvPr id="10" name="Content Placeholder 7"/>
          <p:cNvGraphicFramePr>
            <a:graphicFrameLocks/>
          </p:cNvGraphicFramePr>
          <p:nvPr>
            <p:extLst>
              <p:ext uri="{D42A27DB-BD31-4B8C-83A1-F6EECF244321}">
                <p14:modId xmlns:p14="http://schemas.microsoft.com/office/powerpoint/2010/main" val="1793732123"/>
              </p:ext>
            </p:extLst>
          </p:nvPr>
        </p:nvGraphicFramePr>
        <p:xfrm>
          <a:off x="483026" y="1736658"/>
          <a:ext cx="3898633" cy="4754880"/>
        </p:xfrm>
        <a:graphic>
          <a:graphicData uri="http://schemas.openxmlformats.org/drawingml/2006/table">
            <a:tbl>
              <a:tblPr firstRow="1" bandRow="1">
                <a:tableStyleId>{21E4AEA4-8DFA-4A89-87EB-49C32662AFE0}</a:tableStyleId>
              </a:tblPr>
              <a:tblGrid>
                <a:gridCol w="1696648"/>
                <a:gridCol w="2201985"/>
              </a:tblGrid>
              <a:tr h="228750">
                <a:tc>
                  <a:txBody>
                    <a:bodyPr/>
                    <a:lstStyle/>
                    <a:p>
                      <a:pPr algn="ctr" fontAlgn="b"/>
                      <a:r>
                        <a:rPr lang="en-US" sz="1800" u="none" strike="noStrike" dirty="0" smtClean="0">
                          <a:solidFill>
                            <a:schemeClr val="tx1"/>
                          </a:solidFill>
                          <a:latin typeface="Calibri" pitchFamily="34" charset="0"/>
                          <a:cs typeface="Calibri" pitchFamily="34" charset="0"/>
                        </a:rPr>
                        <a:t>Document Type</a:t>
                      </a:r>
                      <a:endParaRPr lang="en-US" sz="1800" b="1" i="0" u="none" strike="noStrike" dirty="0">
                        <a:solidFill>
                          <a:schemeClr val="tx1"/>
                        </a:solidFill>
                        <a:latin typeface="Calibri" pitchFamily="34" charset="0"/>
                        <a:cs typeface="Calibri" pitchFamily="34" charset="0"/>
                      </a:endParaRPr>
                    </a:p>
                  </a:txBody>
                  <a:tcPr marL="0" marR="0" marT="0" marB="0" anchor="ctr">
                    <a:solidFill>
                      <a:schemeClr val="accent5">
                        <a:lumMod val="50000"/>
                      </a:schemeClr>
                    </a:solidFill>
                  </a:tcPr>
                </a:tc>
                <a:tc>
                  <a:txBody>
                    <a:bodyPr/>
                    <a:lstStyle/>
                    <a:p>
                      <a:pPr algn="ctr" fontAlgn="b"/>
                      <a:r>
                        <a:rPr lang="en-US" sz="1800" b="1" i="0" u="none" strike="noStrike" dirty="0" smtClean="0">
                          <a:solidFill>
                            <a:schemeClr val="tx1"/>
                          </a:solidFill>
                          <a:latin typeface="Calibri" pitchFamily="34" charset="0"/>
                          <a:cs typeface="Calibri" pitchFamily="34" charset="0"/>
                        </a:rPr>
                        <a:t>Uses</a:t>
                      </a:r>
                      <a:endParaRPr lang="en-US" sz="1800" b="1" i="0" u="none" strike="noStrike" dirty="0">
                        <a:solidFill>
                          <a:schemeClr val="tx1"/>
                        </a:solidFill>
                        <a:latin typeface="Calibri" pitchFamily="34" charset="0"/>
                        <a:cs typeface="Calibri" pitchFamily="34" charset="0"/>
                      </a:endParaRPr>
                    </a:p>
                  </a:txBody>
                  <a:tcPr marL="0" marR="0" marT="0" marB="0" anchor="ctr">
                    <a:solidFill>
                      <a:schemeClr val="accent5">
                        <a:lumMod val="50000"/>
                      </a:schemeClr>
                    </a:solidFill>
                  </a:tcPr>
                </a:tc>
              </a:tr>
              <a:tr h="177917">
                <a:tc>
                  <a:txBody>
                    <a:bodyPr/>
                    <a:lstStyle/>
                    <a:p>
                      <a:pPr marL="0" marR="0" algn="l">
                        <a:spcBef>
                          <a:spcPts val="400"/>
                        </a:spcBef>
                        <a:spcAft>
                          <a:spcPts val="400"/>
                        </a:spcAft>
                      </a:pPr>
                      <a:r>
                        <a:rPr lang="en-US" sz="1400" b="0" dirty="0">
                          <a:solidFill>
                            <a:srgbClr val="000000"/>
                          </a:solidFill>
                          <a:latin typeface="Arial"/>
                          <a:ea typeface="Times New Roman"/>
                          <a:cs typeface="Times New Roman"/>
                        </a:rPr>
                        <a:t>CH6, CH7</a:t>
                      </a:r>
                      <a:endParaRPr lang="en-US" sz="1400" b="0" dirty="0">
                        <a:solidFill>
                          <a:srgbClr val="000000"/>
                        </a:solidFill>
                        <a:latin typeface="Times New Roman"/>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solidFill>
                  </a:tcPr>
                </a:tc>
                <a:tc>
                  <a:txBody>
                    <a:bodyPr/>
                    <a:lstStyle/>
                    <a:p>
                      <a:pPr marL="0" marR="0" algn="l">
                        <a:spcBef>
                          <a:spcPts val="400"/>
                        </a:spcBef>
                        <a:spcAft>
                          <a:spcPts val="400"/>
                        </a:spcAft>
                      </a:pPr>
                      <a:r>
                        <a:rPr lang="en-US" sz="1400" b="0" dirty="0">
                          <a:solidFill>
                            <a:srgbClr val="000000"/>
                          </a:solidFill>
                          <a:latin typeface="Arial"/>
                          <a:ea typeface="Times New Roman"/>
                          <a:cs typeface="Times New Roman"/>
                        </a:rPr>
                        <a:t>Manual Checks</a:t>
                      </a:r>
                      <a:endParaRPr lang="en-US" sz="1400" b="0" dirty="0">
                        <a:solidFill>
                          <a:srgbClr val="000000"/>
                        </a:solidFill>
                        <a:latin typeface="Times New Roman"/>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dirty="0" smtClean="0">
                          <a:solidFill>
                            <a:srgbClr val="000000"/>
                          </a:solidFill>
                          <a:latin typeface="Arial"/>
                          <a:ea typeface="Times New Roman"/>
                          <a:cs typeface="Times New Roman"/>
                        </a:rPr>
                        <a:t>EF6</a:t>
                      </a:r>
                      <a:r>
                        <a:rPr lang="en-US" sz="1400" dirty="0">
                          <a:solidFill>
                            <a:srgbClr val="000000"/>
                          </a:solidFill>
                          <a:latin typeface="Arial"/>
                          <a:ea typeface="Times New Roman"/>
                          <a:cs typeface="Times New Roman"/>
                        </a:rPr>
                        <a:t>, EF7</a:t>
                      </a:r>
                      <a:endParaRPr lang="en-US" sz="1400" dirty="0">
                        <a:solidFill>
                          <a:srgbClr val="000000"/>
                        </a:solidFill>
                        <a:latin typeface="Times New Roman"/>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dirty="0">
                          <a:solidFill>
                            <a:srgbClr val="000000"/>
                          </a:solidFill>
                          <a:latin typeface="Arial"/>
                          <a:ea typeface="Times New Roman"/>
                          <a:cs typeface="Times New Roman"/>
                        </a:rPr>
                        <a:t>Manual EFTs</a:t>
                      </a:r>
                      <a:endParaRPr lang="en-US" sz="1400" dirty="0">
                        <a:solidFill>
                          <a:srgbClr val="000000"/>
                        </a:solidFill>
                        <a:latin typeface="Times New Roman"/>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dirty="0">
                          <a:solidFill>
                            <a:srgbClr val="000000"/>
                          </a:solidFill>
                          <a:latin typeface="Arial"/>
                          <a:ea typeface="Times New Roman"/>
                          <a:cs typeface="Times New Roman"/>
                        </a:rPr>
                        <a:t>CA6, CA7</a:t>
                      </a:r>
                      <a:endParaRPr lang="en-US" sz="1400" dirty="0">
                        <a:solidFill>
                          <a:srgbClr val="000000"/>
                        </a:solidFill>
                        <a:latin typeface="Times New Roman"/>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dirty="0">
                          <a:solidFill>
                            <a:srgbClr val="000000"/>
                          </a:solidFill>
                          <a:latin typeface="Arial"/>
                          <a:ea typeface="Times New Roman"/>
                          <a:cs typeface="Times New Roman"/>
                        </a:rPr>
                        <a:t>Manual Cash </a:t>
                      </a:r>
                      <a:endParaRPr lang="en-US" sz="1400" dirty="0">
                        <a:solidFill>
                          <a:srgbClr val="000000"/>
                        </a:solidFill>
                        <a:latin typeface="Times New Roman"/>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dirty="0">
                          <a:solidFill>
                            <a:srgbClr val="000000"/>
                          </a:solidFill>
                          <a:latin typeface="Arial"/>
                          <a:ea typeface="Times New Roman"/>
                          <a:cs typeface="Times New Roman"/>
                        </a:rPr>
                        <a:t>IR6, IR7</a:t>
                      </a:r>
                      <a:endParaRPr lang="en-US" sz="1400" dirty="0">
                        <a:solidFill>
                          <a:srgbClr val="000000"/>
                        </a:solidFill>
                        <a:latin typeface="Times New Roman"/>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dirty="0">
                          <a:solidFill>
                            <a:srgbClr val="000000"/>
                          </a:solidFill>
                          <a:latin typeface="Arial"/>
                          <a:ea typeface="Times New Roman"/>
                          <a:cs typeface="Times New Roman"/>
                        </a:rPr>
                        <a:t>IPAC CRs</a:t>
                      </a:r>
                      <a:endParaRPr lang="en-US" sz="1400" dirty="0">
                        <a:solidFill>
                          <a:srgbClr val="000000"/>
                        </a:solidFill>
                        <a:latin typeface="Times New Roman"/>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dirty="0">
                          <a:solidFill>
                            <a:srgbClr val="000000"/>
                          </a:solidFill>
                          <a:latin typeface="Arial"/>
                          <a:ea typeface="Times New Roman"/>
                          <a:cs typeface="Times New Roman"/>
                        </a:rPr>
                        <a:t>RC6, RC7</a:t>
                      </a:r>
                      <a:endParaRPr lang="en-US" sz="1400" dirty="0">
                        <a:solidFill>
                          <a:srgbClr val="000000"/>
                        </a:solidFill>
                        <a:latin typeface="Times New Roman"/>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dirty="0">
                          <a:solidFill>
                            <a:srgbClr val="000000"/>
                          </a:solidFill>
                          <a:latin typeface="Arial"/>
                          <a:ea typeface="Times New Roman"/>
                          <a:cs typeface="Times New Roman"/>
                        </a:rPr>
                        <a:t>Manual Returned Checks</a:t>
                      </a:r>
                      <a:endParaRPr lang="en-US" sz="1400" dirty="0">
                        <a:solidFill>
                          <a:srgbClr val="000000"/>
                        </a:solidFill>
                        <a:latin typeface="Times New Roman"/>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dirty="0">
                          <a:solidFill>
                            <a:srgbClr val="000000"/>
                          </a:solidFill>
                          <a:latin typeface="Arial"/>
                          <a:ea typeface="Times New Roman"/>
                          <a:cs typeface="Times New Roman"/>
                        </a:rPr>
                        <a:t>DR6, DR7</a:t>
                      </a:r>
                      <a:endParaRPr lang="en-US" sz="1400" dirty="0">
                        <a:solidFill>
                          <a:srgbClr val="000000"/>
                        </a:solidFill>
                        <a:latin typeface="Times New Roman"/>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dirty="0">
                          <a:solidFill>
                            <a:srgbClr val="000000"/>
                          </a:solidFill>
                          <a:latin typeface="Arial"/>
                          <a:ea typeface="Times New Roman"/>
                          <a:cs typeface="Times New Roman"/>
                        </a:rPr>
                        <a:t>IPAC Debit Vouchers</a:t>
                      </a:r>
                      <a:endParaRPr lang="en-US" sz="1400" dirty="0">
                        <a:solidFill>
                          <a:srgbClr val="000000"/>
                        </a:solidFill>
                        <a:latin typeface="Times New Roman"/>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355834">
                <a:tc>
                  <a:txBody>
                    <a:bodyPr/>
                    <a:lstStyle/>
                    <a:p>
                      <a:pPr marL="0" marR="0">
                        <a:spcBef>
                          <a:spcPts val="400"/>
                        </a:spcBef>
                        <a:spcAft>
                          <a:spcPts val="400"/>
                        </a:spcAft>
                      </a:pPr>
                      <a:r>
                        <a:rPr lang="en-US" sz="1400" dirty="0">
                          <a:solidFill>
                            <a:srgbClr val="000000"/>
                          </a:solidFill>
                          <a:latin typeface="Arial"/>
                          <a:ea typeface="Times New Roman"/>
                          <a:cs typeface="Times New Roman"/>
                        </a:rPr>
                        <a:t>CW6, CR6, CT6, </a:t>
                      </a:r>
                      <a:r>
                        <a:rPr lang="en-US" sz="1400" dirty="0" smtClean="0">
                          <a:solidFill>
                            <a:srgbClr val="000000"/>
                          </a:solidFill>
                          <a:latin typeface="Arial"/>
                          <a:ea typeface="Times New Roman"/>
                          <a:cs typeface="Times New Roman"/>
                        </a:rPr>
                        <a:t>CW7, CR7</a:t>
                      </a:r>
                      <a:r>
                        <a:rPr lang="en-US" sz="1400" dirty="0">
                          <a:solidFill>
                            <a:srgbClr val="000000"/>
                          </a:solidFill>
                          <a:latin typeface="Arial"/>
                          <a:ea typeface="Times New Roman"/>
                          <a:cs typeface="Times New Roman"/>
                        </a:rPr>
                        <a:t>, </a:t>
                      </a:r>
                      <a:r>
                        <a:rPr lang="en-US" sz="1400" dirty="0" smtClean="0">
                          <a:solidFill>
                            <a:srgbClr val="000000"/>
                          </a:solidFill>
                          <a:latin typeface="Arial"/>
                          <a:ea typeface="Times New Roman"/>
                          <a:cs typeface="Times New Roman"/>
                        </a:rPr>
                        <a:t>CT7</a:t>
                      </a:r>
                      <a:endParaRPr lang="en-US" sz="1400" dirty="0">
                        <a:solidFill>
                          <a:srgbClr val="000000"/>
                        </a:solidFill>
                        <a:latin typeface="Times New Roman"/>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dirty="0">
                          <a:solidFill>
                            <a:srgbClr val="000000"/>
                          </a:solidFill>
                          <a:latin typeface="Arial"/>
                          <a:ea typeface="Times New Roman"/>
                          <a:cs typeface="Times New Roman"/>
                        </a:rPr>
                        <a:t>Credit Application CRs</a:t>
                      </a:r>
                      <a:endParaRPr lang="en-US" sz="1400" dirty="0">
                        <a:solidFill>
                          <a:srgbClr val="000000"/>
                        </a:solidFill>
                        <a:latin typeface="Times New Roman"/>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dirty="0">
                          <a:solidFill>
                            <a:srgbClr val="000000"/>
                          </a:solidFill>
                          <a:latin typeface="Arial"/>
                          <a:ea typeface="Times New Roman"/>
                          <a:cs typeface="Times New Roman"/>
                        </a:rPr>
                        <a:t>WO6, </a:t>
                      </a:r>
                      <a:r>
                        <a:rPr lang="en-US" sz="1400" dirty="0" smtClean="0">
                          <a:solidFill>
                            <a:srgbClr val="000000"/>
                          </a:solidFill>
                          <a:latin typeface="Arial"/>
                          <a:ea typeface="Times New Roman"/>
                          <a:cs typeface="Times New Roman"/>
                        </a:rPr>
                        <a:t>WO7</a:t>
                      </a:r>
                      <a:endParaRPr lang="en-US" sz="1400" dirty="0">
                        <a:solidFill>
                          <a:srgbClr val="000000"/>
                        </a:solidFill>
                        <a:latin typeface="Times New Roman"/>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dirty="0">
                          <a:solidFill>
                            <a:srgbClr val="000000"/>
                          </a:solidFill>
                          <a:latin typeface="Arial"/>
                          <a:ea typeface="Times New Roman"/>
                          <a:cs typeface="Times New Roman"/>
                        </a:rPr>
                        <a:t>Write Off CRs</a:t>
                      </a:r>
                      <a:endParaRPr lang="en-US" sz="1400" dirty="0">
                        <a:solidFill>
                          <a:srgbClr val="000000"/>
                        </a:solidFill>
                        <a:latin typeface="Times New Roman"/>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L6M</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R6 Manual Lockbox</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L6X</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R6 Misc Lockbox</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L6B, L6F, L7R</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baseline="0" dirty="0" smtClean="0">
                          <a:solidFill>
                            <a:srgbClr val="000000"/>
                          </a:solidFill>
                          <a:latin typeface="Arial"/>
                          <a:ea typeface="Times New Roman"/>
                          <a:cs typeface="Times New Roman"/>
                        </a:rPr>
                        <a:t>Business Line Lockbox</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PC6, PC7</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Pay.gov</a:t>
                      </a:r>
                      <a:r>
                        <a:rPr lang="en-US" sz="1400" kern="1200" baseline="0" dirty="0" smtClean="0">
                          <a:solidFill>
                            <a:srgbClr val="000000"/>
                          </a:solidFill>
                          <a:latin typeface="Arial"/>
                          <a:ea typeface="Times New Roman"/>
                          <a:cs typeface="Times New Roman"/>
                        </a:rPr>
                        <a:t> via CIR</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PA6</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Pay.gov (ACH)</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PV6, PV7</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400"/>
                        </a:spcBef>
                        <a:spcAft>
                          <a:spcPts val="400"/>
                        </a:spcAft>
                        <a:buClrTx/>
                        <a:buSzTx/>
                        <a:buFontTx/>
                        <a:buNone/>
                        <a:tabLst/>
                        <a:defRPr/>
                      </a:pPr>
                      <a:r>
                        <a:rPr lang="en-US" sz="1400" kern="1200" dirty="0" smtClean="0">
                          <a:solidFill>
                            <a:srgbClr val="000000"/>
                          </a:solidFill>
                          <a:latin typeface="Arial"/>
                          <a:ea typeface="Times New Roman"/>
                          <a:cs typeface="Times New Roman"/>
                        </a:rPr>
                        <a:t>Pay.gov Refund</a:t>
                      </a: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AO6, AO7</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Advance Offset</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NW6, NW7</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Non-Federal Write Off</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DDC</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dirty="0" err="1" smtClean="0">
                          <a:solidFill>
                            <a:srgbClr val="000000"/>
                          </a:solidFill>
                          <a:latin typeface="Arial"/>
                          <a:ea typeface="Times New Roman"/>
                          <a:cs typeface="Times New Roman"/>
                        </a:rPr>
                        <a:t>DoD</a:t>
                      </a:r>
                      <a:r>
                        <a:rPr lang="en-US" sz="1400" kern="1200" dirty="0" smtClean="0">
                          <a:solidFill>
                            <a:srgbClr val="000000"/>
                          </a:solidFill>
                          <a:latin typeface="Arial"/>
                          <a:ea typeface="Times New Roman"/>
                          <a:cs typeface="Times New Roman"/>
                        </a:rPr>
                        <a:t> </a:t>
                      </a:r>
                      <a:r>
                        <a:rPr lang="en-US" sz="1400" kern="1200" dirty="0" err="1" smtClean="0">
                          <a:solidFill>
                            <a:srgbClr val="000000"/>
                          </a:solidFill>
                          <a:latin typeface="Arial"/>
                          <a:ea typeface="Times New Roman"/>
                          <a:cs typeface="Times New Roman"/>
                        </a:rPr>
                        <a:t>Interfund</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CC6,</a:t>
                      </a:r>
                      <a:r>
                        <a:rPr lang="en-US" sz="1400" kern="1200" baseline="0" dirty="0" smtClean="0">
                          <a:solidFill>
                            <a:srgbClr val="000000"/>
                          </a:solidFill>
                          <a:latin typeface="Arial"/>
                          <a:ea typeface="Times New Roman"/>
                          <a:cs typeface="Times New Roman"/>
                        </a:rPr>
                        <a:t> </a:t>
                      </a:r>
                      <a:r>
                        <a:rPr lang="en-US" sz="1400" kern="1200" dirty="0" smtClean="0">
                          <a:solidFill>
                            <a:srgbClr val="000000"/>
                          </a:solidFill>
                          <a:latin typeface="Arial"/>
                          <a:ea typeface="Times New Roman"/>
                          <a:cs typeface="Times New Roman"/>
                        </a:rPr>
                        <a:t>CV6, LC6, MC6</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Revenue Credit Card</a:t>
                      </a:r>
                      <a:r>
                        <a:rPr lang="en-US" sz="1400" kern="1200" baseline="0" dirty="0" smtClean="0">
                          <a:solidFill>
                            <a:srgbClr val="000000"/>
                          </a:solidFill>
                          <a:latin typeface="Arial"/>
                          <a:ea typeface="Times New Roman"/>
                          <a:cs typeface="Times New Roman"/>
                        </a:rPr>
                        <a:t> CRs</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77917">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CIF, IFF</a:t>
                      </a:r>
                      <a:endParaRPr lang="en-US" sz="140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kern="1200" dirty="0" smtClean="0">
                          <a:solidFill>
                            <a:srgbClr val="000000"/>
                          </a:solidFill>
                          <a:latin typeface="Arial"/>
                          <a:ea typeface="Times New Roman"/>
                          <a:cs typeface="Times New Roman"/>
                        </a:rPr>
                        <a:t>Contract</a:t>
                      </a:r>
                      <a:r>
                        <a:rPr lang="en-US" sz="1400" kern="1200" baseline="0" dirty="0" smtClean="0">
                          <a:solidFill>
                            <a:srgbClr val="000000"/>
                          </a:solidFill>
                          <a:latin typeface="Arial"/>
                          <a:ea typeface="Times New Roman"/>
                          <a:cs typeface="Times New Roman"/>
                        </a:rPr>
                        <a:t> Fees CRs</a:t>
                      </a:r>
                      <a:endParaRPr lang="en-US" sz="140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bl>
          </a:graphicData>
        </a:graphic>
      </p:graphicFrame>
      <p:graphicFrame>
        <p:nvGraphicFramePr>
          <p:cNvPr id="12" name="Content Placeholder 7"/>
          <p:cNvGraphicFramePr>
            <a:graphicFrameLocks/>
          </p:cNvGraphicFramePr>
          <p:nvPr>
            <p:extLst>
              <p:ext uri="{D42A27DB-BD31-4B8C-83A1-F6EECF244321}">
                <p14:modId xmlns:p14="http://schemas.microsoft.com/office/powerpoint/2010/main" val="770699120"/>
              </p:ext>
            </p:extLst>
          </p:nvPr>
        </p:nvGraphicFramePr>
        <p:xfrm>
          <a:off x="4869670" y="1770300"/>
          <a:ext cx="4189270" cy="1554480"/>
        </p:xfrm>
        <a:graphic>
          <a:graphicData uri="http://schemas.openxmlformats.org/drawingml/2006/table">
            <a:tbl>
              <a:tblPr firstRow="1" bandRow="1">
                <a:tableStyleId>{21E4AEA4-8DFA-4A89-87EB-49C32662AFE0}</a:tableStyleId>
              </a:tblPr>
              <a:tblGrid>
                <a:gridCol w="1715318"/>
                <a:gridCol w="2473952"/>
              </a:tblGrid>
              <a:tr h="234568">
                <a:tc>
                  <a:txBody>
                    <a:bodyPr/>
                    <a:lstStyle/>
                    <a:p>
                      <a:pPr algn="ctr" fontAlgn="b"/>
                      <a:r>
                        <a:rPr lang="en-US" sz="1800" u="none" strike="noStrike" dirty="0" smtClean="0">
                          <a:solidFill>
                            <a:schemeClr val="tx1"/>
                          </a:solidFill>
                          <a:latin typeface="Calibri" pitchFamily="34" charset="0"/>
                          <a:cs typeface="Calibri" pitchFamily="34" charset="0"/>
                        </a:rPr>
                        <a:t>Document Type</a:t>
                      </a:r>
                      <a:endParaRPr lang="en-US" sz="1800" b="1" i="0" u="none" strike="noStrike" dirty="0">
                        <a:solidFill>
                          <a:schemeClr val="tx1"/>
                        </a:solidFill>
                        <a:latin typeface="Calibri" pitchFamily="34" charset="0"/>
                        <a:cs typeface="Calibri" pitchFamily="34" charset="0"/>
                      </a:endParaRPr>
                    </a:p>
                  </a:txBody>
                  <a:tcPr marL="0" marR="0" marT="0" marB="0" anchor="ctr">
                    <a:solidFill>
                      <a:schemeClr val="accent5">
                        <a:lumMod val="50000"/>
                      </a:schemeClr>
                    </a:solidFill>
                  </a:tcPr>
                </a:tc>
                <a:tc>
                  <a:txBody>
                    <a:bodyPr/>
                    <a:lstStyle/>
                    <a:p>
                      <a:pPr algn="ctr" fontAlgn="b"/>
                      <a:r>
                        <a:rPr lang="en-US" sz="1800" b="1" i="0" u="none" strike="noStrike" dirty="0" smtClean="0">
                          <a:solidFill>
                            <a:schemeClr val="tx1"/>
                          </a:solidFill>
                          <a:latin typeface="Calibri" pitchFamily="34" charset="0"/>
                          <a:cs typeface="Calibri" pitchFamily="34" charset="0"/>
                        </a:rPr>
                        <a:t>Uses</a:t>
                      </a:r>
                      <a:endParaRPr lang="en-US" sz="1800" b="1" i="0" u="none" strike="noStrike" dirty="0">
                        <a:solidFill>
                          <a:schemeClr val="tx1"/>
                        </a:solidFill>
                        <a:latin typeface="Calibri" pitchFamily="34" charset="0"/>
                        <a:cs typeface="Calibri" pitchFamily="34" charset="0"/>
                      </a:endParaRPr>
                    </a:p>
                  </a:txBody>
                  <a:tcPr marL="0" marR="0" marT="0" marB="0" anchor="ctr">
                    <a:solidFill>
                      <a:schemeClr val="accent5">
                        <a:lumMod val="50000"/>
                      </a:schemeClr>
                    </a:solidFill>
                  </a:tcPr>
                </a:tc>
              </a:tr>
              <a:tr h="164570">
                <a:tc>
                  <a:txBody>
                    <a:bodyPr/>
                    <a:lstStyle/>
                    <a:p>
                      <a:pPr marL="0" marR="0" algn="l">
                        <a:spcBef>
                          <a:spcPts val="400"/>
                        </a:spcBef>
                        <a:spcAft>
                          <a:spcPts val="400"/>
                        </a:spcAft>
                      </a:pPr>
                      <a:r>
                        <a:rPr lang="en-US" sz="1400" b="0" kern="1200" dirty="0" smtClean="0">
                          <a:solidFill>
                            <a:srgbClr val="000000"/>
                          </a:solidFill>
                          <a:latin typeface="Arial"/>
                          <a:ea typeface="Times New Roman"/>
                          <a:cs typeface="Times New Roman"/>
                        </a:rPr>
                        <a:t>PS6</a:t>
                      </a:r>
                      <a:endParaRPr lang="en-US" sz="1400" b="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accent5"/>
                    </a:solidFill>
                  </a:tcPr>
                </a:tc>
                <a:tc>
                  <a:txBody>
                    <a:bodyPr/>
                    <a:lstStyle/>
                    <a:p>
                      <a:pPr marL="0" marR="0" algn="l">
                        <a:spcBef>
                          <a:spcPts val="400"/>
                        </a:spcBef>
                        <a:spcAft>
                          <a:spcPts val="400"/>
                        </a:spcAft>
                      </a:pPr>
                      <a:r>
                        <a:rPr lang="en-US" sz="1400" b="0" kern="1200" dirty="0" smtClean="0">
                          <a:solidFill>
                            <a:srgbClr val="000000"/>
                          </a:solidFill>
                          <a:latin typeface="Arial"/>
                          <a:ea typeface="Times New Roman"/>
                          <a:cs typeface="Times New Roman"/>
                        </a:rPr>
                        <a:t>R6 </a:t>
                      </a:r>
                      <a:r>
                        <a:rPr lang="en-US" sz="1400" b="0" kern="1200" dirty="0" err="1" smtClean="0">
                          <a:solidFill>
                            <a:srgbClr val="000000"/>
                          </a:solidFill>
                          <a:latin typeface="Arial"/>
                          <a:ea typeface="Times New Roman"/>
                          <a:cs typeface="Times New Roman"/>
                        </a:rPr>
                        <a:t>SmartBuy</a:t>
                      </a:r>
                      <a:r>
                        <a:rPr lang="en-US" sz="1400" b="0" kern="1200" dirty="0" smtClean="0">
                          <a:solidFill>
                            <a:srgbClr val="000000"/>
                          </a:solidFill>
                          <a:latin typeface="Arial"/>
                          <a:ea typeface="Times New Roman"/>
                          <a:cs typeface="Times New Roman"/>
                        </a:rPr>
                        <a:t> Pay.gov</a:t>
                      </a:r>
                      <a:endParaRPr lang="en-US" sz="1400" b="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accent5"/>
                    </a:solidFill>
                  </a:tcPr>
                </a:tc>
              </a:tr>
              <a:tr h="164570">
                <a:tc>
                  <a:txBody>
                    <a:bodyPr/>
                    <a:lstStyle/>
                    <a:p>
                      <a:pPr marL="0" marR="0">
                        <a:spcBef>
                          <a:spcPts val="400"/>
                        </a:spcBef>
                        <a:spcAft>
                          <a:spcPts val="400"/>
                        </a:spcAft>
                      </a:pPr>
                      <a:r>
                        <a:rPr lang="en-US" sz="1400" b="0" kern="1200" dirty="0" smtClean="0">
                          <a:solidFill>
                            <a:srgbClr val="000000"/>
                          </a:solidFill>
                          <a:latin typeface="Arial"/>
                          <a:ea typeface="Times New Roman"/>
                          <a:cs typeface="Times New Roman"/>
                        </a:rPr>
                        <a:t>PE6</a:t>
                      </a:r>
                      <a:endParaRPr lang="en-US" sz="1400" b="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pt-BR" sz="1400" b="0" kern="1200" dirty="0" smtClean="0">
                          <a:solidFill>
                            <a:srgbClr val="000000"/>
                          </a:solidFill>
                          <a:latin typeface="Arial"/>
                          <a:ea typeface="Times New Roman"/>
                          <a:cs typeface="Times New Roman"/>
                        </a:rPr>
                        <a:t>R6 External Services Manual Pay.gov </a:t>
                      </a:r>
                      <a:endParaRPr lang="en-US" sz="1400" b="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64570">
                <a:tc>
                  <a:txBody>
                    <a:bodyPr/>
                    <a:lstStyle/>
                    <a:p>
                      <a:pPr marL="0" marR="0">
                        <a:spcBef>
                          <a:spcPts val="400"/>
                        </a:spcBef>
                        <a:spcAft>
                          <a:spcPts val="400"/>
                        </a:spcAft>
                      </a:pPr>
                      <a:r>
                        <a:rPr lang="en-US" sz="1400" b="0" kern="1200" dirty="0" smtClean="0">
                          <a:solidFill>
                            <a:srgbClr val="000000"/>
                          </a:solidFill>
                          <a:latin typeface="Arial"/>
                          <a:ea typeface="Times New Roman"/>
                          <a:cs typeface="Times New Roman"/>
                        </a:rPr>
                        <a:t>L7M</a:t>
                      </a:r>
                      <a:endParaRPr lang="en-US" sz="1400" b="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b="0" kern="1200" dirty="0" smtClean="0">
                          <a:solidFill>
                            <a:srgbClr val="000000"/>
                          </a:solidFill>
                          <a:latin typeface="Arial"/>
                          <a:ea typeface="Times New Roman"/>
                          <a:cs typeface="Times New Roman"/>
                        </a:rPr>
                        <a:t>R7 </a:t>
                      </a:r>
                      <a:r>
                        <a:rPr lang="en-US" sz="1400" b="0" kern="1200" dirty="0" err="1" smtClean="0">
                          <a:solidFill>
                            <a:srgbClr val="000000"/>
                          </a:solidFill>
                          <a:latin typeface="Arial"/>
                          <a:ea typeface="Times New Roman"/>
                          <a:cs typeface="Times New Roman"/>
                        </a:rPr>
                        <a:t>Misc</a:t>
                      </a:r>
                      <a:r>
                        <a:rPr lang="en-US" sz="1400" b="0" kern="1200" dirty="0" smtClean="0">
                          <a:solidFill>
                            <a:srgbClr val="000000"/>
                          </a:solidFill>
                          <a:latin typeface="Arial"/>
                          <a:ea typeface="Times New Roman"/>
                          <a:cs typeface="Times New Roman"/>
                        </a:rPr>
                        <a:t> Lockbox</a:t>
                      </a:r>
                      <a:endParaRPr lang="en-US" sz="1400" b="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64570">
                <a:tc>
                  <a:txBody>
                    <a:bodyPr/>
                    <a:lstStyle/>
                    <a:p>
                      <a:pPr marL="0" marR="0">
                        <a:spcBef>
                          <a:spcPts val="400"/>
                        </a:spcBef>
                        <a:spcAft>
                          <a:spcPts val="400"/>
                        </a:spcAft>
                      </a:pPr>
                      <a:r>
                        <a:rPr lang="en-US" sz="1400" b="0" kern="1200" dirty="0" smtClean="0">
                          <a:solidFill>
                            <a:srgbClr val="000000"/>
                          </a:solidFill>
                          <a:latin typeface="Arial"/>
                          <a:ea typeface="Times New Roman"/>
                          <a:cs typeface="Times New Roman"/>
                        </a:rPr>
                        <a:t>L6L</a:t>
                      </a:r>
                      <a:endParaRPr lang="en-US" sz="1400" b="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b="0" kern="1200" dirty="0" smtClean="0">
                          <a:solidFill>
                            <a:srgbClr val="000000"/>
                          </a:solidFill>
                          <a:latin typeface="Arial"/>
                          <a:ea typeface="Times New Roman"/>
                          <a:cs typeface="Times New Roman"/>
                        </a:rPr>
                        <a:t>R6 AAS &amp; ITS Lockbox</a:t>
                      </a:r>
                      <a:endParaRPr lang="en-US" sz="1400" b="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r h="164570">
                <a:tc>
                  <a:txBody>
                    <a:bodyPr/>
                    <a:lstStyle/>
                    <a:p>
                      <a:pPr marL="0" marR="0">
                        <a:spcBef>
                          <a:spcPts val="400"/>
                        </a:spcBef>
                        <a:spcAft>
                          <a:spcPts val="400"/>
                        </a:spcAft>
                      </a:pPr>
                      <a:r>
                        <a:rPr lang="en-US" sz="1400" b="0" kern="1200" dirty="0" smtClean="0">
                          <a:solidFill>
                            <a:srgbClr val="000000"/>
                          </a:solidFill>
                          <a:latin typeface="Arial"/>
                          <a:ea typeface="Times New Roman"/>
                          <a:cs typeface="Times New Roman"/>
                        </a:rPr>
                        <a:t>IOF</a:t>
                      </a:r>
                      <a:endParaRPr lang="en-US" sz="1400" b="0" kern="1200" dirty="0">
                        <a:solidFill>
                          <a:srgbClr val="000000"/>
                        </a:solidFill>
                        <a:latin typeface="Arial"/>
                        <a:ea typeface="Times New Roman"/>
                        <a:cs typeface="Times New Roman"/>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c>
                  <a:txBody>
                    <a:bodyPr/>
                    <a:lstStyle/>
                    <a:p>
                      <a:pPr marL="0" marR="0">
                        <a:spcBef>
                          <a:spcPts val="400"/>
                        </a:spcBef>
                        <a:spcAft>
                          <a:spcPts val="400"/>
                        </a:spcAft>
                      </a:pPr>
                      <a:r>
                        <a:rPr lang="en-US" sz="1400" b="0" kern="1200" dirty="0" smtClean="0">
                          <a:solidFill>
                            <a:srgbClr val="000000"/>
                          </a:solidFill>
                          <a:latin typeface="Arial"/>
                          <a:ea typeface="Times New Roman"/>
                          <a:cs typeface="Times New Roman"/>
                        </a:rPr>
                        <a:t>Internal  Offset</a:t>
                      </a:r>
                      <a:endParaRPr lang="en-US" sz="1400" b="0" kern="1200" dirty="0">
                        <a:solidFill>
                          <a:srgbClr val="000000"/>
                        </a:solidFill>
                        <a:latin typeface="Arial"/>
                        <a:ea typeface="Times New Roman"/>
                        <a:cs typeface="Times New Roman"/>
                      </a:endParaRP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solidFill>
                  </a:tcPr>
                </a:tc>
              </a:tr>
            </a:tbl>
          </a:graphicData>
        </a:graphic>
      </p:graphicFrame>
      <p:sp>
        <p:nvSpPr>
          <p:cNvPr id="9"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25</a:t>
            </a:fld>
            <a:endParaRPr lang="en-US" dirty="0"/>
          </a:p>
        </p:txBody>
      </p:sp>
      <p:sp>
        <p:nvSpPr>
          <p:cNvPr id="6" name="Rectangle 7"/>
          <p:cNvSpPr txBox="1">
            <a:spLocks noChangeArrowheads="1"/>
          </p:cNvSpPr>
          <p:nvPr/>
        </p:nvSpPr>
        <p:spPr bwMode="auto">
          <a:xfrm>
            <a:off x="522514" y="3083442"/>
            <a:ext cx="8419874" cy="198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lgn="ctr" eaLnBrk="1" hangingPunct="1">
              <a:buFont typeface="Wingdings" pitchFamily="2" charset="2"/>
              <a:buNone/>
            </a:pPr>
            <a:r>
              <a:rPr lang="en-US" sz="3600" b="1" dirty="0" smtClean="0"/>
              <a:t>Segment 2:</a:t>
            </a:r>
          </a:p>
          <a:p>
            <a:pPr marL="0" indent="0" algn="ctr">
              <a:buFont typeface="Wingdings" pitchFamily="2" charset="2"/>
              <a:buNone/>
            </a:pPr>
            <a:r>
              <a:rPr lang="en-US" sz="3200" dirty="0" smtClean="0"/>
              <a:t>Cash Receipt Document</a:t>
            </a:r>
            <a:endParaRPr lang="en-US" sz="3200" dirty="0"/>
          </a:p>
        </p:txBody>
      </p:sp>
    </p:spTree>
    <p:extLst>
      <p:ext uri="{BB962C8B-B14F-4D97-AF65-F5344CB8AC3E}">
        <p14:creationId xmlns:p14="http://schemas.microsoft.com/office/powerpoint/2010/main" val="5308192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2773" y="1513841"/>
            <a:ext cx="8761228" cy="1176196"/>
          </a:xfrm>
          <a:prstGeom prst="rect">
            <a:avLst/>
          </a:prstGeom>
          <a:solidFill>
            <a:srgbClr val="FFFF57"/>
          </a:solidFill>
          <a:ln w="9525"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2" name="Title 1"/>
          <p:cNvSpPr>
            <a:spLocks noGrp="1"/>
          </p:cNvSpPr>
          <p:nvPr>
            <p:ph type="title"/>
          </p:nvPr>
        </p:nvSpPr>
        <p:spPr>
          <a:xfrm>
            <a:off x="455613" y="331788"/>
            <a:ext cx="8603327" cy="563562"/>
          </a:xfrm>
        </p:spPr>
        <p:txBody>
          <a:bodyPr/>
          <a:lstStyle/>
          <a:p>
            <a:r>
              <a:rPr lang="en-US" dirty="0" smtClean="0"/>
              <a:t>Table of Contents</a:t>
            </a:r>
            <a:endParaRPr lang="en-US" dirty="0"/>
          </a:p>
        </p:txBody>
      </p:sp>
      <p:sp>
        <p:nvSpPr>
          <p:cNvPr id="5" name="Slide Number Placeholder 4"/>
          <p:cNvSpPr>
            <a:spLocks noGrp="1"/>
          </p:cNvSpPr>
          <p:nvPr>
            <p:ph type="sldNum" sz="quarter" idx="11"/>
          </p:nvPr>
        </p:nvSpPr>
        <p:spPr/>
        <p:txBody>
          <a:bodyPr/>
          <a:lstStyle/>
          <a:p>
            <a:pPr>
              <a:defRPr/>
            </a:pPr>
            <a:fld id="{C7312BA4-2BE6-445A-B1F5-42F74287B3DB}" type="slidenum">
              <a:rPr lang="en-US" smtClean="0">
                <a:solidFill>
                  <a:srgbClr val="000000"/>
                </a:solidFill>
              </a:rPr>
              <a:pPr>
                <a:defRPr/>
              </a:pPr>
              <a:t>26</a:t>
            </a:fld>
            <a:endParaRPr lang="en-US" dirty="0">
              <a:solidFill>
                <a:srgbClr val="000000"/>
              </a:solidFill>
            </a:endParaRPr>
          </a:p>
        </p:txBody>
      </p:sp>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3" name="Content Placeholder 2"/>
          <p:cNvSpPr>
            <a:spLocks noGrp="1"/>
          </p:cNvSpPr>
          <p:nvPr>
            <p:ph idx="1"/>
          </p:nvPr>
        </p:nvSpPr>
        <p:spPr>
          <a:xfrm>
            <a:off x="568639" y="1190848"/>
            <a:ext cx="8389495" cy="5252483"/>
          </a:xfrm>
        </p:spPr>
        <p:txBody>
          <a:bodyPr/>
          <a:lstStyle/>
          <a:p>
            <a:pPr eaLnBrk="1" fontAlgn="auto" hangingPunct="1">
              <a:spcBef>
                <a:spcPts val="600"/>
              </a:spcBef>
              <a:spcAft>
                <a:spcPts val="600"/>
              </a:spcAft>
            </a:pPr>
            <a:r>
              <a:rPr lang="en-US" sz="1600" dirty="0" smtClean="0">
                <a:cs typeface="Calibri" pitchFamily="34" charset="0"/>
              </a:rPr>
              <a:t>Segment 1: Collections Overview					</a:t>
            </a:r>
          </a:p>
          <a:p>
            <a:pPr eaLnBrk="1" fontAlgn="t" hangingPunct="1">
              <a:spcBef>
                <a:spcPts val="600"/>
              </a:spcBef>
              <a:spcAft>
                <a:spcPts val="600"/>
              </a:spcAft>
            </a:pPr>
            <a:r>
              <a:rPr lang="en-US" sz="1600" dirty="0" smtClean="0">
                <a:cs typeface="Calibri" pitchFamily="34" charset="0"/>
              </a:rPr>
              <a:t>Segment 2: Cash Receipt Documents					</a:t>
            </a:r>
          </a:p>
          <a:p>
            <a:pPr lvl="1" eaLnBrk="1" fontAlgn="t" hangingPunct="1">
              <a:spcBef>
                <a:spcPts val="600"/>
              </a:spcBef>
              <a:spcAft>
                <a:spcPts val="600"/>
              </a:spcAft>
            </a:pPr>
            <a:r>
              <a:rPr lang="en-US" sz="1400" dirty="0" smtClean="0">
                <a:cs typeface="Calibri" pitchFamily="34" charset="0"/>
              </a:rPr>
              <a:t>Cash Receipt Document Overview</a:t>
            </a:r>
          </a:p>
          <a:p>
            <a:pPr lvl="1" eaLnBrk="1" fontAlgn="t" hangingPunct="1">
              <a:spcBef>
                <a:spcPts val="600"/>
              </a:spcBef>
              <a:spcAft>
                <a:spcPts val="600"/>
              </a:spcAft>
            </a:pPr>
            <a:r>
              <a:rPr lang="en-US" sz="1400" dirty="0" smtClean="0">
                <a:cs typeface="Calibri" pitchFamily="34" charset="0"/>
              </a:rPr>
              <a:t>Cash Receipt Line Types</a:t>
            </a:r>
          </a:p>
          <a:p>
            <a:pPr eaLnBrk="1" fontAlgn="t" hangingPunct="1">
              <a:spcBef>
                <a:spcPts val="600"/>
              </a:spcBef>
              <a:spcAft>
                <a:spcPts val="600"/>
              </a:spcAft>
            </a:pPr>
            <a:r>
              <a:rPr lang="en-US" sz="1600" dirty="0" smtClean="0">
                <a:cs typeface="Calibri" pitchFamily="34" charset="0"/>
              </a:rPr>
              <a:t>Segment 3: Collections Query					</a:t>
            </a:r>
          </a:p>
          <a:p>
            <a:pPr eaLnBrk="1" fontAlgn="t" hangingPunct="1">
              <a:spcBef>
                <a:spcPts val="600"/>
              </a:spcBef>
              <a:spcAft>
                <a:spcPts val="600"/>
              </a:spcAft>
            </a:pPr>
            <a:r>
              <a:rPr lang="en-US" sz="1600" dirty="0" smtClean="0">
                <a:cs typeface="Calibri" pitchFamily="34" charset="0"/>
              </a:rPr>
              <a:t>Segment </a:t>
            </a:r>
            <a:r>
              <a:rPr lang="en-US" sz="1600" dirty="0">
                <a:cs typeface="Calibri" pitchFamily="34" charset="0"/>
              </a:rPr>
              <a:t>4: Collections Processing					</a:t>
            </a:r>
          </a:p>
          <a:p>
            <a:pPr eaLnBrk="1" fontAlgn="auto" hangingPunct="1">
              <a:spcBef>
                <a:spcPts val="600"/>
              </a:spcBef>
              <a:spcAft>
                <a:spcPts val="600"/>
              </a:spcAft>
            </a:pPr>
            <a:r>
              <a:rPr lang="en-US" sz="1600" dirty="0">
                <a:cs typeface="Calibri" pitchFamily="34" charset="0"/>
              </a:rPr>
              <a:t>Segment 5: Collection Discrepancies					</a:t>
            </a:r>
          </a:p>
          <a:p>
            <a:pPr eaLnBrk="1" fontAlgn="auto" hangingPunct="1">
              <a:spcBef>
                <a:spcPts val="600"/>
              </a:spcBef>
              <a:spcAft>
                <a:spcPts val="600"/>
              </a:spcAft>
            </a:pPr>
            <a:r>
              <a:rPr lang="en-US" sz="1600" dirty="0">
                <a:cs typeface="Calibri" pitchFamily="34" charset="0"/>
              </a:rPr>
              <a:t>Segment 6: CIR Reconciliation					</a:t>
            </a:r>
          </a:p>
          <a:p>
            <a:pPr eaLnBrk="1" fontAlgn="auto" hangingPunct="1">
              <a:spcBef>
                <a:spcPts val="600"/>
              </a:spcBef>
              <a:spcAft>
                <a:spcPts val="600"/>
              </a:spcAft>
            </a:pPr>
            <a:r>
              <a:rPr lang="en-US" sz="1600" dirty="0">
                <a:cs typeface="Calibri" pitchFamily="34" charset="0"/>
              </a:rPr>
              <a:t>Segment 7: Collections Reports					</a:t>
            </a:r>
          </a:p>
          <a:p>
            <a:pPr eaLnBrk="1" fontAlgn="auto" hangingPunct="1">
              <a:spcBef>
                <a:spcPts val="600"/>
              </a:spcBef>
              <a:spcAft>
                <a:spcPts val="600"/>
              </a:spcAft>
            </a:pPr>
            <a:r>
              <a:rPr lang="en-US" sz="1600" dirty="0">
                <a:cs typeface="Calibri" pitchFamily="34" charset="0"/>
              </a:rPr>
              <a:t>Segment 8: Mass Import	</a:t>
            </a:r>
            <a:r>
              <a:rPr lang="en-US" sz="1600" dirty="0" smtClean="0">
                <a:cs typeface="Calibri" pitchFamily="34" charset="0"/>
              </a:rPr>
              <a:t>					</a:t>
            </a:r>
            <a:endParaRPr lang="en-US" sz="1600" dirty="0">
              <a:cs typeface="Calibri" pitchFamily="34" charset="0"/>
            </a:endParaRPr>
          </a:p>
        </p:txBody>
      </p:sp>
    </p:spTree>
    <p:extLst>
      <p:ext uri="{BB962C8B-B14F-4D97-AF65-F5344CB8AC3E}">
        <p14:creationId xmlns:p14="http://schemas.microsoft.com/office/powerpoint/2010/main" val="2895420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Cash Receipt </a:t>
            </a:r>
          </a:p>
          <a:p>
            <a:pPr algn="ctr"/>
            <a:r>
              <a:rPr lang="en-US" sz="3600" dirty="0" smtClean="0"/>
              <a:t>Document Overview</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27</a:t>
            </a:fld>
            <a:endParaRPr lang="en-US" dirty="0">
              <a:solidFill>
                <a:srgbClr val="000000"/>
              </a:solidFill>
            </a:endParaRPr>
          </a:p>
        </p:txBody>
      </p:sp>
    </p:spTree>
    <p:extLst>
      <p:ext uri="{BB962C8B-B14F-4D97-AF65-F5344CB8AC3E}">
        <p14:creationId xmlns:p14="http://schemas.microsoft.com/office/powerpoint/2010/main" val="1667666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908480792"/>
              </p:ext>
            </p:extLst>
          </p:nvPr>
        </p:nvGraphicFramePr>
        <p:xfrm>
          <a:off x="1054053" y="4395992"/>
          <a:ext cx="7289464" cy="2098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p:cNvGraphicFramePr/>
          <p:nvPr>
            <p:extLst>
              <p:ext uri="{D42A27DB-BD31-4B8C-83A1-F6EECF244321}">
                <p14:modId xmlns:p14="http://schemas.microsoft.com/office/powerpoint/2010/main" val="4092079024"/>
              </p:ext>
            </p:extLst>
          </p:nvPr>
        </p:nvGraphicFramePr>
        <p:xfrm>
          <a:off x="-88076" y="4414998"/>
          <a:ext cx="4609230" cy="20986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Content Placeholder 2"/>
          <p:cNvSpPr txBox="1">
            <a:spLocks/>
          </p:cNvSpPr>
          <p:nvPr/>
        </p:nvSpPr>
        <p:spPr bwMode="auto">
          <a:xfrm>
            <a:off x="406354" y="4078032"/>
            <a:ext cx="8229600" cy="3995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lvl="1">
              <a:defRPr/>
            </a:pPr>
            <a:r>
              <a:rPr lang="en-US" sz="2000" b="1" dirty="0" smtClean="0"/>
              <a:t>Accounting Lines tab </a:t>
            </a:r>
            <a:r>
              <a:rPr lang="en-US" sz="2000" dirty="0" smtClean="0"/>
              <a:t>- frequently used fields:</a:t>
            </a:r>
          </a:p>
        </p:txBody>
      </p:sp>
      <p:graphicFrame>
        <p:nvGraphicFramePr>
          <p:cNvPr id="14" name="Diagram 13"/>
          <p:cNvGraphicFramePr/>
          <p:nvPr>
            <p:extLst>
              <p:ext uri="{D42A27DB-BD31-4B8C-83A1-F6EECF244321}">
                <p14:modId xmlns:p14="http://schemas.microsoft.com/office/powerpoint/2010/main" val="384603697"/>
              </p:ext>
            </p:extLst>
          </p:nvPr>
        </p:nvGraphicFramePr>
        <p:xfrm>
          <a:off x="2605721" y="2294430"/>
          <a:ext cx="5082639" cy="170917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 name="Title 1"/>
          <p:cNvSpPr>
            <a:spLocks noGrp="1"/>
          </p:cNvSpPr>
          <p:nvPr>
            <p:ph type="title"/>
          </p:nvPr>
        </p:nvSpPr>
        <p:spPr>
          <a:xfrm>
            <a:off x="455613" y="331787"/>
            <a:ext cx="8308377" cy="692781"/>
          </a:xfrm>
        </p:spPr>
        <p:txBody>
          <a:bodyPr/>
          <a:lstStyle/>
          <a:p>
            <a:r>
              <a:rPr lang="en-US" dirty="0" smtClean="0"/>
              <a:t>How do I navigate through a Cash Receipt?</a:t>
            </a:r>
            <a:endParaRPr lang="en-US" dirty="0"/>
          </a:p>
        </p:txBody>
      </p:sp>
      <p:sp>
        <p:nvSpPr>
          <p:cNvPr id="3" name="Content Placeholder 2"/>
          <p:cNvSpPr>
            <a:spLocks noGrp="1"/>
          </p:cNvSpPr>
          <p:nvPr>
            <p:ph idx="1"/>
          </p:nvPr>
        </p:nvSpPr>
        <p:spPr>
          <a:xfrm>
            <a:off x="455834" y="1114011"/>
            <a:ext cx="8229600" cy="614318"/>
          </a:xfrm>
        </p:spPr>
        <p:txBody>
          <a:bodyPr/>
          <a:lstStyle/>
          <a:p>
            <a:pPr>
              <a:defRPr/>
            </a:pPr>
            <a:r>
              <a:rPr lang="en-US" sz="2000" dirty="0" smtClean="0"/>
              <a:t>Cash Receipts contain two main tabs that record the majority of pertinent information:</a:t>
            </a:r>
          </a:p>
          <a:p>
            <a:pPr>
              <a:defRPr/>
            </a:pPr>
            <a:endParaRPr lang="en-US" sz="200" dirty="0" smtClean="0"/>
          </a:p>
          <a:p>
            <a:pPr lvl="1">
              <a:defRPr/>
            </a:pPr>
            <a:r>
              <a:rPr lang="en-US" sz="2000" b="1" dirty="0" smtClean="0"/>
              <a:t>Header tab </a:t>
            </a:r>
            <a:r>
              <a:rPr lang="en-US" sz="2000" dirty="0" smtClean="0"/>
              <a:t>- frequently used fields:</a:t>
            </a:r>
          </a:p>
          <a:p>
            <a:pPr marL="0" indent="0">
              <a:buNone/>
            </a:pP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28</a:t>
            </a:fld>
            <a:endParaRPr lang="en-US" dirty="0"/>
          </a:p>
        </p:txBody>
      </p:sp>
      <p:graphicFrame>
        <p:nvGraphicFramePr>
          <p:cNvPr id="8" name="Diagram 7"/>
          <p:cNvGraphicFramePr/>
          <p:nvPr>
            <p:extLst>
              <p:ext uri="{D42A27DB-BD31-4B8C-83A1-F6EECF244321}">
                <p14:modId xmlns:p14="http://schemas.microsoft.com/office/powerpoint/2010/main" val="827265676"/>
              </p:ext>
            </p:extLst>
          </p:nvPr>
        </p:nvGraphicFramePr>
        <p:xfrm>
          <a:off x="118682" y="2285955"/>
          <a:ext cx="4609230" cy="173890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138262628"/>
              </p:ext>
            </p:extLst>
          </p:nvPr>
        </p:nvGraphicFramePr>
        <p:xfrm>
          <a:off x="3742385" y="2613400"/>
          <a:ext cx="5082639" cy="1709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455613" y="331787"/>
            <a:ext cx="8308377" cy="692781"/>
          </a:xfrm>
        </p:spPr>
        <p:txBody>
          <a:bodyPr/>
          <a:lstStyle/>
          <a:p>
            <a:r>
              <a:rPr lang="en-US" dirty="0" smtClean="0"/>
              <a:t>How do I navigate through a Cash Receipt (Cont.)?</a:t>
            </a:r>
            <a:endParaRPr lang="en-US" dirty="0"/>
          </a:p>
        </p:txBody>
      </p:sp>
      <p:sp>
        <p:nvSpPr>
          <p:cNvPr id="3" name="Content Placeholder 2"/>
          <p:cNvSpPr>
            <a:spLocks noGrp="1"/>
          </p:cNvSpPr>
          <p:nvPr>
            <p:ph idx="1"/>
          </p:nvPr>
        </p:nvSpPr>
        <p:spPr>
          <a:xfrm>
            <a:off x="455834" y="1114011"/>
            <a:ext cx="8229600" cy="614318"/>
          </a:xfrm>
        </p:spPr>
        <p:txBody>
          <a:bodyPr/>
          <a:lstStyle/>
          <a:p>
            <a:pPr>
              <a:defRPr/>
            </a:pPr>
            <a:r>
              <a:rPr lang="en-US" sz="2000" dirty="0" smtClean="0"/>
              <a:t>Cash Receipts also contain the Charge Lines tab, which is a sub-tab of the Accounting Lines tab</a:t>
            </a:r>
          </a:p>
          <a:p>
            <a:pPr>
              <a:defRPr/>
            </a:pPr>
            <a:endParaRPr lang="en-US" sz="200" dirty="0" smtClean="0"/>
          </a:p>
          <a:p>
            <a:pPr lvl="1">
              <a:defRPr/>
            </a:pPr>
            <a:r>
              <a:rPr lang="en-US" sz="2000" b="1" dirty="0" smtClean="0"/>
              <a:t>Charge Lines tab </a:t>
            </a:r>
            <a:r>
              <a:rPr lang="en-US" sz="2000" dirty="0" smtClean="0"/>
              <a:t>– Record collections posting to Interest, Penalty, and Administrative Charges:</a:t>
            </a:r>
          </a:p>
          <a:p>
            <a:pPr marL="0" indent="0">
              <a:buNone/>
            </a:pP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29</a:t>
            </a:fld>
            <a:endParaRPr lang="en-US" dirty="0"/>
          </a:p>
        </p:txBody>
      </p:sp>
      <p:graphicFrame>
        <p:nvGraphicFramePr>
          <p:cNvPr id="8" name="Diagram 7"/>
          <p:cNvGraphicFramePr/>
          <p:nvPr>
            <p:extLst>
              <p:ext uri="{D42A27DB-BD31-4B8C-83A1-F6EECF244321}">
                <p14:modId xmlns:p14="http://schemas.microsoft.com/office/powerpoint/2010/main" val="3410610948"/>
              </p:ext>
            </p:extLst>
          </p:nvPr>
        </p:nvGraphicFramePr>
        <p:xfrm>
          <a:off x="108049" y="2753787"/>
          <a:ext cx="4609230" cy="17389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7130076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3</a:t>
            </a:fld>
            <a:endParaRPr lang="en-US" dirty="0"/>
          </a:p>
        </p:txBody>
      </p:sp>
      <p:sp>
        <p:nvSpPr>
          <p:cNvPr id="6" name="Rectangle 7"/>
          <p:cNvSpPr txBox="1">
            <a:spLocks noChangeArrowheads="1"/>
          </p:cNvSpPr>
          <p:nvPr/>
        </p:nvSpPr>
        <p:spPr bwMode="auto">
          <a:xfrm>
            <a:off x="522514" y="3083442"/>
            <a:ext cx="8419874" cy="198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lgn="ctr" eaLnBrk="1" hangingPunct="1">
              <a:buFont typeface="Wingdings" pitchFamily="2" charset="2"/>
              <a:buNone/>
            </a:pPr>
            <a:r>
              <a:rPr lang="en-US" sz="3600" b="1" dirty="0" smtClean="0"/>
              <a:t>Segment 1:</a:t>
            </a:r>
          </a:p>
          <a:p>
            <a:pPr marL="0" indent="0" algn="ctr">
              <a:buFont typeface="Wingdings" pitchFamily="2" charset="2"/>
              <a:buNone/>
            </a:pPr>
            <a:r>
              <a:rPr lang="en-US" sz="3200" dirty="0" smtClean="0"/>
              <a:t>Collections Overview</a:t>
            </a:r>
            <a:endParaRPr lang="en-US" sz="3200" dirty="0"/>
          </a:p>
        </p:txBody>
      </p:sp>
    </p:spTree>
    <p:extLst>
      <p:ext uri="{BB962C8B-B14F-4D97-AF65-F5344CB8AC3E}">
        <p14:creationId xmlns:p14="http://schemas.microsoft.com/office/powerpoint/2010/main" val="21701870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630" y="1403609"/>
            <a:ext cx="6940889" cy="430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4" name="Title 1"/>
          <p:cNvSpPr>
            <a:spLocks noGrp="1"/>
          </p:cNvSpPr>
          <p:nvPr>
            <p:ph type="title"/>
          </p:nvPr>
        </p:nvSpPr>
        <p:spPr/>
        <p:txBody>
          <a:bodyPr/>
          <a:lstStyle/>
          <a:p>
            <a:pPr eaLnBrk="1" hangingPunct="1"/>
            <a:r>
              <a:rPr lang="en-US" dirty="0" smtClean="0"/>
              <a:t>Cash Receipt Document:  Header</a:t>
            </a:r>
          </a:p>
        </p:txBody>
      </p:sp>
      <p:sp>
        <p:nvSpPr>
          <p:cNvPr id="13316" name="Slide Number Placeholder 3"/>
          <p:cNvSpPr>
            <a:spLocks noGrp="1"/>
          </p:cNvSpPr>
          <p:nvPr>
            <p:ph type="sldNum" sz="quarter" idx="11"/>
          </p:nvPr>
        </p:nvSpPr>
        <p:spPr>
          <a:noFill/>
        </p:spPr>
        <p:txBody>
          <a:bodyPr/>
          <a:lstStyle/>
          <a:p>
            <a:fld id="{99E2190B-2E79-4CD0-8F3A-844ABF3AE0A9}" type="slidenum">
              <a:rPr lang="en-US" smtClean="0"/>
              <a:pPr/>
              <a:t>30</a:t>
            </a:fld>
            <a:endParaRPr lang="en-US" dirty="0" smtClean="0"/>
          </a:p>
        </p:txBody>
      </p:sp>
      <p:sp>
        <p:nvSpPr>
          <p:cNvPr id="6" name="TextBox 5"/>
          <p:cNvSpPr txBox="1"/>
          <p:nvPr/>
        </p:nvSpPr>
        <p:spPr>
          <a:xfrm>
            <a:off x="427512" y="1054423"/>
            <a:ext cx="8525420" cy="338554"/>
          </a:xfrm>
          <a:prstGeom prst="rect">
            <a:avLst/>
          </a:prstGeom>
          <a:noFill/>
        </p:spPr>
        <p:txBody>
          <a:bodyPr wrap="square" rtlCol="0">
            <a:spAutoFit/>
          </a:bodyPr>
          <a:lstStyle/>
          <a:p>
            <a:pPr marL="342900" indent="-342900">
              <a:buClr>
                <a:srgbClr val="C00000"/>
              </a:buClr>
              <a:buSzPct val="75000"/>
              <a:buFont typeface="Wingdings" pitchFamily="2" charset="2"/>
              <a:buChar char=""/>
            </a:pPr>
            <a:r>
              <a:rPr lang="en-US" sz="1600" b="1" dirty="0" smtClean="0"/>
              <a:t>Transactions &gt; Accounts Receivable &gt; New &gt; Cash Receipt</a:t>
            </a:r>
            <a:endParaRPr lang="en-US" sz="1600" b="1" dirty="0"/>
          </a:p>
        </p:txBody>
      </p:sp>
      <p:sp>
        <p:nvSpPr>
          <p:cNvPr id="7" name="Rectangle 6"/>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870244279"/>
              </p:ext>
            </p:extLst>
          </p:nvPr>
        </p:nvGraphicFramePr>
        <p:xfrm>
          <a:off x="522512" y="4801260"/>
          <a:ext cx="8430420" cy="1955800"/>
        </p:xfrm>
        <a:graphic>
          <a:graphicData uri="http://schemas.openxmlformats.org/drawingml/2006/table">
            <a:tbl>
              <a:tblPr firstRow="1" bandRow="1">
                <a:tableStyleId>{21E4AEA4-8DFA-4A89-87EB-49C32662AFE0}</a:tableStyleId>
              </a:tblPr>
              <a:tblGrid>
                <a:gridCol w="1270662"/>
                <a:gridCol w="2944548"/>
                <a:gridCol w="1496823"/>
                <a:gridCol w="2718387"/>
              </a:tblGrid>
              <a:tr h="370840">
                <a:tc>
                  <a:txBody>
                    <a:bodyPr/>
                    <a:lstStyle/>
                    <a:p>
                      <a:r>
                        <a:rPr lang="en-US" sz="1400" dirty="0" smtClean="0"/>
                        <a:t>Field</a:t>
                      </a:r>
                      <a:endParaRPr lang="en-US" sz="1400" dirty="0"/>
                    </a:p>
                  </a:txBody>
                  <a:tcPr/>
                </a:tc>
                <a:tc>
                  <a:txBody>
                    <a:bodyPr/>
                    <a:lstStyle/>
                    <a:p>
                      <a:r>
                        <a:rPr lang="en-US" sz="1400" dirty="0" smtClean="0"/>
                        <a:t>Description</a:t>
                      </a:r>
                      <a:endParaRPr lang="en-US" sz="1400" dirty="0"/>
                    </a:p>
                  </a:txBody>
                  <a:tcPr/>
                </a:tc>
                <a:tc>
                  <a:txBody>
                    <a:bodyPr/>
                    <a:lstStyle/>
                    <a:p>
                      <a:r>
                        <a:rPr lang="en-US" sz="1400" dirty="0" smtClean="0"/>
                        <a:t>Field</a:t>
                      </a:r>
                      <a:endParaRPr lang="en-US" sz="1400" dirty="0"/>
                    </a:p>
                  </a:txBody>
                  <a:tcPr/>
                </a:tc>
                <a:tc>
                  <a:txBody>
                    <a:bodyPr/>
                    <a:lstStyle/>
                    <a:p>
                      <a:r>
                        <a:rPr lang="en-US" sz="1400" dirty="0" smtClean="0"/>
                        <a:t>Description</a:t>
                      </a:r>
                      <a:endParaRPr lang="en-US" sz="1400" dirty="0"/>
                    </a:p>
                  </a:txBody>
                  <a:tcPr/>
                </a:tc>
              </a:tr>
              <a:tr h="370840">
                <a:tc>
                  <a:txBody>
                    <a:bodyPr/>
                    <a:lstStyle/>
                    <a:p>
                      <a:r>
                        <a:rPr lang="en-US" sz="1000" b="1" dirty="0" smtClean="0"/>
                        <a:t>Document Type</a:t>
                      </a:r>
                      <a:endParaRPr lang="en-US" sz="1000" b="1" dirty="0"/>
                    </a:p>
                  </a:txBody>
                  <a:tcPr/>
                </a:tc>
                <a:tc>
                  <a:txBody>
                    <a:bodyPr/>
                    <a:lstStyle/>
                    <a:p>
                      <a:r>
                        <a:rPr lang="en-US" sz="1000" dirty="0" smtClean="0"/>
                        <a:t>Corresponds to the document type configured for</a:t>
                      </a:r>
                      <a:r>
                        <a:rPr lang="en-US" sz="1000" baseline="0" dirty="0" smtClean="0"/>
                        <a:t> the type of CR entered, e.g. Pay.gov, Check, etc.</a:t>
                      </a:r>
                      <a:endParaRPr lang="en-US" sz="1000" dirty="0"/>
                    </a:p>
                  </a:txBody>
                  <a:tcPr/>
                </a:tc>
                <a:tc>
                  <a:txBody>
                    <a:bodyPr/>
                    <a:lstStyle/>
                    <a:p>
                      <a:r>
                        <a:rPr lang="en-US" sz="1000" b="1" dirty="0" smtClean="0"/>
                        <a:t>Accomplished Date</a:t>
                      </a:r>
                      <a:endParaRPr lang="en-US" sz="1000" b="1" dirty="0"/>
                    </a:p>
                  </a:txBody>
                  <a:tcPr/>
                </a:tc>
                <a:tc>
                  <a:txBody>
                    <a:bodyPr/>
                    <a:lstStyle/>
                    <a:p>
                      <a:r>
                        <a:rPr lang="en-US" sz="1000" dirty="0" smtClean="0"/>
                        <a:t>The date Treasury acknowledges</a:t>
                      </a:r>
                      <a:r>
                        <a:rPr lang="en-US" sz="1000" baseline="0" dirty="0" smtClean="0"/>
                        <a:t> the deposit actually occurred</a:t>
                      </a:r>
                      <a:endParaRPr lang="en-US" sz="1000" dirty="0"/>
                    </a:p>
                  </a:txBody>
                  <a:tcPr/>
                </a:tc>
              </a:tr>
              <a:tr h="370840">
                <a:tc>
                  <a:txBody>
                    <a:bodyPr/>
                    <a:lstStyle/>
                    <a:p>
                      <a:r>
                        <a:rPr lang="en-US" sz="1000" b="1" dirty="0" smtClean="0"/>
                        <a:t>Document Number</a:t>
                      </a:r>
                      <a:endParaRPr lang="en-US" sz="1000" b="1" dirty="0"/>
                    </a:p>
                  </a:txBody>
                  <a:tcPr/>
                </a:tc>
                <a:tc>
                  <a:txBody>
                    <a:bodyPr/>
                    <a:lstStyle/>
                    <a:p>
                      <a:r>
                        <a:rPr lang="en-US" sz="1000" dirty="0" smtClean="0"/>
                        <a:t>System-generated number unique to the document</a:t>
                      </a:r>
                      <a:endParaRPr lang="en-US" sz="1000" dirty="0"/>
                    </a:p>
                  </a:txBody>
                  <a:tcPr/>
                </a:tc>
                <a:tc>
                  <a:txBody>
                    <a:bodyPr/>
                    <a:lstStyle/>
                    <a:p>
                      <a:r>
                        <a:rPr lang="en-US" sz="1000" b="1" dirty="0" smtClean="0"/>
                        <a:t>Disbursing Office</a:t>
                      </a:r>
                      <a:endParaRPr lang="en-US" sz="1000" b="1" dirty="0"/>
                    </a:p>
                  </a:txBody>
                  <a:tcPr/>
                </a:tc>
                <a:tc>
                  <a:txBody>
                    <a:bodyPr/>
                    <a:lstStyle/>
                    <a:p>
                      <a:r>
                        <a:rPr lang="en-US" sz="1000" dirty="0" smtClean="0"/>
                        <a:t>Disbursing Office stored in Pegasys, e.g. GS187, X0109, etc.</a:t>
                      </a:r>
                      <a:endParaRPr lang="en-US" sz="1000" dirty="0"/>
                    </a:p>
                  </a:txBody>
                  <a:tcPr/>
                </a:tc>
              </a:tr>
              <a:tr h="370840">
                <a:tc>
                  <a:txBody>
                    <a:bodyPr/>
                    <a:lstStyle/>
                    <a:p>
                      <a:r>
                        <a:rPr lang="en-US" sz="1000" b="1" dirty="0" smtClean="0"/>
                        <a:t>Status</a:t>
                      </a:r>
                      <a:endParaRPr lang="en-US" sz="1000" b="1" dirty="0"/>
                    </a:p>
                  </a:txBody>
                  <a:tcPr/>
                </a:tc>
                <a:tc>
                  <a:txBody>
                    <a:bodyPr/>
                    <a:lstStyle/>
                    <a:p>
                      <a:r>
                        <a:rPr lang="en-US" sz="1000" dirty="0" smtClean="0"/>
                        <a:t>Statuses: New,</a:t>
                      </a:r>
                      <a:r>
                        <a:rPr lang="en-US" sz="1000" baseline="0" dirty="0" smtClean="0"/>
                        <a:t> Held, Scheduled, Rejected, Pending Approval, Cancelled, Processed</a:t>
                      </a:r>
                      <a:endParaRPr lang="en-US" sz="1000" dirty="0"/>
                    </a:p>
                  </a:txBody>
                  <a:tcPr/>
                </a:tc>
                <a:tc>
                  <a:txBody>
                    <a:bodyPr/>
                    <a:lstStyle/>
                    <a:p>
                      <a:r>
                        <a:rPr lang="en-US" sz="1000" b="1" dirty="0" smtClean="0"/>
                        <a:t>Debit</a:t>
                      </a:r>
                      <a:r>
                        <a:rPr lang="en-US" sz="1000" b="1" baseline="0" dirty="0" smtClean="0"/>
                        <a:t> Voucher Number</a:t>
                      </a:r>
                      <a:endParaRPr lang="en-US" sz="1000" b="1" dirty="0"/>
                    </a:p>
                  </a:txBody>
                  <a:tcPr/>
                </a:tc>
                <a:tc>
                  <a:txBody>
                    <a:bodyPr/>
                    <a:lstStyle/>
                    <a:p>
                      <a:r>
                        <a:rPr lang="en-US" sz="1000" dirty="0" smtClean="0"/>
                        <a:t>Populated on chargebacks and returned checks</a:t>
                      </a:r>
                      <a:endParaRPr lang="en-US" sz="1000" dirty="0"/>
                    </a:p>
                  </a:txBody>
                  <a:tcPr/>
                </a:tc>
              </a:tr>
              <a:tr h="370840">
                <a:tc>
                  <a:txBody>
                    <a:bodyPr/>
                    <a:lstStyle/>
                    <a:p>
                      <a:r>
                        <a:rPr lang="en-US" sz="1000" b="1" dirty="0" smtClean="0"/>
                        <a:t>Deposit Number</a:t>
                      </a:r>
                      <a:endParaRPr lang="en-US" sz="1000" b="1" dirty="0"/>
                    </a:p>
                  </a:txBody>
                  <a:tcPr/>
                </a:tc>
                <a:tc>
                  <a:txBody>
                    <a:bodyPr/>
                    <a:lstStyle/>
                    <a:p>
                      <a:r>
                        <a:rPr lang="en-US" sz="1000" dirty="0" smtClean="0"/>
                        <a:t>Deposit Ticket Number associated with the collection transaction</a:t>
                      </a:r>
                      <a:endParaRPr lang="en-US" sz="1000" dirty="0"/>
                    </a:p>
                  </a:txBody>
                  <a:tcPr/>
                </a:tc>
                <a:tc>
                  <a:txBody>
                    <a:bodyPr/>
                    <a:lstStyle/>
                    <a:p>
                      <a:r>
                        <a:rPr lang="en-US" sz="1000" b="1" dirty="0" smtClean="0"/>
                        <a:t>Accounting Period</a:t>
                      </a:r>
                      <a:endParaRPr lang="en-US" sz="1000" b="1" dirty="0"/>
                    </a:p>
                  </a:txBody>
                  <a:tcPr/>
                </a:tc>
                <a:tc>
                  <a:txBody>
                    <a:bodyPr/>
                    <a:lstStyle/>
                    <a:p>
                      <a:r>
                        <a:rPr lang="en-US" sz="1000" dirty="0" smtClean="0"/>
                        <a:t>Records period in</a:t>
                      </a:r>
                      <a:r>
                        <a:rPr lang="en-US" sz="1000" baseline="0" dirty="0" smtClean="0"/>
                        <a:t> which the transaction will post</a:t>
                      </a:r>
                      <a:endParaRPr lang="en-US" sz="1000" dirty="0"/>
                    </a:p>
                  </a:txBody>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Cash Receipt Document:  Header (cont.)</a:t>
            </a:r>
          </a:p>
        </p:txBody>
      </p:sp>
      <p:sp>
        <p:nvSpPr>
          <p:cNvPr id="13316" name="Slide Number Placeholder 3"/>
          <p:cNvSpPr>
            <a:spLocks noGrp="1"/>
          </p:cNvSpPr>
          <p:nvPr>
            <p:ph type="sldNum" sz="quarter" idx="11"/>
          </p:nvPr>
        </p:nvSpPr>
        <p:spPr>
          <a:noFill/>
        </p:spPr>
        <p:txBody>
          <a:bodyPr/>
          <a:lstStyle/>
          <a:p>
            <a:fld id="{99E2190B-2E79-4CD0-8F3A-844ABF3AE0A9}" type="slidenum">
              <a:rPr lang="en-US" smtClean="0"/>
              <a:pPr/>
              <a:t>31</a:t>
            </a:fld>
            <a:endParaRPr lang="en-US" dirty="0" smtClean="0"/>
          </a:p>
        </p:txBody>
      </p:sp>
      <p:sp>
        <p:nvSpPr>
          <p:cNvPr id="7" name="Rectangle 6"/>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813203875"/>
              </p:ext>
            </p:extLst>
          </p:nvPr>
        </p:nvGraphicFramePr>
        <p:xfrm>
          <a:off x="582951" y="5510382"/>
          <a:ext cx="8430420" cy="1315720"/>
        </p:xfrm>
        <a:graphic>
          <a:graphicData uri="http://schemas.openxmlformats.org/drawingml/2006/table">
            <a:tbl>
              <a:tblPr firstRow="1" bandRow="1">
                <a:tableStyleId>{21E4AEA4-8DFA-4A89-87EB-49C32662AFE0}</a:tableStyleId>
              </a:tblPr>
              <a:tblGrid>
                <a:gridCol w="1270662"/>
                <a:gridCol w="2944548"/>
                <a:gridCol w="1496823"/>
                <a:gridCol w="2718387"/>
              </a:tblGrid>
              <a:tr h="370840">
                <a:tc>
                  <a:txBody>
                    <a:bodyPr/>
                    <a:lstStyle/>
                    <a:p>
                      <a:r>
                        <a:rPr lang="en-US" sz="1400" dirty="0" smtClean="0"/>
                        <a:t>Field</a:t>
                      </a:r>
                      <a:endParaRPr lang="en-US" sz="1400" dirty="0"/>
                    </a:p>
                  </a:txBody>
                  <a:tcPr/>
                </a:tc>
                <a:tc>
                  <a:txBody>
                    <a:bodyPr/>
                    <a:lstStyle/>
                    <a:p>
                      <a:r>
                        <a:rPr lang="en-US" sz="1400" dirty="0" smtClean="0"/>
                        <a:t>Description</a:t>
                      </a:r>
                      <a:endParaRPr lang="en-US" sz="1400" dirty="0"/>
                    </a:p>
                  </a:txBody>
                  <a:tcPr/>
                </a:tc>
                <a:tc>
                  <a:txBody>
                    <a:bodyPr/>
                    <a:lstStyle/>
                    <a:p>
                      <a:r>
                        <a:rPr lang="en-US" sz="1400" dirty="0" smtClean="0"/>
                        <a:t>Field</a:t>
                      </a:r>
                      <a:endParaRPr lang="en-US" sz="1400" dirty="0"/>
                    </a:p>
                  </a:txBody>
                  <a:tcPr/>
                </a:tc>
                <a:tc>
                  <a:txBody>
                    <a:bodyPr/>
                    <a:lstStyle/>
                    <a:p>
                      <a:r>
                        <a:rPr lang="en-US" sz="1400" dirty="0" smtClean="0"/>
                        <a:t>Description</a:t>
                      </a:r>
                      <a:endParaRPr lang="en-US" sz="1400" dirty="0"/>
                    </a:p>
                  </a:txBody>
                  <a:tcPr/>
                </a:tc>
              </a:tr>
              <a:tr h="370840">
                <a:tc>
                  <a:txBody>
                    <a:bodyPr/>
                    <a:lstStyle/>
                    <a:p>
                      <a:r>
                        <a:rPr lang="en-US" sz="1000" b="1" dirty="0" smtClean="0"/>
                        <a:t>Principal</a:t>
                      </a:r>
                      <a:r>
                        <a:rPr lang="en-US" sz="1000" b="1" baseline="0" dirty="0" smtClean="0"/>
                        <a:t> Amount</a:t>
                      </a:r>
                      <a:endParaRPr lang="en-US" sz="1000" b="1" dirty="0"/>
                    </a:p>
                  </a:txBody>
                  <a:tcPr/>
                </a:tc>
                <a:tc>
                  <a:txBody>
                    <a:bodyPr/>
                    <a:lstStyle/>
                    <a:p>
                      <a:r>
                        <a:rPr lang="en-US" sz="1000" dirty="0" smtClean="0"/>
                        <a:t>Records the total amount of all accounting</a:t>
                      </a:r>
                      <a:r>
                        <a:rPr lang="en-US" sz="1000" baseline="0" dirty="0" smtClean="0"/>
                        <a:t> lines associated to the CR</a:t>
                      </a:r>
                      <a:endParaRPr lang="en-US" sz="1000" dirty="0"/>
                    </a:p>
                  </a:txBody>
                  <a:tcPr/>
                </a:tc>
                <a:tc>
                  <a:txBody>
                    <a:bodyPr/>
                    <a:lstStyle/>
                    <a:p>
                      <a:r>
                        <a:rPr lang="en-US" sz="1000" b="1" dirty="0" smtClean="0"/>
                        <a:t>Assignment</a:t>
                      </a:r>
                      <a:r>
                        <a:rPr lang="en-US" sz="1000" b="1" baseline="0" dirty="0" smtClean="0"/>
                        <a:t> Code</a:t>
                      </a:r>
                      <a:endParaRPr lang="en-US" sz="1000" b="1" dirty="0"/>
                    </a:p>
                  </a:txBody>
                  <a:tcPr/>
                </a:tc>
                <a:tc>
                  <a:txBody>
                    <a:bodyPr/>
                    <a:lstStyle/>
                    <a:p>
                      <a:r>
                        <a:rPr lang="en-US" sz="1000" dirty="0" smtClean="0"/>
                        <a:t>User defined text field used to tie the Finance assignee</a:t>
                      </a:r>
                      <a:endParaRPr lang="en-US" sz="1000" dirty="0"/>
                    </a:p>
                  </a:txBody>
                  <a:tcPr/>
                </a:tc>
              </a:tr>
              <a:tr h="370840">
                <a:tc>
                  <a:txBody>
                    <a:bodyPr/>
                    <a:lstStyle/>
                    <a:p>
                      <a:r>
                        <a:rPr lang="en-US" sz="1000" b="1" dirty="0" smtClean="0"/>
                        <a:t>External</a:t>
                      </a:r>
                      <a:r>
                        <a:rPr lang="en-US" sz="1000" b="1" baseline="0" dirty="0" smtClean="0"/>
                        <a:t> System ID</a:t>
                      </a:r>
                      <a:endParaRPr lang="en-US" sz="1000" b="1" dirty="0"/>
                    </a:p>
                  </a:txBody>
                  <a:tcPr/>
                </a:tc>
                <a:tc>
                  <a:txBody>
                    <a:bodyPr/>
                    <a:lstStyle/>
                    <a:p>
                      <a:r>
                        <a:rPr lang="en-US" sz="1000" dirty="0" smtClean="0"/>
                        <a:t>Identifies</a:t>
                      </a:r>
                      <a:r>
                        <a:rPr lang="en-US" sz="1000" baseline="0" dirty="0" smtClean="0"/>
                        <a:t> the external system through which the transaction was processed, e.g. RWALOCKBOX, R6PAYGOV, etc.</a:t>
                      </a:r>
                      <a:endParaRPr lang="en-US" sz="1000" dirty="0"/>
                    </a:p>
                  </a:txBody>
                  <a:tcPr/>
                </a:tc>
                <a:tc>
                  <a:txBody>
                    <a:bodyPr/>
                    <a:lstStyle/>
                    <a:p>
                      <a:r>
                        <a:rPr lang="en-US" sz="1000" b="1" dirty="0" smtClean="0"/>
                        <a:t>Description</a:t>
                      </a:r>
                      <a:endParaRPr lang="en-US" sz="1000" b="1" dirty="0"/>
                    </a:p>
                  </a:txBody>
                  <a:tcPr/>
                </a:tc>
                <a:tc>
                  <a:txBody>
                    <a:bodyPr/>
                    <a:lstStyle/>
                    <a:p>
                      <a:r>
                        <a:rPr lang="en-US" sz="1000" dirty="0" smtClean="0"/>
                        <a:t>Used to enter any additional identifiable information</a:t>
                      </a:r>
                      <a:r>
                        <a:rPr lang="en-US" sz="1000" baseline="0" dirty="0" smtClean="0"/>
                        <a:t> on the transaction</a:t>
                      </a:r>
                      <a:endParaRPr lang="en-US" sz="1000" dirty="0"/>
                    </a:p>
                  </a:txBody>
                  <a:tcPr/>
                </a:tc>
              </a:tr>
            </a:tbl>
          </a:graphicData>
        </a:graphic>
      </p:graphicFrame>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914" y="1201798"/>
            <a:ext cx="6068291" cy="420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42290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smtClean="0"/>
              <a:t>Cash Receipt Document:  Accounting Line</a:t>
            </a:r>
          </a:p>
        </p:txBody>
      </p:sp>
      <p:sp>
        <p:nvSpPr>
          <p:cNvPr id="15364" name="Slide Number Placeholder 3"/>
          <p:cNvSpPr>
            <a:spLocks noGrp="1"/>
          </p:cNvSpPr>
          <p:nvPr>
            <p:ph type="sldNum" sz="quarter" idx="11"/>
          </p:nvPr>
        </p:nvSpPr>
        <p:spPr>
          <a:noFill/>
        </p:spPr>
        <p:txBody>
          <a:bodyPr/>
          <a:lstStyle/>
          <a:p>
            <a:fld id="{4DE1006D-C148-45C1-87A9-5F1FE2869D4B}" type="slidenum">
              <a:rPr lang="en-US" smtClean="0"/>
              <a:pPr/>
              <a:t>32</a:t>
            </a:fld>
            <a:endParaRPr lang="en-US" dirty="0" smtClean="0"/>
          </a:p>
        </p:txBody>
      </p:sp>
      <p:sp>
        <p:nvSpPr>
          <p:cNvPr id="6" name="Rectangle 5"/>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899" y="1170873"/>
            <a:ext cx="5983308" cy="3935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2245553503"/>
              </p:ext>
            </p:extLst>
          </p:nvPr>
        </p:nvGraphicFramePr>
        <p:xfrm>
          <a:off x="487948" y="5106344"/>
          <a:ext cx="8430420" cy="1706880"/>
        </p:xfrm>
        <a:graphic>
          <a:graphicData uri="http://schemas.openxmlformats.org/drawingml/2006/table">
            <a:tbl>
              <a:tblPr firstRow="1" bandRow="1">
                <a:tableStyleId>{21E4AEA4-8DFA-4A89-87EB-49C32662AFE0}</a:tableStyleId>
              </a:tblPr>
              <a:tblGrid>
                <a:gridCol w="1270662"/>
                <a:gridCol w="2944548"/>
                <a:gridCol w="1496823"/>
                <a:gridCol w="2718387"/>
              </a:tblGrid>
              <a:tr h="251757">
                <a:tc>
                  <a:txBody>
                    <a:bodyPr/>
                    <a:lstStyle/>
                    <a:p>
                      <a:r>
                        <a:rPr lang="en-US" sz="1200" dirty="0" smtClean="0"/>
                        <a:t>Field</a:t>
                      </a:r>
                      <a:endParaRPr lang="en-US" sz="1200" dirty="0"/>
                    </a:p>
                  </a:txBody>
                  <a:tcPr/>
                </a:tc>
                <a:tc>
                  <a:txBody>
                    <a:bodyPr/>
                    <a:lstStyle/>
                    <a:p>
                      <a:r>
                        <a:rPr lang="en-US" sz="1200" dirty="0" smtClean="0"/>
                        <a:t>Description</a:t>
                      </a:r>
                      <a:endParaRPr lang="en-US" sz="1200" dirty="0"/>
                    </a:p>
                  </a:txBody>
                  <a:tcPr/>
                </a:tc>
                <a:tc>
                  <a:txBody>
                    <a:bodyPr/>
                    <a:lstStyle/>
                    <a:p>
                      <a:r>
                        <a:rPr lang="en-US" sz="1200" dirty="0" smtClean="0"/>
                        <a:t>Field</a:t>
                      </a:r>
                      <a:endParaRPr lang="en-US" sz="1200" dirty="0"/>
                    </a:p>
                  </a:txBody>
                  <a:tcPr/>
                </a:tc>
                <a:tc>
                  <a:txBody>
                    <a:bodyPr/>
                    <a:lstStyle/>
                    <a:p>
                      <a:r>
                        <a:rPr lang="en-US" sz="1200" dirty="0" smtClean="0"/>
                        <a:t>Description</a:t>
                      </a:r>
                      <a:endParaRPr lang="en-US" sz="1200" dirty="0"/>
                    </a:p>
                  </a:txBody>
                  <a:tcPr/>
                </a:tc>
              </a:tr>
              <a:tr h="370840">
                <a:tc>
                  <a:txBody>
                    <a:bodyPr/>
                    <a:lstStyle/>
                    <a:p>
                      <a:r>
                        <a:rPr lang="en-US" sz="1000" b="1" dirty="0" smtClean="0"/>
                        <a:t>Line Type</a:t>
                      </a:r>
                      <a:endParaRPr lang="en-US" sz="1000" b="1" dirty="0"/>
                    </a:p>
                  </a:txBody>
                  <a:tcPr/>
                </a:tc>
                <a:tc>
                  <a:txBody>
                    <a:bodyPr/>
                    <a:lstStyle/>
                    <a:p>
                      <a:r>
                        <a:rPr lang="en-US" sz="1000" dirty="0" smtClean="0"/>
                        <a:t>Used</a:t>
                      </a:r>
                      <a:r>
                        <a:rPr lang="en-US" sz="1000" baseline="0" dirty="0" smtClean="0"/>
                        <a:t> in conjunction with doc type and TT to define liquidations and journal postings</a:t>
                      </a:r>
                      <a:endParaRPr lang="en-US" sz="1000" dirty="0"/>
                    </a:p>
                  </a:txBody>
                  <a:tcPr/>
                </a:tc>
                <a:tc>
                  <a:txBody>
                    <a:bodyPr/>
                    <a:lstStyle/>
                    <a:p>
                      <a:r>
                        <a:rPr lang="en-US" sz="1000" b="1" dirty="0" smtClean="0"/>
                        <a:t>Business Line</a:t>
                      </a:r>
                      <a:endParaRPr lang="en-US" sz="1000" b="1" dirty="0"/>
                    </a:p>
                  </a:txBody>
                  <a:tcPr/>
                </a:tc>
                <a:tc>
                  <a:txBody>
                    <a:bodyPr/>
                    <a:lstStyle/>
                    <a:p>
                      <a:r>
                        <a:rPr lang="en-US" sz="1000" dirty="0" smtClean="0"/>
                        <a:t>Used</a:t>
                      </a:r>
                      <a:r>
                        <a:rPr lang="en-US" sz="1000" baseline="0" dirty="0" smtClean="0"/>
                        <a:t> to categorize CR documents, e.g. OUTLEASE, AASFEDSIM, etc.</a:t>
                      </a:r>
                      <a:endParaRPr lang="en-US" sz="1000" dirty="0"/>
                    </a:p>
                  </a:txBody>
                  <a:tcPr/>
                </a:tc>
              </a:tr>
              <a:tr h="370840">
                <a:tc>
                  <a:txBody>
                    <a:bodyPr/>
                    <a:lstStyle/>
                    <a:p>
                      <a:r>
                        <a:rPr lang="en-US" sz="1000" b="1" dirty="0" smtClean="0"/>
                        <a:t>Transaction Type</a:t>
                      </a:r>
                      <a:endParaRPr lang="en-US" sz="1000" b="1" dirty="0"/>
                    </a:p>
                  </a:txBody>
                  <a:tcPr/>
                </a:tc>
                <a:tc>
                  <a:txBody>
                    <a:bodyPr/>
                    <a:lstStyle/>
                    <a:p>
                      <a:r>
                        <a:rPr lang="en-US" sz="1000" dirty="0" smtClean="0"/>
                        <a:t>Used</a:t>
                      </a:r>
                      <a:r>
                        <a:rPr lang="en-US" sz="1000" baseline="0" dirty="0" smtClean="0"/>
                        <a:t> in combination with document type to infer General Ledger postings</a:t>
                      </a:r>
                      <a:endParaRPr lang="en-US" sz="1000" dirty="0"/>
                    </a:p>
                  </a:txBody>
                  <a:tcPr/>
                </a:tc>
                <a:tc>
                  <a:txBody>
                    <a:bodyPr/>
                    <a:lstStyle/>
                    <a:p>
                      <a:r>
                        <a:rPr lang="en-US" sz="1000" b="1" dirty="0" smtClean="0"/>
                        <a:t>TROR Classification</a:t>
                      </a:r>
                      <a:endParaRPr lang="en-US" sz="1000" b="1" dirty="0"/>
                    </a:p>
                  </a:txBody>
                  <a:tcPr/>
                </a:tc>
                <a:tc>
                  <a:txBody>
                    <a:bodyPr/>
                    <a:lstStyle/>
                    <a:p>
                      <a:r>
                        <a:rPr lang="en-US" sz="1000" dirty="0" smtClean="0"/>
                        <a:t>Values:</a:t>
                      </a:r>
                      <a:r>
                        <a:rPr lang="en-US" sz="1000" baseline="0" dirty="0" smtClean="0"/>
                        <a:t> Administrative, Direct Loan, Defaulted Guaranteed Loan, blank</a:t>
                      </a:r>
                      <a:endParaRPr lang="en-US" sz="1000" dirty="0"/>
                    </a:p>
                  </a:txBody>
                  <a:tcPr/>
                </a:tc>
              </a:tr>
              <a:tr h="355071">
                <a:tc>
                  <a:txBody>
                    <a:bodyPr/>
                    <a:lstStyle/>
                    <a:p>
                      <a:r>
                        <a:rPr lang="en-US" sz="1000" b="1" dirty="0" smtClean="0"/>
                        <a:t>Receivable Type</a:t>
                      </a:r>
                      <a:endParaRPr lang="en-US" sz="1000" b="1" dirty="0"/>
                    </a:p>
                  </a:txBody>
                  <a:tcPr/>
                </a:tc>
                <a:tc>
                  <a:txBody>
                    <a:bodyPr/>
                    <a:lstStyle/>
                    <a:p>
                      <a:r>
                        <a:rPr lang="en-US" sz="1000" dirty="0" smtClean="0"/>
                        <a:t>Used for flexible transaction definitions, e.g. EXTSERVNI,</a:t>
                      </a:r>
                      <a:r>
                        <a:rPr lang="en-US" sz="1000" baseline="0" dirty="0" smtClean="0"/>
                        <a:t> RITNI, etc.</a:t>
                      </a:r>
                      <a:endParaRPr lang="en-US" sz="1000" dirty="0"/>
                    </a:p>
                  </a:txBody>
                  <a:tcPr/>
                </a:tc>
                <a:tc>
                  <a:txBody>
                    <a:bodyPr/>
                    <a:lstStyle/>
                    <a:p>
                      <a:r>
                        <a:rPr lang="en-US" sz="1000" b="1" dirty="0" smtClean="0"/>
                        <a:t>TROR Collection Type</a:t>
                      </a:r>
                      <a:endParaRPr lang="en-US" sz="1000" b="1" dirty="0"/>
                    </a:p>
                  </a:txBody>
                  <a:tcPr/>
                </a:tc>
                <a:tc>
                  <a:txBody>
                    <a:bodyPr/>
                    <a:lstStyle/>
                    <a:p>
                      <a:r>
                        <a:rPr lang="en-US" sz="1000" dirty="0" smtClean="0"/>
                        <a:t>Indicates</a:t>
                      </a:r>
                      <a:r>
                        <a:rPr lang="en-US" sz="1000" baseline="0" dirty="0" smtClean="0"/>
                        <a:t> the collection type, e.g. Agency, Third Party, Treasury, blank, etc.</a:t>
                      </a:r>
                      <a:endParaRPr lang="en-US" sz="1000" dirty="0"/>
                    </a:p>
                  </a:txBody>
                  <a:tcPr/>
                </a:tc>
              </a:tr>
              <a:tr h="210193">
                <a:tc>
                  <a:txBody>
                    <a:bodyPr/>
                    <a:lstStyle/>
                    <a:p>
                      <a:r>
                        <a:rPr lang="en-US" sz="1000" b="1" dirty="0" smtClean="0"/>
                        <a:t>Vendor Code</a:t>
                      </a:r>
                      <a:endParaRPr lang="en-US" sz="1000" b="1" dirty="0"/>
                    </a:p>
                  </a:txBody>
                  <a:tcPr/>
                </a:tc>
                <a:tc>
                  <a:txBody>
                    <a:bodyPr/>
                    <a:lstStyle/>
                    <a:p>
                      <a:r>
                        <a:rPr lang="en-US" sz="1000" dirty="0" smtClean="0"/>
                        <a:t>Must be valid in Pegasys</a:t>
                      </a:r>
                      <a:endParaRPr lang="en-US" sz="1000" dirty="0"/>
                    </a:p>
                  </a:txBody>
                  <a:tcPr/>
                </a:tc>
                <a:tc>
                  <a:txBody>
                    <a:bodyPr/>
                    <a:lstStyle/>
                    <a:p>
                      <a:r>
                        <a:rPr lang="en-US" sz="1000" b="1" dirty="0" smtClean="0"/>
                        <a:t>CR Posting Order</a:t>
                      </a:r>
                      <a:endParaRPr lang="en-US" sz="1000" b="1" dirty="0"/>
                    </a:p>
                  </a:txBody>
                  <a:tcPr/>
                </a:tc>
                <a:tc>
                  <a:txBody>
                    <a:bodyPr/>
                    <a:lstStyle/>
                    <a:p>
                      <a:r>
                        <a:rPr lang="en-US" sz="1000" dirty="0" smtClean="0"/>
                        <a:t>IP&amp;A will take priority over Principal Amount</a:t>
                      </a:r>
                      <a:endParaRPr lang="en-US" sz="1000" dirty="0"/>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t>Cash Receipt:  Accounting Line (cont.)</a:t>
            </a:r>
          </a:p>
        </p:txBody>
      </p:sp>
      <p:sp>
        <p:nvSpPr>
          <p:cNvPr id="16388" name="Slide Number Placeholder 3"/>
          <p:cNvSpPr>
            <a:spLocks noGrp="1"/>
          </p:cNvSpPr>
          <p:nvPr>
            <p:ph type="sldNum" sz="quarter" idx="11"/>
          </p:nvPr>
        </p:nvSpPr>
        <p:spPr>
          <a:noFill/>
        </p:spPr>
        <p:txBody>
          <a:bodyPr/>
          <a:lstStyle/>
          <a:p>
            <a:fld id="{4319BBFD-8A3C-47F5-AD3D-31C65742B2D1}" type="slidenum">
              <a:rPr lang="en-US" smtClean="0"/>
              <a:pPr/>
              <a:t>33</a:t>
            </a:fld>
            <a:endParaRPr lang="en-US" dirty="0" smtClean="0"/>
          </a:p>
        </p:txBody>
      </p:sp>
      <p:sp>
        <p:nvSpPr>
          <p:cNvPr id="6" name="Rectangle 5"/>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337" y="1183844"/>
            <a:ext cx="6159624" cy="211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337" y="3294758"/>
            <a:ext cx="6112122" cy="188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709" y="5166786"/>
            <a:ext cx="6147749" cy="407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Table 11"/>
          <p:cNvGraphicFramePr>
            <a:graphicFrameLocks noGrp="1"/>
          </p:cNvGraphicFramePr>
          <p:nvPr>
            <p:extLst>
              <p:ext uri="{D42A27DB-BD31-4B8C-83A1-F6EECF244321}">
                <p14:modId xmlns:p14="http://schemas.microsoft.com/office/powerpoint/2010/main" val="223784191"/>
              </p:ext>
            </p:extLst>
          </p:nvPr>
        </p:nvGraphicFramePr>
        <p:xfrm>
          <a:off x="582951" y="5690260"/>
          <a:ext cx="8430420" cy="1066800"/>
        </p:xfrm>
        <a:graphic>
          <a:graphicData uri="http://schemas.openxmlformats.org/drawingml/2006/table">
            <a:tbl>
              <a:tblPr firstRow="1" bandRow="1">
                <a:tableStyleId>{21E4AEA4-8DFA-4A89-87EB-49C32662AFE0}</a:tableStyleId>
              </a:tblPr>
              <a:tblGrid>
                <a:gridCol w="1270662"/>
                <a:gridCol w="2944548"/>
                <a:gridCol w="1496823"/>
                <a:gridCol w="2718387"/>
              </a:tblGrid>
              <a:tr h="251757">
                <a:tc>
                  <a:txBody>
                    <a:bodyPr/>
                    <a:lstStyle/>
                    <a:p>
                      <a:r>
                        <a:rPr lang="en-US" sz="1200" dirty="0" smtClean="0"/>
                        <a:t>Field</a:t>
                      </a:r>
                      <a:endParaRPr lang="en-US" sz="1200" dirty="0"/>
                    </a:p>
                  </a:txBody>
                  <a:tcPr/>
                </a:tc>
                <a:tc>
                  <a:txBody>
                    <a:bodyPr/>
                    <a:lstStyle/>
                    <a:p>
                      <a:r>
                        <a:rPr lang="en-US" sz="1200" dirty="0" smtClean="0"/>
                        <a:t>Description</a:t>
                      </a:r>
                      <a:endParaRPr lang="en-US" sz="1200" dirty="0"/>
                    </a:p>
                  </a:txBody>
                  <a:tcPr/>
                </a:tc>
                <a:tc>
                  <a:txBody>
                    <a:bodyPr/>
                    <a:lstStyle/>
                    <a:p>
                      <a:r>
                        <a:rPr lang="en-US" sz="1200" dirty="0" smtClean="0"/>
                        <a:t>Field</a:t>
                      </a:r>
                      <a:endParaRPr lang="en-US" sz="1200" dirty="0"/>
                    </a:p>
                  </a:txBody>
                  <a:tcPr/>
                </a:tc>
                <a:tc>
                  <a:txBody>
                    <a:bodyPr/>
                    <a:lstStyle/>
                    <a:p>
                      <a:r>
                        <a:rPr lang="en-US" sz="1200" dirty="0" smtClean="0"/>
                        <a:t>Description</a:t>
                      </a:r>
                      <a:endParaRPr lang="en-US" sz="1200" dirty="0"/>
                    </a:p>
                  </a:txBody>
                  <a:tcPr/>
                </a:tc>
              </a:tr>
              <a:tr h="370840">
                <a:tc>
                  <a:txBody>
                    <a:bodyPr/>
                    <a:lstStyle/>
                    <a:p>
                      <a:r>
                        <a:rPr lang="en-US" sz="1000" b="1" dirty="0" smtClean="0"/>
                        <a:t>Line Amounts</a:t>
                      </a:r>
                      <a:endParaRPr lang="en-US" sz="1000" b="1" dirty="0"/>
                    </a:p>
                  </a:txBody>
                  <a:tcPr/>
                </a:tc>
                <a:tc>
                  <a:txBody>
                    <a:bodyPr/>
                    <a:lstStyle/>
                    <a:p>
                      <a:r>
                        <a:rPr lang="en-US" sz="1000" dirty="0" smtClean="0"/>
                        <a:t>Records</a:t>
                      </a:r>
                      <a:r>
                        <a:rPr lang="en-US" sz="1000" baseline="0" dirty="0" smtClean="0"/>
                        <a:t> principal amount &amp; interest, admin, and penalty charges </a:t>
                      </a:r>
                      <a:endParaRPr lang="en-US" sz="1000" dirty="0"/>
                    </a:p>
                  </a:txBody>
                  <a:tcPr/>
                </a:tc>
                <a:tc>
                  <a:txBody>
                    <a:bodyPr/>
                    <a:lstStyle/>
                    <a:p>
                      <a:r>
                        <a:rPr lang="en-US" sz="1000" b="1" dirty="0" smtClean="0"/>
                        <a:t>Document Reference</a:t>
                      </a:r>
                      <a:endParaRPr lang="en-US" sz="1000" b="1" dirty="0"/>
                    </a:p>
                  </a:txBody>
                  <a:tcPr/>
                </a:tc>
                <a:tc>
                  <a:txBody>
                    <a:bodyPr/>
                    <a:lstStyle/>
                    <a:p>
                      <a:r>
                        <a:rPr lang="en-US" sz="1000" dirty="0" smtClean="0"/>
                        <a:t>BD</a:t>
                      </a:r>
                      <a:r>
                        <a:rPr lang="en-US" sz="1000" baseline="0" dirty="0" smtClean="0"/>
                        <a:t> or CR referenced by the document (if applicable)</a:t>
                      </a:r>
                      <a:endParaRPr lang="en-US" sz="1000" dirty="0"/>
                    </a:p>
                  </a:txBody>
                  <a:tcPr/>
                </a:tc>
              </a:tr>
              <a:tr h="370840">
                <a:tc>
                  <a:txBody>
                    <a:bodyPr/>
                    <a:lstStyle/>
                    <a:p>
                      <a:r>
                        <a:rPr lang="en-US" sz="1000" b="1" dirty="0" smtClean="0"/>
                        <a:t>Accounting Dimensions</a:t>
                      </a:r>
                      <a:endParaRPr lang="en-US" sz="1000" b="1" dirty="0"/>
                    </a:p>
                  </a:txBody>
                  <a:tcPr/>
                </a:tc>
                <a:tc>
                  <a:txBody>
                    <a:bodyPr/>
                    <a:lstStyle/>
                    <a:p>
                      <a:r>
                        <a:rPr lang="en-US" sz="1000" dirty="0" smtClean="0"/>
                        <a:t>Record’s document’s line of accounting</a:t>
                      </a:r>
                      <a:endParaRPr lang="en-US" sz="1000" dirty="0"/>
                    </a:p>
                  </a:txBody>
                  <a:tcPr/>
                </a:tc>
                <a:tc>
                  <a:txBody>
                    <a:bodyPr/>
                    <a:lstStyle/>
                    <a:p>
                      <a:r>
                        <a:rPr lang="en-US" sz="1000" b="1" dirty="0" smtClean="0"/>
                        <a:t>Agreement </a:t>
                      </a:r>
                      <a:endParaRPr lang="en-US" sz="1000" b="1" dirty="0"/>
                    </a:p>
                  </a:txBody>
                  <a:tcPr/>
                </a:tc>
                <a:tc>
                  <a:txBody>
                    <a:bodyPr/>
                    <a:lstStyle/>
                    <a:p>
                      <a:r>
                        <a:rPr lang="en-US" sz="1000" dirty="0" smtClean="0"/>
                        <a:t>Agreement  and agreement line number referenced by the document (if applicable)</a:t>
                      </a:r>
                      <a:endParaRPr lang="en-US" sz="1000" dirty="0"/>
                    </a:p>
                  </a:txBody>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t>Cash Receipt:  Charge Line</a:t>
            </a:r>
          </a:p>
        </p:txBody>
      </p:sp>
      <p:sp>
        <p:nvSpPr>
          <p:cNvPr id="16388" name="Slide Number Placeholder 3"/>
          <p:cNvSpPr>
            <a:spLocks noGrp="1"/>
          </p:cNvSpPr>
          <p:nvPr>
            <p:ph type="sldNum" sz="quarter" idx="11"/>
          </p:nvPr>
        </p:nvSpPr>
        <p:spPr>
          <a:noFill/>
        </p:spPr>
        <p:txBody>
          <a:bodyPr/>
          <a:lstStyle/>
          <a:p>
            <a:fld id="{4319BBFD-8A3C-47F5-AD3D-31C65742B2D1}" type="slidenum">
              <a:rPr lang="en-US" smtClean="0"/>
              <a:pPr/>
              <a:t>34</a:t>
            </a:fld>
            <a:endParaRPr lang="en-US" dirty="0" smtClean="0"/>
          </a:p>
        </p:txBody>
      </p:sp>
      <p:sp>
        <p:nvSpPr>
          <p:cNvPr id="6" name="Rectangle 5"/>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738" y="1165226"/>
            <a:ext cx="6545261" cy="4637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1992130543"/>
              </p:ext>
            </p:extLst>
          </p:nvPr>
        </p:nvGraphicFramePr>
        <p:xfrm>
          <a:off x="582951" y="6008914"/>
          <a:ext cx="8430420" cy="670560"/>
        </p:xfrm>
        <a:graphic>
          <a:graphicData uri="http://schemas.openxmlformats.org/drawingml/2006/table">
            <a:tbl>
              <a:tblPr firstRow="1" bandRow="1">
                <a:tableStyleId>{21E4AEA4-8DFA-4A89-87EB-49C32662AFE0}</a:tableStyleId>
              </a:tblPr>
              <a:tblGrid>
                <a:gridCol w="1270662"/>
                <a:gridCol w="2944548"/>
                <a:gridCol w="1496823"/>
                <a:gridCol w="2718387"/>
              </a:tblGrid>
              <a:tr h="251757">
                <a:tc>
                  <a:txBody>
                    <a:bodyPr/>
                    <a:lstStyle/>
                    <a:p>
                      <a:r>
                        <a:rPr lang="en-US" sz="1200" dirty="0" smtClean="0"/>
                        <a:t>Field</a:t>
                      </a:r>
                      <a:endParaRPr lang="en-US" sz="1200" dirty="0"/>
                    </a:p>
                  </a:txBody>
                  <a:tcPr/>
                </a:tc>
                <a:tc>
                  <a:txBody>
                    <a:bodyPr/>
                    <a:lstStyle/>
                    <a:p>
                      <a:r>
                        <a:rPr lang="en-US" sz="1200" dirty="0" smtClean="0"/>
                        <a:t>Description</a:t>
                      </a:r>
                      <a:endParaRPr lang="en-US" sz="1200" dirty="0"/>
                    </a:p>
                  </a:txBody>
                  <a:tcPr/>
                </a:tc>
                <a:tc>
                  <a:txBody>
                    <a:bodyPr/>
                    <a:lstStyle/>
                    <a:p>
                      <a:r>
                        <a:rPr lang="en-US" sz="1200" dirty="0" smtClean="0"/>
                        <a:t>Field</a:t>
                      </a:r>
                      <a:endParaRPr lang="en-US" sz="1200" dirty="0"/>
                    </a:p>
                  </a:txBody>
                  <a:tcPr/>
                </a:tc>
                <a:tc>
                  <a:txBody>
                    <a:bodyPr/>
                    <a:lstStyle/>
                    <a:p>
                      <a:r>
                        <a:rPr lang="en-US" sz="1200" dirty="0" smtClean="0"/>
                        <a:t>Description</a:t>
                      </a:r>
                      <a:endParaRPr lang="en-US" sz="1200" dirty="0"/>
                    </a:p>
                  </a:txBody>
                  <a:tcPr/>
                </a:tc>
              </a:tr>
              <a:tr h="370840">
                <a:tc>
                  <a:txBody>
                    <a:bodyPr/>
                    <a:lstStyle/>
                    <a:p>
                      <a:r>
                        <a:rPr lang="en-US" sz="1000" b="1" dirty="0" smtClean="0"/>
                        <a:t>Record Type</a:t>
                      </a:r>
                      <a:endParaRPr lang="en-US" sz="1000" b="1" dirty="0"/>
                    </a:p>
                  </a:txBody>
                  <a:tcPr/>
                </a:tc>
                <a:tc>
                  <a:txBody>
                    <a:bodyPr/>
                    <a:lstStyle/>
                    <a:p>
                      <a:r>
                        <a:rPr lang="en-US" sz="1000" dirty="0" smtClean="0"/>
                        <a:t>Options: Interest Charge, Administrative Charge, Penalty Charge</a:t>
                      </a:r>
                      <a:endParaRPr lang="en-US" sz="1000" dirty="0"/>
                    </a:p>
                  </a:txBody>
                  <a:tcPr/>
                </a:tc>
                <a:tc>
                  <a:txBody>
                    <a:bodyPr/>
                    <a:lstStyle/>
                    <a:p>
                      <a:r>
                        <a:rPr lang="en-US" sz="1000" b="1" dirty="0" smtClean="0"/>
                        <a:t>Transaction Type</a:t>
                      </a:r>
                      <a:endParaRPr lang="en-US" sz="1000" b="1" dirty="0"/>
                    </a:p>
                  </a:txBody>
                  <a:tcPr/>
                </a:tc>
                <a:tc>
                  <a:txBody>
                    <a:bodyPr/>
                    <a:lstStyle/>
                    <a:p>
                      <a:r>
                        <a:rPr lang="en-US" sz="1000" dirty="0" smtClean="0"/>
                        <a:t>Used in</a:t>
                      </a:r>
                      <a:r>
                        <a:rPr lang="en-US" sz="1000" baseline="0" dirty="0" smtClean="0"/>
                        <a:t> combination with document type to infer postings to the General Ledger</a:t>
                      </a:r>
                      <a:endParaRPr lang="en-US" sz="1000" dirty="0"/>
                    </a:p>
                  </a:txBody>
                  <a:tcPr/>
                </a:tc>
              </a:tr>
            </a:tbl>
          </a:graphicData>
        </a:graphic>
      </p:graphicFrame>
    </p:spTree>
    <p:extLst>
      <p:ext uri="{BB962C8B-B14F-4D97-AF65-F5344CB8AC3E}">
        <p14:creationId xmlns:p14="http://schemas.microsoft.com/office/powerpoint/2010/main" val="322449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Cash Receipt: Adding an Attachment</a:t>
            </a:r>
            <a:endParaRPr lang="en-US" dirty="0"/>
          </a:p>
        </p:txBody>
      </p:sp>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35</a:t>
            </a:fld>
            <a:endParaRPr lang="en-US" dirty="0"/>
          </a:p>
        </p:txBody>
      </p:sp>
      <p:sp>
        <p:nvSpPr>
          <p:cNvPr id="5" name="Content Placeholder 2"/>
          <p:cNvSpPr txBox="1">
            <a:spLocks/>
          </p:cNvSpPr>
          <p:nvPr/>
        </p:nvSpPr>
        <p:spPr>
          <a:xfrm>
            <a:off x="471487" y="1258783"/>
            <a:ext cx="8553760" cy="5094515"/>
          </a:xfrm>
          <a:prstGeom prst="rect">
            <a:avLst/>
          </a:prstGeom>
        </p:spPr>
        <p:txBody>
          <a:bodyPr/>
          <a:lstStyle/>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r>
              <a:rPr lang="en-US" sz="2000" kern="0" dirty="0" smtClean="0">
                <a:latin typeface="+mn-lt"/>
              </a:rPr>
              <a:t>GSA</a:t>
            </a:r>
            <a:r>
              <a:rPr kumimoji="0" lang="en-US" sz="2000" b="0" i="0" u="none" strike="noStrike" kern="0" cap="none" spc="0" normalizeH="0" baseline="0" noProof="0" dirty="0" smtClean="0">
                <a:ln>
                  <a:noFill/>
                </a:ln>
                <a:effectLst/>
                <a:uLnTx/>
                <a:uFillTx/>
                <a:latin typeface="+mn-lt"/>
              </a:rPr>
              <a:t> users can add attachments to CRs</a:t>
            </a:r>
            <a:r>
              <a:rPr kumimoji="0" lang="en-US" sz="2000" b="0" i="0" u="none" strike="noStrike" kern="0" cap="none" spc="0" normalizeH="0" noProof="0" dirty="0" smtClean="0">
                <a:ln>
                  <a:noFill/>
                </a:ln>
                <a:effectLst/>
                <a:uLnTx/>
                <a:uFillTx/>
                <a:latin typeface="+mn-lt"/>
              </a:rPr>
              <a:t> </a:t>
            </a:r>
            <a:r>
              <a:rPr kumimoji="0" lang="en-US" sz="2000" b="0" i="0" u="none" strike="noStrike" kern="0" cap="none" spc="0" normalizeH="0" baseline="0" noProof="0" dirty="0" smtClean="0">
                <a:ln>
                  <a:noFill/>
                </a:ln>
                <a:effectLst/>
                <a:uLnTx/>
                <a:uFillTx/>
                <a:latin typeface="+mn-lt"/>
              </a:rPr>
              <a:t>for</a:t>
            </a:r>
            <a:r>
              <a:rPr kumimoji="0" lang="en-US" sz="2000" b="0" i="0" u="none" strike="noStrike" kern="0" cap="none" spc="0" normalizeH="0" noProof="0" dirty="0" smtClean="0">
                <a:ln>
                  <a:noFill/>
                </a:ln>
                <a:effectLst/>
                <a:uLnTx/>
                <a:uFillTx/>
                <a:latin typeface="+mn-lt"/>
              </a:rPr>
              <a:t> </a:t>
            </a:r>
            <a:r>
              <a:rPr kumimoji="0" lang="en-US" sz="2000" b="1" i="0" u="none" strike="noStrike" kern="0" cap="none" spc="0" normalizeH="0" noProof="0" dirty="0" smtClean="0">
                <a:ln>
                  <a:noFill/>
                </a:ln>
                <a:effectLst/>
                <a:uLnTx/>
                <a:uFillTx/>
                <a:latin typeface="+mn-lt"/>
              </a:rPr>
              <a:t>internal use </a:t>
            </a:r>
            <a:r>
              <a:rPr kumimoji="0" lang="en-US" sz="2000" b="0" i="0" u="none" strike="noStrike" kern="0" cap="none" spc="0" normalizeH="0" noProof="0" dirty="0" smtClean="0">
                <a:ln>
                  <a:noFill/>
                </a:ln>
                <a:effectLst/>
                <a:uLnTx/>
                <a:uFillTx/>
                <a:latin typeface="+mn-lt"/>
              </a:rPr>
              <a:t>(Pegasys) and </a:t>
            </a:r>
            <a:r>
              <a:rPr kumimoji="0" lang="en-US" sz="2000" b="1" i="0" u="none" strike="noStrike" kern="0" cap="none" spc="0" normalizeH="0" noProof="0" dirty="0" smtClean="0">
                <a:ln>
                  <a:noFill/>
                </a:ln>
                <a:effectLst/>
                <a:uLnTx/>
                <a:uFillTx/>
                <a:latin typeface="+mn-lt"/>
              </a:rPr>
              <a:t>external use </a:t>
            </a:r>
            <a:r>
              <a:rPr kumimoji="0" lang="en-US" sz="2000" b="0" i="0" u="none" strike="noStrike" kern="0" cap="none" spc="0" normalizeH="0" noProof="0" dirty="0" smtClean="0">
                <a:ln>
                  <a:noFill/>
                </a:ln>
                <a:effectLst/>
                <a:uLnTx/>
                <a:uFillTx/>
                <a:latin typeface="+mn-lt"/>
              </a:rPr>
              <a:t>(VCSS)</a:t>
            </a: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lang="en-US" sz="200" kern="0" dirty="0" smtClean="0">
              <a:latin typeface="+mn-lt"/>
            </a:endParaRPr>
          </a:p>
          <a:p>
            <a:pPr marL="688975" lvl="1" indent="-231775" eaLnBrk="0" hangingPunct="0">
              <a:spcBef>
                <a:spcPct val="20000"/>
              </a:spcBef>
              <a:buClr>
                <a:srgbClr val="AF242B"/>
              </a:buClr>
              <a:buSzPct val="75000"/>
              <a:buFont typeface="Wingdings" pitchFamily="2" charset="2"/>
              <a:buChar char="w"/>
            </a:pPr>
            <a:r>
              <a:rPr kumimoji="0" lang="en-US" sz="1900" b="0" i="0" u="none" strike="noStrike" kern="0" cap="none" spc="0" normalizeH="0" baseline="0" noProof="0" dirty="0" smtClean="0">
                <a:ln>
                  <a:noFill/>
                </a:ln>
                <a:effectLst/>
                <a:uLnTx/>
                <a:uFillTx/>
                <a:latin typeface="+mn-lt"/>
              </a:rPr>
              <a:t>The</a:t>
            </a:r>
            <a:r>
              <a:rPr kumimoji="0" lang="en-US" sz="1900" b="0" i="0" u="none" strike="noStrike" kern="0" cap="none" spc="0" normalizeH="0" noProof="0" dirty="0" smtClean="0">
                <a:ln>
                  <a:noFill/>
                </a:ln>
                <a:effectLst/>
                <a:uLnTx/>
                <a:uFillTx/>
                <a:latin typeface="+mn-lt"/>
              </a:rPr>
              <a:t> attachment is added directly to the CR document</a:t>
            </a:r>
          </a:p>
          <a:p>
            <a:pPr marL="688975" lvl="1" indent="-231775" eaLnBrk="0" hangingPunct="0">
              <a:spcBef>
                <a:spcPct val="20000"/>
              </a:spcBef>
              <a:buClr>
                <a:srgbClr val="AF242B"/>
              </a:buClr>
              <a:buSzPct val="75000"/>
              <a:buFont typeface="Wingdings" pitchFamily="2" charset="2"/>
              <a:buChar char="w"/>
            </a:pPr>
            <a:endParaRPr kumimoji="0" lang="en-US" sz="300" b="0" i="0" u="none" strike="noStrike" kern="0" cap="none" spc="0" normalizeH="0" noProof="0" dirty="0" smtClean="0">
              <a:ln>
                <a:noFill/>
              </a:ln>
              <a:effectLst/>
              <a:uLnTx/>
              <a:uFillTx/>
              <a:latin typeface="+mn-lt"/>
            </a:endParaRPr>
          </a:p>
          <a:p>
            <a:pPr marL="688975" lvl="1" indent="-231775" eaLnBrk="0" hangingPunct="0">
              <a:spcBef>
                <a:spcPct val="20000"/>
              </a:spcBef>
              <a:buClr>
                <a:srgbClr val="AF242B"/>
              </a:buClr>
              <a:buSzPct val="75000"/>
              <a:buFont typeface="Wingdings" pitchFamily="2" charset="2"/>
              <a:buChar char="w"/>
            </a:pPr>
            <a:r>
              <a:rPr lang="en-US" sz="1900" kern="0" noProof="0" dirty="0" smtClean="0">
                <a:latin typeface="+mn-lt"/>
              </a:rPr>
              <a:t>Files containing PII data should not be added as an attachment</a:t>
            </a:r>
            <a:endParaRPr kumimoji="0" lang="en-US" sz="2000" b="0" i="0" u="none" strike="noStrike" kern="0" cap="none" spc="0" normalizeH="0" noProof="0" dirty="0" smtClean="0">
              <a:ln>
                <a:noFill/>
              </a:ln>
              <a:effectLst/>
              <a:uLnTx/>
              <a:uFillTx/>
              <a:latin typeface="+mn-lt"/>
            </a:endParaRPr>
          </a:p>
          <a:p>
            <a:pPr marL="231775" indent="-231775" eaLnBrk="0" hangingPunct="0">
              <a:spcBef>
                <a:spcPct val="20000"/>
              </a:spcBef>
              <a:buClr>
                <a:srgbClr val="AF242B"/>
              </a:buClr>
              <a:buSzPct val="75000"/>
              <a:buFont typeface="Wingdings" pitchFamily="2" charset="2"/>
              <a:buChar char="w"/>
              <a:defRPr/>
            </a:pPr>
            <a:r>
              <a:rPr lang="en-US" sz="2000" dirty="0" smtClean="0">
                <a:latin typeface="+mn-lt"/>
              </a:rPr>
              <a:t>Steps to add an attachment: </a:t>
            </a:r>
          </a:p>
          <a:p>
            <a:pPr marL="231775" indent="-231775" eaLnBrk="0" hangingPunct="0">
              <a:spcBef>
                <a:spcPct val="20000"/>
              </a:spcBef>
              <a:buClr>
                <a:srgbClr val="AF242B"/>
              </a:buClr>
              <a:buSzPct val="75000"/>
              <a:buFont typeface="Wingdings" pitchFamily="2" charset="2"/>
              <a:buChar char="w"/>
              <a:defRPr/>
            </a:pPr>
            <a:endParaRPr lang="en-US" sz="300" dirty="0" smtClean="0">
              <a:latin typeface="+mn-lt"/>
            </a:endParaRPr>
          </a:p>
          <a:p>
            <a:pPr marL="914400" lvl="1" indent="-457200" eaLnBrk="0" hangingPunct="0">
              <a:spcBef>
                <a:spcPct val="20000"/>
              </a:spcBef>
              <a:buClr>
                <a:srgbClr val="AF242B"/>
              </a:buClr>
              <a:buSzPct val="75000"/>
              <a:buFont typeface="+mj-lt"/>
              <a:buAutoNum type="arabicPeriod"/>
              <a:defRPr/>
            </a:pPr>
            <a:r>
              <a:rPr lang="en-US" sz="1900" dirty="0" smtClean="0">
                <a:latin typeface="+mn-lt"/>
              </a:rPr>
              <a:t>Click the </a:t>
            </a:r>
            <a:r>
              <a:rPr lang="en-US" sz="1900" i="1" dirty="0" smtClean="0">
                <a:latin typeface="+mn-lt"/>
              </a:rPr>
              <a:t>Attachments </a:t>
            </a:r>
            <a:r>
              <a:rPr lang="en-US" sz="1900" dirty="0" smtClean="0">
                <a:latin typeface="+mn-lt"/>
              </a:rPr>
              <a:t>Button on the Pegasys document</a:t>
            </a:r>
          </a:p>
          <a:p>
            <a:pPr marL="914400" lvl="1" indent="-457200" eaLnBrk="0" hangingPunct="0">
              <a:spcBef>
                <a:spcPct val="20000"/>
              </a:spcBef>
              <a:buClr>
                <a:srgbClr val="AF242B"/>
              </a:buClr>
              <a:buSzPct val="75000"/>
              <a:buFont typeface="+mj-lt"/>
              <a:buAutoNum type="arabicPeriod"/>
              <a:defRPr/>
            </a:pPr>
            <a:endParaRPr lang="en-US" sz="400" dirty="0" smtClean="0">
              <a:latin typeface="+mn-lt"/>
            </a:endParaRPr>
          </a:p>
          <a:p>
            <a:pPr marL="914400" lvl="1" indent="-457200" eaLnBrk="0" hangingPunct="0">
              <a:spcBef>
                <a:spcPct val="20000"/>
              </a:spcBef>
              <a:buClr>
                <a:srgbClr val="AF242B"/>
              </a:buClr>
              <a:buSzPct val="75000"/>
              <a:buFont typeface="+mj-lt"/>
              <a:buAutoNum type="arabicPeriod"/>
              <a:defRPr/>
            </a:pPr>
            <a:r>
              <a:rPr lang="en-US" sz="1900" dirty="0" smtClean="0">
                <a:latin typeface="+mn-lt"/>
              </a:rPr>
              <a:t>Click the </a:t>
            </a:r>
            <a:r>
              <a:rPr lang="en-US" sz="1900" i="1" dirty="0" smtClean="0">
                <a:latin typeface="+mn-lt"/>
              </a:rPr>
              <a:t>Import Local File </a:t>
            </a:r>
            <a:r>
              <a:rPr lang="en-US" sz="1900" dirty="0" smtClean="0">
                <a:latin typeface="+mn-lt"/>
              </a:rPr>
              <a:t>button</a:t>
            </a:r>
          </a:p>
          <a:p>
            <a:pPr marL="914400" lvl="1" indent="-457200" eaLnBrk="0" hangingPunct="0">
              <a:spcBef>
                <a:spcPct val="20000"/>
              </a:spcBef>
              <a:buClr>
                <a:srgbClr val="AF242B"/>
              </a:buClr>
              <a:buSzPct val="75000"/>
              <a:buFont typeface="+mj-lt"/>
              <a:buAutoNum type="arabicPeriod"/>
              <a:defRPr/>
            </a:pPr>
            <a:endParaRPr lang="en-US" sz="400" dirty="0" smtClean="0">
              <a:latin typeface="+mn-lt"/>
            </a:endParaRPr>
          </a:p>
          <a:p>
            <a:pPr marL="914400" lvl="1" indent="-457200" eaLnBrk="0" hangingPunct="0">
              <a:spcBef>
                <a:spcPct val="20000"/>
              </a:spcBef>
              <a:buClr>
                <a:srgbClr val="AF242B"/>
              </a:buClr>
              <a:buSzPct val="75000"/>
              <a:buFont typeface="+mj-lt"/>
              <a:buAutoNum type="arabicPeriod"/>
              <a:defRPr/>
            </a:pPr>
            <a:r>
              <a:rPr lang="en-US" sz="1900" dirty="0" smtClean="0">
                <a:latin typeface="+mn-lt"/>
              </a:rPr>
              <a:t>Enter required and relevant fields</a:t>
            </a:r>
          </a:p>
          <a:p>
            <a:pPr marL="914400" lvl="1" indent="-457200" eaLnBrk="0" hangingPunct="0">
              <a:spcBef>
                <a:spcPct val="20000"/>
              </a:spcBef>
              <a:buClr>
                <a:srgbClr val="AF242B"/>
              </a:buClr>
              <a:buSzPct val="75000"/>
              <a:buFont typeface="+mj-lt"/>
              <a:buAutoNum type="arabicPeriod"/>
              <a:defRPr/>
            </a:pPr>
            <a:endParaRPr lang="en-US" sz="400" dirty="0" smtClean="0">
              <a:latin typeface="+mn-lt"/>
            </a:endParaRPr>
          </a:p>
          <a:p>
            <a:pPr marL="914400" lvl="1" indent="-457200" eaLnBrk="0" hangingPunct="0">
              <a:spcBef>
                <a:spcPct val="20000"/>
              </a:spcBef>
              <a:buClr>
                <a:srgbClr val="AF242B"/>
              </a:buClr>
              <a:buSzPct val="75000"/>
              <a:buFont typeface="+mj-lt"/>
              <a:buAutoNum type="arabicPeriod"/>
              <a:defRPr/>
            </a:pPr>
            <a:r>
              <a:rPr lang="en-US" sz="1900" dirty="0" smtClean="0">
                <a:latin typeface="+mn-lt"/>
              </a:rPr>
              <a:t>Select the </a:t>
            </a:r>
            <a:r>
              <a:rPr lang="en-US" sz="1900" i="1" dirty="0" smtClean="0">
                <a:latin typeface="+mn-lt"/>
              </a:rPr>
              <a:t>Browse</a:t>
            </a:r>
            <a:r>
              <a:rPr lang="en-US" sz="1900" dirty="0" smtClean="0">
                <a:latin typeface="+mn-lt"/>
              </a:rPr>
              <a:t> button and choose the file to attach</a:t>
            </a:r>
          </a:p>
          <a:p>
            <a:pPr marL="914400" lvl="1" indent="-457200" eaLnBrk="0" hangingPunct="0">
              <a:spcBef>
                <a:spcPct val="20000"/>
              </a:spcBef>
              <a:buClr>
                <a:srgbClr val="AF242B"/>
              </a:buClr>
              <a:buSzPct val="75000"/>
              <a:buFont typeface="+mj-lt"/>
              <a:buAutoNum type="arabicPeriod"/>
              <a:defRPr/>
            </a:pPr>
            <a:endParaRPr lang="en-US" sz="400" dirty="0" smtClean="0">
              <a:latin typeface="+mn-lt"/>
            </a:endParaRPr>
          </a:p>
          <a:p>
            <a:pPr marL="914400" lvl="1" indent="-457200" eaLnBrk="0" hangingPunct="0">
              <a:spcBef>
                <a:spcPct val="20000"/>
              </a:spcBef>
              <a:buClr>
                <a:srgbClr val="AF242B"/>
              </a:buClr>
              <a:buSzPct val="75000"/>
              <a:buFont typeface="+mj-lt"/>
              <a:buAutoNum type="arabicPeriod"/>
              <a:defRPr/>
            </a:pPr>
            <a:r>
              <a:rPr lang="en-US" sz="1900" dirty="0" smtClean="0">
                <a:latin typeface="+mn-lt"/>
              </a:rPr>
              <a:t>Select the </a:t>
            </a:r>
            <a:r>
              <a:rPr lang="en-US" sz="1900" i="1" dirty="0" smtClean="0">
                <a:latin typeface="+mn-lt"/>
              </a:rPr>
              <a:t>Upload</a:t>
            </a:r>
            <a:r>
              <a:rPr lang="en-US" sz="1900" dirty="0" smtClean="0">
                <a:latin typeface="+mn-lt"/>
              </a:rPr>
              <a:t> button</a:t>
            </a:r>
          </a:p>
          <a:p>
            <a:pPr marL="914400" lvl="1" indent="-457200" eaLnBrk="0" hangingPunct="0">
              <a:spcBef>
                <a:spcPct val="20000"/>
              </a:spcBef>
              <a:buClr>
                <a:srgbClr val="AF242B"/>
              </a:buClr>
              <a:buSzPct val="75000"/>
              <a:buFont typeface="+mj-lt"/>
              <a:buAutoNum type="arabicPeriod"/>
              <a:defRPr/>
            </a:pPr>
            <a:endParaRPr lang="en-US" sz="400" dirty="0" smtClean="0">
              <a:latin typeface="+mn-lt"/>
            </a:endParaRPr>
          </a:p>
          <a:p>
            <a:pPr marL="914400" lvl="1" indent="-457200" eaLnBrk="0" hangingPunct="0">
              <a:spcBef>
                <a:spcPct val="20000"/>
              </a:spcBef>
              <a:buClr>
                <a:srgbClr val="AF242B"/>
              </a:buClr>
              <a:buSzPct val="75000"/>
              <a:buFont typeface="+mj-lt"/>
              <a:buAutoNum type="arabicPeriod"/>
              <a:defRPr/>
            </a:pPr>
            <a:r>
              <a:rPr lang="en-US" sz="1900" dirty="0" smtClean="0">
                <a:latin typeface="+mn-lt"/>
              </a:rPr>
              <a:t>Select the </a:t>
            </a:r>
            <a:r>
              <a:rPr lang="en-US" sz="1900" i="1" dirty="0" smtClean="0">
                <a:latin typeface="+mn-lt"/>
              </a:rPr>
              <a:t>Return</a:t>
            </a:r>
            <a:r>
              <a:rPr lang="en-US" sz="1900" dirty="0" smtClean="0">
                <a:latin typeface="+mn-lt"/>
              </a:rPr>
              <a:t> button to Navigate back to the Cash Receipt Document</a:t>
            </a:r>
            <a:endParaRPr kumimoji="0" lang="en-US" sz="26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02879381"/>
              </p:ext>
            </p:extLst>
          </p:nvPr>
        </p:nvGraphicFramePr>
        <p:xfrm>
          <a:off x="954397" y="5948709"/>
          <a:ext cx="6305350" cy="623458"/>
        </p:xfrm>
        <a:graphic>
          <a:graphicData uri="http://schemas.openxmlformats.org/drawingml/2006/table">
            <a:tbl>
              <a:tblPr firstRow="1" bandRow="1">
                <a:tableStyleId>{F5AB1C69-6EDB-4FF4-983F-18BD219EF322}</a:tableStyleId>
              </a:tblPr>
              <a:tblGrid>
                <a:gridCol w="208280"/>
                <a:gridCol w="6097070"/>
              </a:tblGrid>
              <a:tr h="623458">
                <a:tc>
                  <a:txBody>
                    <a:bodyPr/>
                    <a:lstStyle/>
                    <a:p>
                      <a:pPr algn="l"/>
                      <a:r>
                        <a:rPr lang="en-US" sz="1600" dirty="0" smtClean="0">
                          <a:solidFill>
                            <a:srgbClr val="FF0000"/>
                          </a:solidFill>
                        </a:rPr>
                        <a:t>*</a:t>
                      </a:r>
                      <a:endParaRPr lang="en-US" sz="1600" dirty="0">
                        <a:solidFill>
                          <a:srgbClr val="FF0000"/>
                        </a:solidFill>
                      </a:endParaRPr>
                    </a:p>
                  </a:txBody>
                  <a:tcPr/>
                </a:tc>
                <a:tc>
                  <a:txBody>
                    <a:bodyPr/>
                    <a:lstStyle/>
                    <a:p>
                      <a:pPr algn="l"/>
                      <a:r>
                        <a:rPr lang="en-US" sz="1600" b="1" dirty="0" smtClean="0">
                          <a:solidFill>
                            <a:srgbClr val="E21D38"/>
                          </a:solidFill>
                        </a:rPr>
                        <a:t>Newly</a:t>
                      </a:r>
                      <a:r>
                        <a:rPr lang="en-US" sz="1600" b="1" baseline="0" dirty="0" smtClean="0">
                          <a:solidFill>
                            <a:srgbClr val="E21D38"/>
                          </a:solidFill>
                        </a:rPr>
                        <a:t> created forms </a:t>
                      </a:r>
                      <a:r>
                        <a:rPr lang="en-US" sz="1600" b="1" dirty="0" smtClean="0">
                          <a:solidFill>
                            <a:srgbClr val="E21D38"/>
                          </a:solidFill>
                        </a:rPr>
                        <a:t>must first be Saved before a user can add an attachment</a:t>
                      </a:r>
                      <a:endParaRPr lang="en-US" sz="1600" dirty="0">
                        <a:solidFill>
                          <a:srgbClr val="FF0000"/>
                        </a:solidFill>
                      </a:endParaRPr>
                    </a:p>
                  </a:txBody>
                  <a:tcPr/>
                </a:tc>
              </a:tr>
            </a:tbl>
          </a:graphicData>
        </a:graphic>
      </p:graphicFrame>
    </p:spTree>
    <p:extLst>
      <p:ext uri="{BB962C8B-B14F-4D97-AF65-F5344CB8AC3E}">
        <p14:creationId xmlns:p14="http://schemas.microsoft.com/office/powerpoint/2010/main" val="9996389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Receipt: Adding an Attachment</a:t>
            </a:r>
          </a:p>
        </p:txBody>
      </p:sp>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36</a:t>
            </a:fld>
            <a:endParaRPr lang="en-US" dirty="0"/>
          </a:p>
        </p:txBody>
      </p:sp>
      <p:sp>
        <p:nvSpPr>
          <p:cNvPr id="12" name="Rectangle 11"/>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6" y="1231281"/>
            <a:ext cx="8350250" cy="537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38649" y="5114925"/>
            <a:ext cx="3185061" cy="584775"/>
          </a:xfrm>
          <a:prstGeom prst="rect">
            <a:avLst/>
          </a:prstGeom>
          <a:noFill/>
          <a:ln w="28575">
            <a:solidFill>
              <a:srgbClr val="FF0000"/>
            </a:solidFill>
          </a:ln>
        </p:spPr>
        <p:txBody>
          <a:bodyPr wrap="square" rtlCol="0">
            <a:spAutoFit/>
          </a:bodyPr>
          <a:lstStyle/>
          <a:p>
            <a:r>
              <a:rPr lang="en-US" sz="1600" dirty="0" smtClean="0"/>
              <a:t>Flag indicating if attachment is transmitted externally to VCSS</a:t>
            </a:r>
            <a:endParaRPr lang="en-US" sz="1600" dirty="0"/>
          </a:p>
        </p:txBody>
      </p:sp>
    </p:spTree>
    <p:extLst>
      <p:ext uri="{BB962C8B-B14F-4D97-AF65-F5344CB8AC3E}">
        <p14:creationId xmlns:p14="http://schemas.microsoft.com/office/powerpoint/2010/main" val="7498658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Receipt: Adding an Attachment</a:t>
            </a:r>
          </a:p>
        </p:txBody>
      </p:sp>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37</a:t>
            </a:fld>
            <a:endParaRPr lang="en-US" dirty="0"/>
          </a:p>
        </p:txBody>
      </p:sp>
      <p:sp>
        <p:nvSpPr>
          <p:cNvPr id="13" name="Rectangle 12"/>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10" name="Group 9"/>
          <p:cNvGrpSpPr>
            <a:grpSpLocks noChangeAspect="1"/>
          </p:cNvGrpSpPr>
          <p:nvPr/>
        </p:nvGrpSpPr>
        <p:grpSpPr>
          <a:xfrm>
            <a:off x="729601" y="1074699"/>
            <a:ext cx="7380255" cy="5783300"/>
            <a:chOff x="729602" y="1287677"/>
            <a:chExt cx="7108466" cy="5570321"/>
          </a:xfrm>
        </p:grpSpPr>
        <p:pic>
          <p:nvPicPr>
            <p:cNvPr id="11266" name="Picture 2"/>
            <p:cNvPicPr>
              <a:picLocks noChangeAspect="1" noChangeArrowheads="1"/>
            </p:cNvPicPr>
            <p:nvPr/>
          </p:nvPicPr>
          <p:blipFill>
            <a:blip r:embed="rId3" cstate="print"/>
            <a:srcRect/>
            <a:stretch>
              <a:fillRect/>
            </a:stretch>
          </p:blipFill>
          <p:spPr bwMode="auto">
            <a:xfrm>
              <a:off x="729602" y="1287677"/>
              <a:ext cx="7108466" cy="5570321"/>
            </a:xfrm>
            <a:prstGeom prst="rect">
              <a:avLst/>
            </a:prstGeom>
            <a:noFill/>
            <a:ln w="9525">
              <a:noFill/>
              <a:miter lim="800000"/>
              <a:headEnd/>
              <a:tailEnd/>
            </a:ln>
          </p:spPr>
        </p:pic>
        <p:sp>
          <p:nvSpPr>
            <p:cNvPr id="6" name="Rectangle 5"/>
            <p:cNvSpPr/>
            <p:nvPr/>
          </p:nvSpPr>
          <p:spPr bwMode="auto">
            <a:xfrm>
              <a:off x="5629702" y="3079137"/>
              <a:ext cx="535124" cy="15119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cxnSp>
          <p:nvCxnSpPr>
            <p:cNvPr id="7" name="Straight Connector 6"/>
            <p:cNvCxnSpPr/>
            <p:nvPr/>
          </p:nvCxnSpPr>
          <p:spPr bwMode="auto">
            <a:xfrm flipH="1">
              <a:off x="3029578" y="3253879"/>
              <a:ext cx="2879797" cy="97246"/>
            </a:xfrm>
            <a:prstGeom prst="line">
              <a:avLst/>
            </a:prstGeom>
            <a:solidFill>
              <a:srgbClr val="ED171F"/>
            </a:solidFill>
            <a:ln w="254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5883958" y="3253879"/>
              <a:ext cx="1742741" cy="97246"/>
            </a:xfrm>
            <a:prstGeom prst="line">
              <a:avLst/>
            </a:prstGeom>
            <a:solidFill>
              <a:srgbClr val="ED171F"/>
            </a:solidFill>
            <a:ln w="25400" cap="flat" cmpd="sng" algn="ctr">
              <a:solidFill>
                <a:srgbClr val="FF0000"/>
              </a:solidFill>
              <a:prstDash val="solid"/>
              <a:round/>
              <a:headEnd type="none" w="med" len="med"/>
              <a:tailEnd type="none" w="med" len="med"/>
            </a:ln>
            <a:effectLst/>
          </p:spPr>
        </p:cxnSp>
        <p:sp>
          <p:nvSpPr>
            <p:cNvPr id="11" name="Rectangle 10"/>
            <p:cNvSpPr/>
            <p:nvPr/>
          </p:nvSpPr>
          <p:spPr bwMode="auto">
            <a:xfrm>
              <a:off x="3029577" y="3356390"/>
              <a:ext cx="4597121" cy="337211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11958204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dirty="0" smtClean="0"/>
              <a:t>Cash Receipt: Correspondence Overview</a:t>
            </a:r>
          </a:p>
        </p:txBody>
      </p:sp>
      <p:sp>
        <p:nvSpPr>
          <p:cNvPr id="240643" name="Content Placeholder 2"/>
          <p:cNvSpPr>
            <a:spLocks noGrp="1"/>
          </p:cNvSpPr>
          <p:nvPr>
            <p:ph idx="1"/>
          </p:nvPr>
        </p:nvSpPr>
        <p:spPr>
          <a:xfrm>
            <a:off x="570016" y="1448789"/>
            <a:ext cx="8586862" cy="4806407"/>
          </a:xfrm>
        </p:spPr>
        <p:txBody>
          <a:bodyPr/>
          <a:lstStyle/>
          <a:p>
            <a:r>
              <a:rPr lang="en-US" sz="2000" b="1" dirty="0" smtClean="0"/>
              <a:t>Correspondence supports:</a:t>
            </a:r>
          </a:p>
          <a:p>
            <a:pPr lvl="1"/>
            <a:r>
              <a:rPr lang="en-US" sz="1900" u="sng" dirty="0" smtClean="0"/>
              <a:t>Communication </a:t>
            </a:r>
            <a:r>
              <a:rPr lang="en-US" sz="1900" u="sng" dirty="0"/>
              <a:t>between GSA and </a:t>
            </a:r>
            <a:r>
              <a:rPr lang="en-US" sz="1900" u="sng" dirty="0" smtClean="0"/>
              <a:t>customers</a:t>
            </a:r>
            <a:r>
              <a:rPr lang="en-US" sz="1900" dirty="0" smtClean="0"/>
              <a:t> </a:t>
            </a:r>
            <a:r>
              <a:rPr lang="en-US" sz="1900" dirty="0"/>
              <a:t>using Pegasys and </a:t>
            </a:r>
            <a:r>
              <a:rPr lang="en-US" sz="1900" dirty="0" smtClean="0"/>
              <a:t>VCSS</a:t>
            </a:r>
          </a:p>
          <a:p>
            <a:pPr lvl="1"/>
            <a:r>
              <a:rPr lang="en-US" sz="1900" dirty="0" smtClean="0"/>
              <a:t>Ability </a:t>
            </a:r>
            <a:r>
              <a:rPr lang="en-US" sz="1900" dirty="0"/>
              <a:t>to add attachments to the correspondence record</a:t>
            </a:r>
          </a:p>
          <a:p>
            <a:endParaRPr lang="en-US" sz="2000" dirty="0"/>
          </a:p>
          <a:p>
            <a:r>
              <a:rPr lang="en-US" sz="2000" b="1" dirty="0" smtClean="0"/>
              <a:t>Correspondence </a:t>
            </a:r>
            <a:r>
              <a:rPr lang="en-US" sz="2000" b="1" dirty="0"/>
              <a:t>provides GSA with the ability </a:t>
            </a:r>
            <a:r>
              <a:rPr lang="en-US" sz="2000" b="1" dirty="0" smtClean="0"/>
              <a:t>to:</a:t>
            </a:r>
          </a:p>
          <a:p>
            <a:pPr lvl="1"/>
            <a:r>
              <a:rPr lang="en-US" sz="1900" u="sng" dirty="0" smtClean="0"/>
              <a:t>Initiate</a:t>
            </a:r>
            <a:r>
              <a:rPr lang="en-US" sz="1900" dirty="0" smtClean="0"/>
              <a:t> </a:t>
            </a:r>
            <a:r>
              <a:rPr lang="en-US" sz="1900" dirty="0"/>
              <a:t>communication with the </a:t>
            </a:r>
            <a:r>
              <a:rPr lang="en-US" sz="1900" dirty="0" smtClean="0"/>
              <a:t>customer</a:t>
            </a:r>
          </a:p>
          <a:p>
            <a:pPr lvl="1"/>
            <a:r>
              <a:rPr lang="en-US" sz="1900" u="sng" dirty="0" smtClean="0"/>
              <a:t>Record </a:t>
            </a:r>
            <a:r>
              <a:rPr lang="en-US" sz="1900" u="sng" dirty="0"/>
              <a:t>and track </a:t>
            </a:r>
            <a:r>
              <a:rPr lang="en-US" sz="1900" dirty="0"/>
              <a:t>customer </a:t>
            </a:r>
            <a:r>
              <a:rPr lang="en-US" sz="1900" dirty="0" smtClean="0"/>
              <a:t>communication</a:t>
            </a:r>
          </a:p>
          <a:p>
            <a:pPr lvl="1"/>
            <a:r>
              <a:rPr lang="en-US" sz="1900" u="sng" dirty="0" smtClean="0"/>
              <a:t>Respond</a:t>
            </a:r>
            <a:r>
              <a:rPr lang="en-US" sz="1900" dirty="0" smtClean="0"/>
              <a:t> </a:t>
            </a:r>
            <a:r>
              <a:rPr lang="en-US" sz="1900" dirty="0"/>
              <a:t>to customer communication</a:t>
            </a:r>
          </a:p>
          <a:p>
            <a:endParaRPr lang="en-US" sz="2000" dirty="0"/>
          </a:p>
          <a:p>
            <a:r>
              <a:rPr lang="en-US" sz="2000" b="1" dirty="0" smtClean="0"/>
              <a:t>Two </a:t>
            </a:r>
            <a:r>
              <a:rPr lang="en-US" sz="2000" b="1" dirty="0"/>
              <a:t>Sources of </a:t>
            </a:r>
            <a:r>
              <a:rPr lang="en-US" sz="2000" b="1" dirty="0" smtClean="0"/>
              <a:t>Correspondence:</a:t>
            </a:r>
          </a:p>
          <a:p>
            <a:pPr marL="574675" lvl="1" indent="-228600">
              <a:buFont typeface="+mj-lt"/>
              <a:buAutoNum type="arabicPeriod"/>
            </a:pPr>
            <a:r>
              <a:rPr lang="en-US" sz="1900" dirty="0" smtClean="0"/>
              <a:t>VCSS</a:t>
            </a:r>
            <a:r>
              <a:rPr lang="en-US" sz="1900" dirty="0"/>
              <a:t>: Customer </a:t>
            </a:r>
            <a:r>
              <a:rPr lang="en-US" sz="1900" dirty="0" smtClean="0"/>
              <a:t>initiated</a:t>
            </a:r>
          </a:p>
          <a:p>
            <a:pPr marL="574675" lvl="1" indent="-228600">
              <a:buFont typeface="+mj-lt"/>
              <a:buAutoNum type="arabicPeriod"/>
            </a:pPr>
            <a:r>
              <a:rPr lang="en-US" sz="1900" dirty="0" smtClean="0"/>
              <a:t>Pegasys: GSA </a:t>
            </a:r>
            <a:r>
              <a:rPr lang="en-US" sz="1900" dirty="0"/>
              <a:t>user-entered correspondence</a:t>
            </a:r>
          </a:p>
          <a:p>
            <a:pPr lvl="1"/>
            <a:endParaRPr lang="en-US" sz="1800" dirty="0" smtClean="0"/>
          </a:p>
          <a:p>
            <a:endParaRPr lang="en-US" sz="1800" dirty="0" smtClean="0"/>
          </a:p>
        </p:txBody>
      </p:sp>
      <p:sp>
        <p:nvSpPr>
          <p:cNvPr id="240644" name="Footer Placeholder 3"/>
          <p:cNvSpPr>
            <a:spLocks noGrp="1"/>
          </p:cNvSpPr>
          <p:nvPr>
            <p:ph type="ftr" sz="quarter" idx="10"/>
          </p:nvPr>
        </p:nvSpPr>
        <p:spPr>
          <a:noFill/>
        </p:spPr>
        <p:txBody>
          <a:bodyPr/>
          <a:lstStyle/>
          <a:p>
            <a:r>
              <a:rPr lang="en-US" dirty="0" smtClean="0"/>
              <a:t>CGI Federal Proprietary and Confidential</a:t>
            </a:r>
          </a:p>
        </p:txBody>
      </p:sp>
      <p:sp>
        <p:nvSpPr>
          <p:cNvPr id="240645" name="Slide Number Placeholder 4"/>
          <p:cNvSpPr>
            <a:spLocks noGrp="1"/>
          </p:cNvSpPr>
          <p:nvPr>
            <p:ph type="sldNum" sz="quarter" idx="11"/>
          </p:nvPr>
        </p:nvSpPr>
        <p:spPr>
          <a:xfrm>
            <a:off x="-25400" y="6245225"/>
            <a:ext cx="446088" cy="476250"/>
          </a:xfrm>
          <a:noFill/>
        </p:spPr>
        <p:txBody>
          <a:bodyPr/>
          <a:lstStyle/>
          <a:p>
            <a:fld id="{608BAB4C-7278-455D-94A2-6238A82F9888}" type="slidenum">
              <a:rPr lang="en-US" smtClean="0"/>
              <a:pPr/>
              <a:t>38</a:t>
            </a:fld>
            <a:endParaRPr lang="en-US" dirty="0" smtClean="0"/>
          </a:p>
        </p:txBody>
      </p:sp>
    </p:spTree>
    <p:extLst>
      <p:ext uri="{BB962C8B-B14F-4D97-AF65-F5344CB8AC3E}">
        <p14:creationId xmlns:p14="http://schemas.microsoft.com/office/powerpoint/2010/main" val="25966114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Receipt: Correspondence Overview</a:t>
            </a:r>
          </a:p>
        </p:txBody>
      </p:sp>
      <p:sp>
        <p:nvSpPr>
          <p:cNvPr id="3" name="Content Placeholder 2"/>
          <p:cNvSpPr>
            <a:spLocks noGrp="1"/>
          </p:cNvSpPr>
          <p:nvPr>
            <p:ph idx="1"/>
          </p:nvPr>
        </p:nvSpPr>
        <p:spPr>
          <a:xfrm>
            <a:off x="534390" y="2042556"/>
            <a:ext cx="8502732" cy="4002644"/>
          </a:xfrm>
        </p:spPr>
        <p:txBody>
          <a:bodyPr/>
          <a:lstStyle/>
          <a:p>
            <a:r>
              <a:rPr lang="en-US" sz="2000" b="1" dirty="0" smtClean="0"/>
              <a:t>Cash Receipt Correspondence</a:t>
            </a:r>
          </a:p>
          <a:p>
            <a:endParaRPr lang="en-US" sz="600" b="1" dirty="0" smtClean="0"/>
          </a:p>
          <a:p>
            <a:pPr lvl="1"/>
            <a:r>
              <a:rPr lang="en-US" sz="2000" dirty="0" smtClean="0"/>
              <a:t>Correspondence specifically </a:t>
            </a:r>
            <a:r>
              <a:rPr lang="en-US" sz="2000" u="sng" dirty="0" smtClean="0"/>
              <a:t>related to a payment or collection</a:t>
            </a:r>
            <a:r>
              <a:rPr lang="en-US" sz="2000" dirty="0" smtClean="0"/>
              <a:t> in the financial system</a:t>
            </a:r>
          </a:p>
          <a:p>
            <a:pPr lvl="1"/>
            <a:endParaRPr lang="en-US" sz="600" dirty="0" smtClean="0"/>
          </a:p>
          <a:p>
            <a:pPr lvl="1"/>
            <a:r>
              <a:rPr lang="en-US" sz="2000" dirty="0" smtClean="0"/>
              <a:t>Can be created for, associated with, and viewable </a:t>
            </a:r>
            <a:r>
              <a:rPr lang="en-US" sz="2000" u="sng" dirty="0" smtClean="0"/>
              <a:t>from Cash Receipt documents</a:t>
            </a:r>
          </a:p>
          <a:p>
            <a:pPr lvl="1"/>
            <a:endParaRPr lang="en-US" sz="600" dirty="0" smtClean="0"/>
          </a:p>
          <a:p>
            <a:pPr lvl="1"/>
            <a:r>
              <a:rPr lang="en-US" sz="2000" dirty="0" smtClean="0"/>
              <a:t>Optionally, correspondence can be </a:t>
            </a:r>
            <a:r>
              <a:rPr lang="en-US" sz="2000" u="sng" dirty="0" smtClean="0"/>
              <a:t>emailed and/or transmitted to VCSS</a:t>
            </a:r>
            <a:r>
              <a:rPr lang="en-US" sz="2000" dirty="0" smtClean="0"/>
              <a:t> for registered customer to see</a:t>
            </a:r>
            <a:endParaRPr lang="en-US" sz="4800"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39</a:t>
            </a:fld>
            <a:endParaRPr lang="en-US" dirty="0"/>
          </a:p>
        </p:txBody>
      </p:sp>
    </p:spTree>
    <p:extLst>
      <p:ext uri="{BB962C8B-B14F-4D97-AF65-F5344CB8AC3E}">
        <p14:creationId xmlns:p14="http://schemas.microsoft.com/office/powerpoint/2010/main" val="41598241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2773" y="1174405"/>
            <a:ext cx="8761228" cy="1558162"/>
          </a:xfrm>
          <a:prstGeom prst="rect">
            <a:avLst/>
          </a:prstGeom>
          <a:solidFill>
            <a:srgbClr val="FFFF57"/>
          </a:solidFill>
          <a:ln w="9525"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2" name="Title 1"/>
          <p:cNvSpPr>
            <a:spLocks noGrp="1"/>
          </p:cNvSpPr>
          <p:nvPr>
            <p:ph type="title"/>
          </p:nvPr>
        </p:nvSpPr>
        <p:spPr>
          <a:xfrm>
            <a:off x="455613" y="331788"/>
            <a:ext cx="8603327" cy="563562"/>
          </a:xfrm>
        </p:spPr>
        <p:txBody>
          <a:bodyPr/>
          <a:lstStyle/>
          <a:p>
            <a:r>
              <a:rPr lang="en-US" dirty="0" smtClean="0"/>
              <a:t>Table of Contents</a:t>
            </a:r>
            <a:endParaRPr lang="en-US" dirty="0"/>
          </a:p>
        </p:txBody>
      </p:sp>
      <p:sp>
        <p:nvSpPr>
          <p:cNvPr id="5" name="Slide Number Placeholder 4"/>
          <p:cNvSpPr>
            <a:spLocks noGrp="1"/>
          </p:cNvSpPr>
          <p:nvPr>
            <p:ph type="sldNum" sz="quarter" idx="11"/>
          </p:nvPr>
        </p:nvSpPr>
        <p:spPr/>
        <p:txBody>
          <a:bodyPr/>
          <a:lstStyle/>
          <a:p>
            <a:pPr>
              <a:defRPr/>
            </a:pPr>
            <a:fld id="{C7312BA4-2BE6-445A-B1F5-42F74287B3DB}" type="slidenum">
              <a:rPr lang="en-US" smtClean="0">
                <a:solidFill>
                  <a:srgbClr val="000000"/>
                </a:solidFill>
              </a:rPr>
              <a:pPr>
                <a:defRPr/>
              </a:pPr>
              <a:t>4</a:t>
            </a:fld>
            <a:endParaRPr lang="en-US" dirty="0">
              <a:solidFill>
                <a:srgbClr val="000000"/>
              </a:solidFill>
            </a:endParaRPr>
          </a:p>
        </p:txBody>
      </p:sp>
      <p:sp>
        <p:nvSpPr>
          <p:cNvPr id="7" name="Rectangle 6"/>
          <p:cNvSpPr/>
          <p:nvPr/>
        </p:nvSpPr>
        <p:spPr bwMode="auto">
          <a:xfrm>
            <a:off x="7889358" y="6028660"/>
            <a:ext cx="1169582" cy="829340"/>
          </a:xfrm>
          <a:prstGeom prst="rect">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3" name="Content Placeholder 2"/>
          <p:cNvSpPr>
            <a:spLocks noGrp="1"/>
          </p:cNvSpPr>
          <p:nvPr>
            <p:ph idx="1"/>
          </p:nvPr>
        </p:nvSpPr>
        <p:spPr>
          <a:xfrm>
            <a:off x="568639" y="1190848"/>
            <a:ext cx="8389495" cy="5252483"/>
          </a:xfrm>
        </p:spPr>
        <p:txBody>
          <a:bodyPr/>
          <a:lstStyle/>
          <a:p>
            <a:pPr eaLnBrk="1" fontAlgn="auto" hangingPunct="1">
              <a:spcBef>
                <a:spcPts val="600"/>
              </a:spcBef>
              <a:spcAft>
                <a:spcPts val="600"/>
              </a:spcAft>
            </a:pPr>
            <a:r>
              <a:rPr lang="en-US" sz="1600" dirty="0" smtClean="0">
                <a:cs typeface="Calibri" pitchFamily="34" charset="0"/>
              </a:rPr>
              <a:t>Segment 1: Collections Overview					</a:t>
            </a:r>
          </a:p>
          <a:p>
            <a:pPr lvl="1" eaLnBrk="1" fontAlgn="auto" hangingPunct="1">
              <a:spcBef>
                <a:spcPts val="600"/>
              </a:spcBef>
              <a:spcAft>
                <a:spcPts val="600"/>
              </a:spcAft>
            </a:pPr>
            <a:r>
              <a:rPr lang="en-US" sz="1600" dirty="0" smtClean="0">
                <a:cs typeface="Calibri" pitchFamily="34" charset="0"/>
              </a:rPr>
              <a:t>Collections Lifecycle</a:t>
            </a:r>
          </a:p>
          <a:p>
            <a:pPr lvl="1" eaLnBrk="1" fontAlgn="auto" hangingPunct="1">
              <a:spcBef>
                <a:spcPts val="600"/>
              </a:spcBef>
              <a:spcAft>
                <a:spcPts val="600"/>
              </a:spcAft>
            </a:pPr>
            <a:r>
              <a:rPr lang="en-US" sz="1600" dirty="0" smtClean="0">
                <a:cs typeface="Calibri" pitchFamily="34" charset="0"/>
              </a:rPr>
              <a:t>Collection Methods</a:t>
            </a:r>
          </a:p>
          <a:p>
            <a:pPr lvl="1" eaLnBrk="1" fontAlgn="auto" hangingPunct="1">
              <a:spcBef>
                <a:spcPts val="600"/>
              </a:spcBef>
              <a:spcAft>
                <a:spcPts val="600"/>
              </a:spcAft>
            </a:pPr>
            <a:r>
              <a:rPr lang="en-US" sz="1600" dirty="0" smtClean="0">
                <a:cs typeface="Calibri" pitchFamily="34" charset="0"/>
              </a:rPr>
              <a:t>Cash Receipt Introduction</a:t>
            </a:r>
            <a:endParaRPr lang="en-US" sz="1600" dirty="0">
              <a:cs typeface="Calibri" pitchFamily="34" charset="0"/>
            </a:endParaRPr>
          </a:p>
          <a:p>
            <a:pPr eaLnBrk="1" fontAlgn="t" hangingPunct="1">
              <a:spcBef>
                <a:spcPts val="600"/>
              </a:spcBef>
              <a:spcAft>
                <a:spcPts val="600"/>
              </a:spcAft>
            </a:pPr>
            <a:r>
              <a:rPr lang="en-US" sz="1600" dirty="0">
                <a:cs typeface="Calibri" pitchFamily="34" charset="0"/>
              </a:rPr>
              <a:t>Segment </a:t>
            </a:r>
            <a:r>
              <a:rPr lang="en-US" sz="1600" dirty="0" smtClean="0">
                <a:cs typeface="Calibri" pitchFamily="34" charset="0"/>
              </a:rPr>
              <a:t>2: Cash Receipt Documents					</a:t>
            </a:r>
            <a:endParaRPr lang="en-US" sz="1600" dirty="0">
              <a:cs typeface="Calibri" pitchFamily="34" charset="0"/>
            </a:endParaRPr>
          </a:p>
          <a:p>
            <a:pPr eaLnBrk="1" fontAlgn="t" hangingPunct="1">
              <a:spcBef>
                <a:spcPts val="600"/>
              </a:spcBef>
              <a:spcAft>
                <a:spcPts val="600"/>
              </a:spcAft>
            </a:pPr>
            <a:r>
              <a:rPr lang="en-US" sz="1600" dirty="0">
                <a:cs typeface="Calibri" pitchFamily="34" charset="0"/>
              </a:rPr>
              <a:t>Segment </a:t>
            </a:r>
            <a:r>
              <a:rPr lang="en-US" sz="1600" dirty="0" smtClean="0">
                <a:cs typeface="Calibri" pitchFamily="34" charset="0"/>
              </a:rPr>
              <a:t>3: Collections </a:t>
            </a:r>
            <a:r>
              <a:rPr lang="en-US" sz="1600" dirty="0">
                <a:cs typeface="Calibri" pitchFamily="34" charset="0"/>
              </a:rPr>
              <a:t>Query					</a:t>
            </a:r>
          </a:p>
          <a:p>
            <a:pPr eaLnBrk="1" fontAlgn="t" hangingPunct="1">
              <a:spcBef>
                <a:spcPts val="600"/>
              </a:spcBef>
              <a:spcAft>
                <a:spcPts val="600"/>
              </a:spcAft>
            </a:pPr>
            <a:r>
              <a:rPr lang="en-US" sz="1600" dirty="0" smtClean="0">
                <a:cs typeface="Calibri" pitchFamily="34" charset="0"/>
              </a:rPr>
              <a:t>Segment 4</a:t>
            </a:r>
            <a:r>
              <a:rPr lang="en-US" sz="1600" dirty="0">
                <a:cs typeface="Calibri" pitchFamily="34" charset="0"/>
              </a:rPr>
              <a:t>: </a:t>
            </a:r>
            <a:r>
              <a:rPr lang="en-US" sz="1600" dirty="0" smtClean="0">
                <a:cs typeface="Calibri" pitchFamily="34" charset="0"/>
              </a:rPr>
              <a:t>Collections Processing					</a:t>
            </a:r>
          </a:p>
          <a:p>
            <a:pPr eaLnBrk="1" fontAlgn="auto" hangingPunct="1">
              <a:spcBef>
                <a:spcPts val="600"/>
              </a:spcBef>
              <a:spcAft>
                <a:spcPts val="600"/>
              </a:spcAft>
            </a:pPr>
            <a:r>
              <a:rPr lang="en-US" sz="1600" dirty="0" smtClean="0">
                <a:cs typeface="Calibri" pitchFamily="34" charset="0"/>
              </a:rPr>
              <a:t>Segment </a:t>
            </a:r>
            <a:r>
              <a:rPr lang="en-US" sz="1600" dirty="0">
                <a:cs typeface="Calibri" pitchFamily="34" charset="0"/>
              </a:rPr>
              <a:t>5</a:t>
            </a:r>
            <a:r>
              <a:rPr lang="en-US" sz="1600" dirty="0" smtClean="0">
                <a:cs typeface="Calibri" pitchFamily="34" charset="0"/>
              </a:rPr>
              <a:t>: Collection Discrepancies					</a:t>
            </a:r>
            <a:endParaRPr lang="en-US" sz="1600" dirty="0">
              <a:cs typeface="Calibri" pitchFamily="34" charset="0"/>
            </a:endParaRPr>
          </a:p>
          <a:p>
            <a:pPr eaLnBrk="1" fontAlgn="auto" hangingPunct="1">
              <a:spcBef>
                <a:spcPts val="600"/>
              </a:spcBef>
              <a:spcAft>
                <a:spcPts val="600"/>
              </a:spcAft>
            </a:pPr>
            <a:r>
              <a:rPr lang="en-US" sz="1600" dirty="0">
                <a:cs typeface="Calibri" pitchFamily="34" charset="0"/>
              </a:rPr>
              <a:t>Segment </a:t>
            </a:r>
            <a:r>
              <a:rPr lang="en-US" sz="1600" dirty="0" smtClean="0">
                <a:cs typeface="Calibri" pitchFamily="34" charset="0"/>
              </a:rPr>
              <a:t>6: CIR Reconciliation					</a:t>
            </a:r>
            <a:endParaRPr lang="en-US" sz="1600" dirty="0">
              <a:cs typeface="Calibri" pitchFamily="34" charset="0"/>
            </a:endParaRPr>
          </a:p>
          <a:p>
            <a:pPr eaLnBrk="1" fontAlgn="auto" hangingPunct="1">
              <a:spcBef>
                <a:spcPts val="600"/>
              </a:spcBef>
              <a:spcAft>
                <a:spcPts val="600"/>
              </a:spcAft>
            </a:pPr>
            <a:r>
              <a:rPr lang="en-US" sz="1600" dirty="0">
                <a:cs typeface="Calibri" pitchFamily="34" charset="0"/>
              </a:rPr>
              <a:t>Segment 7</a:t>
            </a:r>
            <a:r>
              <a:rPr lang="en-US" sz="1600" dirty="0" smtClean="0">
                <a:cs typeface="Calibri" pitchFamily="34" charset="0"/>
              </a:rPr>
              <a:t>: Collections Reports					</a:t>
            </a:r>
          </a:p>
          <a:p>
            <a:pPr eaLnBrk="1" fontAlgn="auto" hangingPunct="1">
              <a:spcBef>
                <a:spcPts val="600"/>
              </a:spcBef>
              <a:spcAft>
                <a:spcPts val="600"/>
              </a:spcAft>
            </a:pPr>
            <a:r>
              <a:rPr lang="en-US" sz="1600" dirty="0" smtClean="0">
                <a:cs typeface="Calibri" pitchFamily="34" charset="0"/>
              </a:rPr>
              <a:t>Segment </a:t>
            </a:r>
            <a:r>
              <a:rPr lang="en-US" sz="1600" dirty="0">
                <a:cs typeface="Calibri" pitchFamily="34" charset="0"/>
              </a:rPr>
              <a:t>8</a:t>
            </a:r>
            <a:r>
              <a:rPr lang="en-US" sz="1600" dirty="0" smtClean="0">
                <a:cs typeface="Calibri" pitchFamily="34" charset="0"/>
              </a:rPr>
              <a:t>: Mass Import						</a:t>
            </a:r>
            <a:endParaRPr lang="en-US" sz="1600" dirty="0">
              <a:cs typeface="Calibri" pitchFamily="34" charset="0"/>
            </a:endParaRPr>
          </a:p>
        </p:txBody>
      </p:sp>
    </p:spTree>
    <p:extLst>
      <p:ext uri="{BB962C8B-B14F-4D97-AF65-F5344CB8AC3E}">
        <p14:creationId xmlns:p14="http://schemas.microsoft.com/office/powerpoint/2010/main" val="7705583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a:xfrm>
            <a:off x="290513" y="319088"/>
            <a:ext cx="8770359" cy="563562"/>
          </a:xfrm>
        </p:spPr>
        <p:txBody>
          <a:bodyPr/>
          <a:lstStyle/>
          <a:p>
            <a:r>
              <a:rPr lang="en-US" dirty="0" smtClean="0"/>
              <a:t>Correspondence:  Adding Doc Correspondence</a:t>
            </a:r>
          </a:p>
        </p:txBody>
      </p:sp>
      <p:sp>
        <p:nvSpPr>
          <p:cNvPr id="327683" name="Content Placeholder 2"/>
          <p:cNvSpPr>
            <a:spLocks noGrp="1"/>
          </p:cNvSpPr>
          <p:nvPr>
            <p:ph idx="1"/>
          </p:nvPr>
        </p:nvSpPr>
        <p:spPr>
          <a:xfrm>
            <a:off x="400233" y="1101550"/>
            <a:ext cx="8502391" cy="4171093"/>
          </a:xfrm>
        </p:spPr>
        <p:txBody>
          <a:bodyPr/>
          <a:lstStyle/>
          <a:p>
            <a:pPr marL="0" indent="0">
              <a:buNone/>
              <a:defRPr/>
            </a:pPr>
            <a:r>
              <a:rPr lang="en-US" sz="2000" b="1" dirty="0" smtClean="0"/>
              <a:t>Steps to create Document Level Correspondence on a Cash Receipt:</a:t>
            </a:r>
          </a:p>
          <a:p>
            <a:pPr marL="0" indent="0">
              <a:buNone/>
              <a:defRPr/>
            </a:pPr>
            <a:endParaRPr lang="en-US" sz="600" dirty="0" smtClean="0"/>
          </a:p>
          <a:p>
            <a:pPr marL="688975" lvl="1" indent="-342900">
              <a:buFont typeface="+mj-lt"/>
              <a:buAutoNum type="arabicPeriod"/>
              <a:defRPr/>
            </a:pPr>
            <a:r>
              <a:rPr lang="en-US" sz="2000" dirty="0" smtClean="0"/>
              <a:t>Open the Cash Receipt document in View mode</a:t>
            </a:r>
            <a:endParaRPr lang="en-US" sz="2000" strike="sngStrike" dirty="0" smtClean="0"/>
          </a:p>
          <a:p>
            <a:pPr marL="688975" lvl="1" indent="-342900">
              <a:buFont typeface="+mj-lt"/>
              <a:buAutoNum type="arabicPeriod"/>
              <a:defRPr/>
            </a:pPr>
            <a:r>
              <a:rPr lang="en-US" sz="2000" dirty="0" smtClean="0"/>
              <a:t>Navigate to the Correspondence tab </a:t>
            </a:r>
          </a:p>
          <a:p>
            <a:pPr marL="688975" lvl="1" indent="-342900">
              <a:buFont typeface="+mj-lt"/>
              <a:buAutoNum type="arabicPeriod"/>
              <a:defRPr/>
            </a:pPr>
            <a:r>
              <a:rPr lang="en-US" sz="2000" dirty="0" smtClean="0"/>
              <a:t>Click </a:t>
            </a:r>
            <a:r>
              <a:rPr lang="en-US" sz="2000" i="1" dirty="0" smtClean="0"/>
              <a:t>Add</a:t>
            </a:r>
          </a:p>
          <a:p>
            <a:pPr marL="688975" lvl="1" indent="-342900">
              <a:buFont typeface="+mj-lt"/>
              <a:buAutoNum type="arabicPeriod"/>
              <a:defRPr/>
            </a:pPr>
            <a:r>
              <a:rPr lang="en-US" sz="2000" dirty="0" smtClean="0"/>
              <a:t>Select the newly added Correspondence record</a:t>
            </a:r>
          </a:p>
          <a:p>
            <a:pPr marL="688975" lvl="1" indent="-342900">
              <a:buFont typeface="+mj-lt"/>
              <a:buAutoNum type="arabicPeriod"/>
              <a:defRPr/>
            </a:pPr>
            <a:r>
              <a:rPr lang="en-US" sz="2000" dirty="0" smtClean="0"/>
              <a:t>Enter applicable fields:</a:t>
            </a:r>
          </a:p>
          <a:p>
            <a:pPr marL="688975" lvl="1" indent="-342900">
              <a:buFont typeface="+mj-lt"/>
              <a:buAutoNum type="arabicPeriod"/>
              <a:defRPr/>
            </a:pPr>
            <a:endParaRPr lang="en-US" sz="2000" dirty="0" smtClean="0"/>
          </a:p>
          <a:p>
            <a:pPr marL="688975" lvl="1" indent="-342900">
              <a:buFont typeface="+mj-lt"/>
              <a:buAutoNum type="arabicPeriod"/>
              <a:defRPr/>
            </a:pPr>
            <a:endParaRPr lang="en-US" sz="2000" dirty="0"/>
          </a:p>
          <a:p>
            <a:pPr marL="688975" lvl="1" indent="-342900">
              <a:buFont typeface="+mj-lt"/>
              <a:buAutoNum type="arabicPeriod"/>
              <a:defRPr/>
            </a:pPr>
            <a:endParaRPr lang="en-US" sz="2000" dirty="0" smtClean="0"/>
          </a:p>
          <a:p>
            <a:pPr marL="688975" lvl="1" indent="-342900">
              <a:buFont typeface="+mj-lt"/>
              <a:buAutoNum type="arabicPeriod"/>
              <a:defRPr/>
            </a:pPr>
            <a:endParaRPr lang="en-US" sz="2000" dirty="0"/>
          </a:p>
          <a:p>
            <a:pPr marL="688975" lvl="1" indent="-342900">
              <a:buFont typeface="+mj-lt"/>
              <a:buAutoNum type="arabicPeriod"/>
              <a:defRPr/>
            </a:pPr>
            <a:endParaRPr lang="en-US" sz="2000" dirty="0" smtClean="0"/>
          </a:p>
          <a:p>
            <a:pPr marL="688975" lvl="1" indent="-342900">
              <a:buFont typeface="+mj-lt"/>
              <a:buAutoNum type="arabicPeriod"/>
              <a:defRPr/>
            </a:pPr>
            <a:r>
              <a:rPr lang="en-US" sz="2000" dirty="0" smtClean="0"/>
              <a:t>Click </a:t>
            </a:r>
            <a:r>
              <a:rPr lang="en-US" sz="2000" i="1" dirty="0" smtClean="0"/>
              <a:t>Save</a:t>
            </a:r>
          </a:p>
        </p:txBody>
      </p:sp>
      <p:sp>
        <p:nvSpPr>
          <p:cNvPr id="243717" name="Slide Number Placeholder 4"/>
          <p:cNvSpPr>
            <a:spLocks noGrp="1"/>
          </p:cNvSpPr>
          <p:nvPr>
            <p:ph type="sldNum" sz="quarter" idx="11"/>
          </p:nvPr>
        </p:nvSpPr>
        <p:spPr>
          <a:xfrm>
            <a:off x="-25400" y="6245225"/>
            <a:ext cx="446088" cy="476250"/>
          </a:xfrm>
          <a:noFill/>
        </p:spPr>
        <p:txBody>
          <a:bodyPr/>
          <a:lstStyle/>
          <a:p>
            <a:fld id="{5CD906FB-B968-4BE7-BEC7-8535B4FED4C6}" type="slidenum">
              <a:rPr lang="en-US" smtClean="0"/>
              <a:pPr/>
              <a:t>40</a:t>
            </a:fld>
            <a:endParaRPr lang="en-US" dirty="0" smtClean="0"/>
          </a:p>
        </p:txBody>
      </p:sp>
      <p:graphicFrame>
        <p:nvGraphicFramePr>
          <p:cNvPr id="9" name="Table 8"/>
          <p:cNvGraphicFramePr>
            <a:graphicFrameLocks noGrp="1"/>
          </p:cNvGraphicFramePr>
          <p:nvPr>
            <p:extLst>
              <p:ext uri="{D42A27DB-BD31-4B8C-83A1-F6EECF244321}">
                <p14:modId xmlns:p14="http://schemas.microsoft.com/office/powerpoint/2010/main" val="334589708"/>
              </p:ext>
            </p:extLst>
          </p:nvPr>
        </p:nvGraphicFramePr>
        <p:xfrm>
          <a:off x="1136437" y="3680945"/>
          <a:ext cx="6690918" cy="1266188"/>
        </p:xfrm>
        <a:graphic>
          <a:graphicData uri="http://schemas.openxmlformats.org/drawingml/2006/table">
            <a:tbl>
              <a:tblPr>
                <a:tableStyleId>{2D5ABB26-0587-4C30-8999-92F81FD0307C}</a:tableStyleId>
              </a:tblPr>
              <a:tblGrid>
                <a:gridCol w="3824627"/>
                <a:gridCol w="2866291"/>
              </a:tblGrid>
              <a:tr h="316547">
                <a:tc>
                  <a:txBody>
                    <a:bodyPr/>
                    <a:lstStyle/>
                    <a:p>
                      <a:pPr marL="0" marR="0">
                        <a:spcBef>
                          <a:spcPts val="400"/>
                        </a:spcBef>
                        <a:spcAft>
                          <a:spcPts val="400"/>
                        </a:spcAft>
                        <a:buFont typeface="Wingdings" pitchFamily="2" charset="2"/>
                        <a:buChar char="§"/>
                      </a:pPr>
                      <a:r>
                        <a:rPr lang="en-US" sz="1600" dirty="0" smtClean="0"/>
                        <a:t>  First Name (Contact Person)</a:t>
                      </a:r>
                      <a:endParaRPr lang="en-US" sz="1600" dirty="0">
                        <a:latin typeface="Times New Roman"/>
                        <a:ea typeface="Times New Roman"/>
                        <a:cs typeface="Times New Roman"/>
                      </a:endParaRPr>
                    </a:p>
                  </a:txBody>
                  <a:tcPr marL="11533" marR="11533" marT="0" marB="0"/>
                </a:tc>
                <a:tc>
                  <a:txBody>
                    <a:bodyPr/>
                    <a:lstStyle/>
                    <a:p>
                      <a:pPr marL="0" marR="0" indent="0" algn="l" defTabSz="914400" rtl="0" eaLnBrk="1" fontAlgn="auto" latinLnBrk="0" hangingPunct="1">
                        <a:lnSpc>
                          <a:spcPct val="100000"/>
                        </a:lnSpc>
                        <a:spcBef>
                          <a:spcPts val="400"/>
                        </a:spcBef>
                        <a:spcAft>
                          <a:spcPts val="400"/>
                        </a:spcAft>
                        <a:buClrTx/>
                        <a:buSzTx/>
                        <a:buFont typeface="Wingdings" pitchFamily="2" charset="2"/>
                        <a:buChar char="§"/>
                        <a:tabLst/>
                        <a:defRPr/>
                      </a:pPr>
                      <a:r>
                        <a:rPr lang="en-US" sz="1600" dirty="0" smtClean="0"/>
                        <a:t>  Public Publishing</a:t>
                      </a:r>
                      <a:endParaRPr lang="en-US" sz="1600" dirty="0" smtClean="0">
                        <a:latin typeface="Times New Roman"/>
                        <a:ea typeface="Times New Roman"/>
                        <a:cs typeface="Times New Roman"/>
                      </a:endParaRPr>
                    </a:p>
                  </a:txBody>
                  <a:tcPr marL="11533" marR="11533" marT="0" marB="0"/>
                </a:tc>
              </a:tr>
              <a:tr h="316547">
                <a:tc>
                  <a:txBody>
                    <a:bodyPr/>
                    <a:lstStyle/>
                    <a:p>
                      <a:pPr marL="0" marR="0">
                        <a:spcBef>
                          <a:spcPts val="400"/>
                        </a:spcBef>
                        <a:spcAft>
                          <a:spcPts val="400"/>
                        </a:spcAft>
                        <a:buFont typeface="Wingdings" pitchFamily="2" charset="2"/>
                        <a:buChar char="§"/>
                      </a:pPr>
                      <a:r>
                        <a:rPr lang="en-US" sz="1600" dirty="0" smtClean="0"/>
                        <a:t>  Last Name (Contact Person)</a:t>
                      </a:r>
                      <a:endParaRPr lang="en-US" sz="1600" dirty="0">
                        <a:latin typeface="Times New Roman"/>
                        <a:ea typeface="Times New Roman"/>
                        <a:cs typeface="Times New Roman"/>
                      </a:endParaRPr>
                    </a:p>
                  </a:txBody>
                  <a:tcPr marL="11533" marR="11533" marT="0" marB="0"/>
                </a:tc>
                <a:tc>
                  <a:txBody>
                    <a:bodyPr/>
                    <a:lstStyle/>
                    <a:p>
                      <a:pPr marL="0" marR="0">
                        <a:spcBef>
                          <a:spcPts val="400"/>
                        </a:spcBef>
                        <a:spcAft>
                          <a:spcPts val="400"/>
                        </a:spcAft>
                        <a:buFont typeface="Wingdings" pitchFamily="2" charset="2"/>
                        <a:buChar char="§"/>
                      </a:pPr>
                      <a:r>
                        <a:rPr lang="en-US" sz="1600" dirty="0" smtClean="0"/>
                        <a:t>  Correspondence</a:t>
                      </a:r>
                      <a:endParaRPr lang="en-US" sz="1600" dirty="0">
                        <a:latin typeface="Times New Roman"/>
                        <a:ea typeface="Times New Roman"/>
                        <a:cs typeface="Times New Roman"/>
                      </a:endParaRPr>
                    </a:p>
                  </a:txBody>
                  <a:tcPr marL="11533" marR="11533" marT="0" marB="0"/>
                </a:tc>
              </a:tr>
              <a:tr h="316547">
                <a:tc>
                  <a:txBody>
                    <a:bodyPr/>
                    <a:lstStyle/>
                    <a:p>
                      <a:pPr marL="0" marR="0">
                        <a:spcBef>
                          <a:spcPts val="400"/>
                        </a:spcBef>
                        <a:spcAft>
                          <a:spcPts val="400"/>
                        </a:spcAft>
                        <a:buFont typeface="Wingdings" pitchFamily="2" charset="2"/>
                        <a:buChar char="§"/>
                      </a:pPr>
                      <a:r>
                        <a:rPr lang="en-US" sz="1600" dirty="0" smtClean="0"/>
                        <a:t>  Communication Source</a:t>
                      </a:r>
                      <a:endParaRPr lang="en-US" sz="1600" dirty="0">
                        <a:latin typeface="Times New Roman"/>
                        <a:ea typeface="Times New Roman"/>
                        <a:cs typeface="Times New Roman"/>
                      </a:endParaRPr>
                    </a:p>
                  </a:txBody>
                  <a:tcPr marL="11533" marR="11533" marT="0" marB="0"/>
                </a:tc>
                <a:tc>
                  <a:txBody>
                    <a:bodyPr/>
                    <a:lstStyle/>
                    <a:p>
                      <a:pPr marL="0" marR="0">
                        <a:spcBef>
                          <a:spcPts val="400"/>
                        </a:spcBef>
                        <a:spcAft>
                          <a:spcPts val="400"/>
                        </a:spcAft>
                        <a:buFont typeface="Wingdings" pitchFamily="2" charset="2"/>
                        <a:buChar char="§"/>
                      </a:pPr>
                      <a:r>
                        <a:rPr lang="en-US" sz="1600" dirty="0" smtClean="0"/>
                        <a:t>  Accounting </a:t>
                      </a:r>
                      <a:r>
                        <a:rPr lang="en-US" sz="1600" dirty="0"/>
                        <a:t>Line Number</a:t>
                      </a:r>
                      <a:endParaRPr lang="en-US" sz="1600" dirty="0">
                        <a:latin typeface="Times New Roman"/>
                        <a:ea typeface="Times New Roman"/>
                        <a:cs typeface="Times New Roman"/>
                      </a:endParaRPr>
                    </a:p>
                  </a:txBody>
                  <a:tcPr marL="11533" marR="11533" marT="0" marB="0"/>
                </a:tc>
              </a:tr>
              <a:tr h="316547">
                <a:tc>
                  <a:txBody>
                    <a:bodyPr/>
                    <a:lstStyle/>
                    <a:p>
                      <a:pPr marL="0" marR="0">
                        <a:spcBef>
                          <a:spcPts val="400"/>
                        </a:spcBef>
                        <a:spcAft>
                          <a:spcPts val="400"/>
                        </a:spcAft>
                        <a:buFont typeface="Wingdings" pitchFamily="2" charset="2"/>
                        <a:buChar char="§"/>
                      </a:pPr>
                      <a:r>
                        <a:rPr lang="en-US" sz="1600" dirty="0" smtClean="0"/>
                        <a:t>  Type of Correspondence</a:t>
                      </a:r>
                      <a:endParaRPr lang="en-US" sz="1600" dirty="0">
                        <a:latin typeface="Times New Roman"/>
                        <a:ea typeface="Times New Roman"/>
                        <a:cs typeface="Times New Roman"/>
                      </a:endParaRPr>
                    </a:p>
                  </a:txBody>
                  <a:tcPr marL="11533" marR="11533" marT="0" marB="0"/>
                </a:tc>
                <a:tc>
                  <a:txBody>
                    <a:bodyPr/>
                    <a:lstStyle/>
                    <a:p>
                      <a:pPr marL="0" marR="0">
                        <a:spcBef>
                          <a:spcPts val="400"/>
                        </a:spcBef>
                        <a:spcAft>
                          <a:spcPts val="400"/>
                        </a:spcAft>
                        <a:buFont typeface="Wingdings" pitchFamily="2" charset="2"/>
                        <a:buChar char="§"/>
                      </a:pPr>
                      <a:r>
                        <a:rPr lang="en-US" sz="1600" dirty="0" smtClean="0"/>
                        <a:t>  Itemized </a:t>
                      </a:r>
                      <a:r>
                        <a:rPr lang="en-US" sz="1600" dirty="0"/>
                        <a:t>Line Number</a:t>
                      </a:r>
                      <a:endParaRPr lang="en-US" sz="1600" dirty="0">
                        <a:latin typeface="Times New Roman"/>
                        <a:ea typeface="Times New Roman"/>
                        <a:cs typeface="Times New Roman"/>
                      </a:endParaRPr>
                    </a:p>
                  </a:txBody>
                  <a:tcPr marL="11533" marR="11533" marT="0" marB="0"/>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56545138"/>
              </p:ext>
            </p:extLst>
          </p:nvPr>
        </p:nvGraphicFramePr>
        <p:xfrm>
          <a:off x="975662" y="5842383"/>
          <a:ext cx="6305350" cy="623458"/>
        </p:xfrm>
        <a:graphic>
          <a:graphicData uri="http://schemas.openxmlformats.org/drawingml/2006/table">
            <a:tbl>
              <a:tblPr firstRow="1" bandRow="1">
                <a:tableStyleId>{F5AB1C69-6EDB-4FF4-983F-18BD219EF322}</a:tableStyleId>
              </a:tblPr>
              <a:tblGrid>
                <a:gridCol w="208280"/>
                <a:gridCol w="6097070"/>
              </a:tblGrid>
              <a:tr h="623458">
                <a:tc>
                  <a:txBody>
                    <a:bodyPr/>
                    <a:lstStyle/>
                    <a:p>
                      <a:pPr algn="l"/>
                      <a:r>
                        <a:rPr lang="en-US" sz="1600" dirty="0" smtClean="0">
                          <a:solidFill>
                            <a:srgbClr val="FF0000"/>
                          </a:solidFill>
                        </a:rPr>
                        <a:t>*</a:t>
                      </a:r>
                      <a:endParaRPr lang="en-US" sz="1600" dirty="0">
                        <a:solidFill>
                          <a:srgbClr val="FF0000"/>
                        </a:solidFill>
                      </a:endParaRPr>
                    </a:p>
                  </a:txBody>
                  <a:tcPr/>
                </a:tc>
                <a:tc>
                  <a:txBody>
                    <a:bodyPr/>
                    <a:lstStyle/>
                    <a:p>
                      <a:pPr algn="l"/>
                      <a:r>
                        <a:rPr lang="en-US" sz="1600" b="1" dirty="0" smtClean="0">
                          <a:solidFill>
                            <a:srgbClr val="E21D38"/>
                          </a:solidFill>
                        </a:rPr>
                        <a:t>Newly</a:t>
                      </a:r>
                      <a:r>
                        <a:rPr lang="en-US" sz="1600" b="1" baseline="0" dirty="0" smtClean="0">
                          <a:solidFill>
                            <a:srgbClr val="E21D38"/>
                          </a:solidFill>
                        </a:rPr>
                        <a:t> created forms </a:t>
                      </a:r>
                      <a:r>
                        <a:rPr lang="en-US" sz="1600" b="1" dirty="0" smtClean="0">
                          <a:solidFill>
                            <a:srgbClr val="E21D38"/>
                          </a:solidFill>
                        </a:rPr>
                        <a:t>must first be Saved before a user can enter Correspondence</a:t>
                      </a:r>
                      <a:endParaRPr lang="en-US" sz="1600" dirty="0">
                        <a:solidFill>
                          <a:srgbClr val="FF0000"/>
                        </a:solidFill>
                      </a:endParaRPr>
                    </a:p>
                  </a:txBody>
                  <a:tcPr/>
                </a:tc>
              </a:tr>
            </a:tbl>
          </a:graphicData>
        </a:graphic>
      </p:graphicFrame>
      <p:sp>
        <p:nvSpPr>
          <p:cNvPr id="7"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33782454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41</a:t>
            </a:fld>
            <a:endParaRPr lang="en-US" dirty="0"/>
          </a:p>
        </p:txBody>
      </p:sp>
      <p:pic>
        <p:nvPicPr>
          <p:cNvPr id="202754" name="Picture 2"/>
          <p:cNvPicPr>
            <a:picLocks noChangeAspect="1" noChangeArrowheads="1"/>
          </p:cNvPicPr>
          <p:nvPr/>
        </p:nvPicPr>
        <p:blipFill>
          <a:blip r:embed="rId3" cstate="print"/>
          <a:srcRect/>
          <a:stretch>
            <a:fillRect/>
          </a:stretch>
        </p:blipFill>
        <p:spPr bwMode="auto">
          <a:xfrm>
            <a:off x="611024" y="1704929"/>
            <a:ext cx="5655698" cy="1790597"/>
          </a:xfrm>
          <a:prstGeom prst="rect">
            <a:avLst/>
          </a:prstGeom>
          <a:noFill/>
          <a:ln w="9525">
            <a:noFill/>
            <a:miter lim="800000"/>
            <a:headEnd/>
            <a:tailEnd/>
          </a:ln>
        </p:spPr>
      </p:pic>
      <p:cxnSp>
        <p:nvCxnSpPr>
          <p:cNvPr id="8" name="Straight Connector 7"/>
          <p:cNvCxnSpPr/>
          <p:nvPr/>
        </p:nvCxnSpPr>
        <p:spPr bwMode="auto">
          <a:xfrm flipH="1">
            <a:off x="1454825" y="2039546"/>
            <a:ext cx="2749973" cy="351183"/>
          </a:xfrm>
          <a:prstGeom prst="line">
            <a:avLst/>
          </a:prstGeom>
          <a:solidFill>
            <a:srgbClr val="ED171F"/>
          </a:solidFill>
          <a:ln w="25400"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4204797" y="2039546"/>
            <a:ext cx="4680983" cy="351183"/>
          </a:xfrm>
          <a:prstGeom prst="line">
            <a:avLst/>
          </a:prstGeom>
          <a:solidFill>
            <a:srgbClr val="ED171F"/>
          </a:solidFill>
          <a:ln w="25400" cap="flat" cmpd="sng" algn="ctr">
            <a:solidFill>
              <a:srgbClr val="FF0000"/>
            </a:solidFill>
            <a:prstDash val="solid"/>
            <a:round/>
            <a:headEnd type="none" w="med" len="med"/>
            <a:tailEnd type="none" w="med" len="med"/>
          </a:ln>
          <a:effectLst/>
        </p:spPr>
      </p:cxnSp>
      <p:sp>
        <p:nvSpPr>
          <p:cNvPr id="12" name="Rectangle 11"/>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921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0" t="6834" r="3428" b="33437"/>
          <a:stretch/>
        </p:blipFill>
        <p:spPr bwMode="auto">
          <a:xfrm>
            <a:off x="1454825" y="2432333"/>
            <a:ext cx="7430955" cy="3576581"/>
          </a:xfrm>
          <a:prstGeom prst="rect">
            <a:avLst/>
          </a:prstGeom>
          <a:noFill/>
          <a:ln w="635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p:cNvSpPr>
            <a:spLocks noGrp="1"/>
          </p:cNvSpPr>
          <p:nvPr>
            <p:ph type="title"/>
          </p:nvPr>
        </p:nvSpPr>
        <p:spPr>
          <a:xfrm>
            <a:off x="319372" y="265925"/>
            <a:ext cx="8984116" cy="563562"/>
          </a:xfrm>
        </p:spPr>
        <p:txBody>
          <a:bodyPr/>
          <a:lstStyle/>
          <a:p>
            <a:r>
              <a:rPr lang="en-US" sz="2400" dirty="0" smtClean="0"/>
              <a:t>Cash Receipt: Adding Document Level Correspondence</a:t>
            </a:r>
          </a:p>
        </p:txBody>
      </p:sp>
    </p:spTree>
    <p:extLst>
      <p:ext uri="{BB962C8B-B14F-4D97-AF65-F5344CB8AC3E}">
        <p14:creationId xmlns:p14="http://schemas.microsoft.com/office/powerpoint/2010/main" val="23225601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86368" cy="563562"/>
          </a:xfrm>
        </p:spPr>
        <p:txBody>
          <a:bodyPr/>
          <a:lstStyle/>
          <a:p>
            <a:r>
              <a:rPr lang="en-US" sz="2400" dirty="0"/>
              <a:t>Cash Receipt: Adding Document Level Correspondence</a:t>
            </a:r>
          </a:p>
        </p:txBody>
      </p:sp>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42</a:t>
            </a:fld>
            <a:endParaRPr lang="en-US" dirty="0"/>
          </a:p>
        </p:txBody>
      </p:sp>
      <p:sp>
        <p:nvSpPr>
          <p:cNvPr id="6" name="Rectangle 5"/>
          <p:cNvSpPr/>
          <p:nvPr/>
        </p:nvSpPr>
        <p:spPr bwMode="auto">
          <a:xfrm>
            <a:off x="7718961" y="6019800"/>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 name="TextBox 4"/>
          <p:cNvSpPr txBox="1"/>
          <p:nvPr/>
        </p:nvSpPr>
        <p:spPr>
          <a:xfrm>
            <a:off x="523875" y="1152525"/>
            <a:ext cx="8362950" cy="954107"/>
          </a:xfrm>
          <a:prstGeom prst="rect">
            <a:avLst/>
          </a:prstGeom>
          <a:noFill/>
        </p:spPr>
        <p:txBody>
          <a:bodyPr wrap="square" rtlCol="0">
            <a:spAutoFit/>
          </a:bodyPr>
          <a:lstStyle/>
          <a:p>
            <a:pPr marL="457200" indent="-457200">
              <a:buClr>
                <a:srgbClr val="C00000"/>
              </a:buClr>
              <a:buSzPct val="75000"/>
              <a:buFont typeface="Wingdings" pitchFamily="2" charset="2"/>
              <a:buChar char="w"/>
            </a:pPr>
            <a:r>
              <a:rPr lang="en-US" sz="1400" dirty="0" smtClean="0"/>
              <a:t>Users may enter any relevant correspondence information, e.g. Name, Type of Correspondence, Subject, etc.</a:t>
            </a:r>
          </a:p>
          <a:p>
            <a:pPr marL="457200" indent="-457200">
              <a:buClr>
                <a:srgbClr val="C00000"/>
              </a:buClr>
              <a:buSzPct val="75000"/>
              <a:buFont typeface="Wingdings" pitchFamily="2" charset="2"/>
              <a:buChar char="w"/>
            </a:pPr>
            <a:r>
              <a:rPr lang="en-US" sz="1400" b="1" u="sng" dirty="0" smtClean="0"/>
              <a:t>Public Publishing flag</a:t>
            </a:r>
            <a:r>
              <a:rPr lang="en-US" sz="1400" dirty="0" smtClean="0"/>
              <a:t>: If checked, the correspondence will be transmitted to VCSS for public viewing</a:t>
            </a:r>
            <a:endParaRPr lang="en-US" sz="1400" dirty="0"/>
          </a:p>
        </p:txBody>
      </p:sp>
      <p:graphicFrame>
        <p:nvGraphicFramePr>
          <p:cNvPr id="10" name="Table 9"/>
          <p:cNvGraphicFramePr>
            <a:graphicFrameLocks noGrp="1"/>
          </p:cNvGraphicFramePr>
          <p:nvPr>
            <p:extLst>
              <p:ext uri="{D42A27DB-BD31-4B8C-83A1-F6EECF244321}">
                <p14:modId xmlns:p14="http://schemas.microsoft.com/office/powerpoint/2010/main" val="408132378"/>
              </p:ext>
            </p:extLst>
          </p:nvPr>
        </p:nvGraphicFramePr>
        <p:xfrm>
          <a:off x="523875" y="6019800"/>
          <a:ext cx="8314662" cy="579120"/>
        </p:xfrm>
        <a:graphic>
          <a:graphicData uri="http://schemas.openxmlformats.org/drawingml/2006/table">
            <a:tbl>
              <a:tblPr firstRow="1" bandRow="1">
                <a:tableStyleId>{21E4AEA4-8DFA-4A89-87EB-49C32662AFE0}</a:tableStyleId>
              </a:tblPr>
              <a:tblGrid>
                <a:gridCol w="2523404"/>
                <a:gridCol w="5791258"/>
              </a:tblGrid>
              <a:tr h="0">
                <a:tc>
                  <a:txBody>
                    <a:bodyPr/>
                    <a:lstStyle/>
                    <a:p>
                      <a:r>
                        <a:rPr lang="en-US" sz="1400" dirty="0" smtClean="0"/>
                        <a:t>Field Name</a:t>
                      </a:r>
                      <a:endParaRPr lang="en-US" sz="1400" dirty="0"/>
                    </a:p>
                  </a:txBody>
                  <a:tcPr/>
                </a:tc>
                <a:tc>
                  <a:txBody>
                    <a:bodyPr/>
                    <a:lstStyle/>
                    <a:p>
                      <a:r>
                        <a:rPr lang="en-US" sz="1400" dirty="0" smtClean="0"/>
                        <a:t>Description</a:t>
                      </a:r>
                      <a:endParaRPr lang="en-US" sz="1400" dirty="0"/>
                    </a:p>
                  </a:txBody>
                  <a:tcPr/>
                </a:tc>
              </a:tr>
              <a:tr h="0">
                <a:tc>
                  <a:txBody>
                    <a:bodyPr/>
                    <a:lstStyle/>
                    <a:p>
                      <a:r>
                        <a:rPr lang="en-US" sz="1200" b="1" dirty="0" smtClean="0"/>
                        <a:t>First Name/Last Name</a:t>
                      </a:r>
                      <a:endParaRPr lang="en-US" sz="1200" b="1" dirty="0"/>
                    </a:p>
                  </a:txBody>
                  <a:tcPr/>
                </a:tc>
                <a:tc>
                  <a:txBody>
                    <a:bodyPr/>
                    <a:lstStyle/>
                    <a:p>
                      <a:r>
                        <a:rPr lang="en-US" sz="1200" dirty="0" smtClean="0"/>
                        <a:t>The name of the individual initiating the correspondence.</a:t>
                      </a:r>
                      <a:endParaRPr lang="en-US" sz="1200" dirty="0"/>
                    </a:p>
                  </a:txBody>
                  <a:tcPr/>
                </a:tc>
              </a:tr>
            </a:tbl>
          </a:graphicData>
        </a:graphic>
      </p:graphicFrame>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79" y="2129992"/>
            <a:ext cx="5498783" cy="375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0029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486368" cy="563562"/>
          </a:xfrm>
        </p:spPr>
        <p:txBody>
          <a:bodyPr/>
          <a:lstStyle/>
          <a:p>
            <a:r>
              <a:rPr lang="en-US" sz="2400" dirty="0"/>
              <a:t>Cash Receipt: Adding Document Level Correspondence</a:t>
            </a:r>
          </a:p>
        </p:txBody>
      </p:sp>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43</a:t>
            </a:fld>
            <a:endParaRPr lang="en-US" dirty="0"/>
          </a:p>
        </p:txBody>
      </p:sp>
      <p:sp>
        <p:nvSpPr>
          <p:cNvPr id="6" name="Rectangle 5"/>
          <p:cNvSpPr/>
          <p:nvPr/>
        </p:nvSpPr>
        <p:spPr bwMode="auto">
          <a:xfrm>
            <a:off x="7718961" y="6019800"/>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89395519"/>
              </p:ext>
            </p:extLst>
          </p:nvPr>
        </p:nvGraphicFramePr>
        <p:xfrm>
          <a:off x="576614" y="3873159"/>
          <a:ext cx="8314662" cy="2042160"/>
        </p:xfrm>
        <a:graphic>
          <a:graphicData uri="http://schemas.openxmlformats.org/drawingml/2006/table">
            <a:tbl>
              <a:tblPr firstRow="1" bandRow="1">
                <a:tableStyleId>{21E4AEA4-8DFA-4A89-87EB-49C32662AFE0}</a:tableStyleId>
              </a:tblPr>
              <a:tblGrid>
                <a:gridCol w="2523404"/>
                <a:gridCol w="5791258"/>
              </a:tblGrid>
              <a:tr h="0">
                <a:tc>
                  <a:txBody>
                    <a:bodyPr/>
                    <a:lstStyle/>
                    <a:p>
                      <a:r>
                        <a:rPr lang="en-US" sz="1400" dirty="0" smtClean="0"/>
                        <a:t>Field Name</a:t>
                      </a:r>
                      <a:endParaRPr lang="en-US" sz="1400" dirty="0"/>
                    </a:p>
                  </a:txBody>
                  <a:tcPr/>
                </a:tc>
                <a:tc>
                  <a:txBody>
                    <a:bodyPr/>
                    <a:lstStyle/>
                    <a:p>
                      <a:r>
                        <a:rPr lang="en-US" sz="1400" dirty="0" smtClean="0"/>
                        <a:t>Description</a:t>
                      </a:r>
                      <a:endParaRPr lang="en-US" sz="1400" dirty="0"/>
                    </a:p>
                  </a:txBody>
                  <a:tcPr/>
                </a:tc>
              </a:tr>
              <a:tr h="0">
                <a:tc>
                  <a:txBody>
                    <a:bodyPr/>
                    <a:lstStyle/>
                    <a:p>
                      <a:r>
                        <a:rPr lang="en-US" sz="1200" b="1" dirty="0" smtClean="0"/>
                        <a:t>Communication</a:t>
                      </a:r>
                      <a:r>
                        <a:rPr lang="en-US" sz="1200" b="1" baseline="0" dirty="0" smtClean="0"/>
                        <a:t> Source</a:t>
                      </a:r>
                      <a:endParaRPr lang="en-US" sz="1200" b="1" dirty="0"/>
                    </a:p>
                  </a:txBody>
                  <a:tcPr/>
                </a:tc>
                <a:tc>
                  <a:txBody>
                    <a:bodyPr/>
                    <a:lstStyle/>
                    <a:p>
                      <a:r>
                        <a:rPr lang="en-US" sz="1200" dirty="0" smtClean="0"/>
                        <a:t>Options include: External System, FAX,</a:t>
                      </a:r>
                      <a:r>
                        <a:rPr lang="en-US" sz="1200" baseline="0" dirty="0" smtClean="0"/>
                        <a:t> Mail or Email, and Phone</a:t>
                      </a:r>
                      <a:endParaRPr lang="en-US" sz="1200" dirty="0"/>
                    </a:p>
                  </a:txBody>
                  <a:tcPr/>
                </a:tc>
              </a:tr>
              <a:tr h="0">
                <a:tc>
                  <a:txBody>
                    <a:bodyPr/>
                    <a:lstStyle/>
                    <a:p>
                      <a:r>
                        <a:rPr lang="en-US" sz="1200" b="1" dirty="0" smtClean="0"/>
                        <a:t>Type of Correspondence</a:t>
                      </a:r>
                      <a:endParaRPr lang="en-US" sz="1200" b="1" dirty="0"/>
                    </a:p>
                  </a:txBody>
                  <a:tcPr/>
                </a:tc>
                <a:tc>
                  <a:txBody>
                    <a:bodyPr/>
                    <a:lstStyle/>
                    <a:p>
                      <a:r>
                        <a:rPr lang="en-US" sz="1200" dirty="0" smtClean="0"/>
                        <a:t>Options include: Resolution, Communication, Question,</a:t>
                      </a:r>
                      <a:r>
                        <a:rPr lang="en-US" sz="1200" baseline="0" dirty="0" smtClean="0"/>
                        <a:t> Chargeback, Chargeback Resolution, Dispute, and Other.</a:t>
                      </a:r>
                      <a:endParaRPr lang="en-US" sz="1200" dirty="0"/>
                    </a:p>
                  </a:txBody>
                  <a:tcPr/>
                </a:tc>
              </a:tr>
              <a:tr h="0">
                <a:tc>
                  <a:txBody>
                    <a:bodyPr/>
                    <a:lstStyle/>
                    <a:p>
                      <a:r>
                        <a:rPr lang="en-US" sz="1200" b="1" dirty="0" smtClean="0"/>
                        <a:t>Subject</a:t>
                      </a:r>
                      <a:endParaRPr lang="en-US" sz="1200" b="1" dirty="0"/>
                    </a:p>
                  </a:txBody>
                  <a:tcPr/>
                </a:tc>
                <a:tc>
                  <a:txBody>
                    <a:bodyPr/>
                    <a:lstStyle/>
                    <a:p>
                      <a:r>
                        <a:rPr lang="en-US" sz="1200" dirty="0" smtClean="0"/>
                        <a:t>The subject header used</a:t>
                      </a:r>
                      <a:r>
                        <a:rPr lang="en-US" sz="1200" baseline="0" dirty="0" smtClean="0"/>
                        <a:t> to describe the correspondence.</a:t>
                      </a:r>
                      <a:endParaRPr lang="en-US" sz="1200" dirty="0"/>
                    </a:p>
                  </a:txBody>
                  <a:tcPr/>
                </a:tc>
              </a:tr>
              <a:tr h="0">
                <a:tc>
                  <a:txBody>
                    <a:bodyPr/>
                    <a:lstStyle/>
                    <a:p>
                      <a:r>
                        <a:rPr lang="en-US" sz="1200" b="1" dirty="0" smtClean="0"/>
                        <a:t>Correspondence</a:t>
                      </a:r>
                      <a:endParaRPr lang="en-US" sz="1200" b="1" dirty="0"/>
                    </a:p>
                  </a:txBody>
                  <a:tcPr/>
                </a:tc>
                <a:tc>
                  <a:txBody>
                    <a:bodyPr/>
                    <a:lstStyle/>
                    <a:p>
                      <a:r>
                        <a:rPr lang="en-US" sz="1200" dirty="0" smtClean="0"/>
                        <a:t>Text field used to enter any text/information relating</a:t>
                      </a:r>
                      <a:r>
                        <a:rPr lang="en-US" sz="1200" baseline="0" dirty="0" smtClean="0"/>
                        <a:t> to the correspondence record.</a:t>
                      </a:r>
                      <a:endParaRPr lang="en-US" sz="1200" dirty="0"/>
                    </a:p>
                  </a:txBody>
                  <a:tcPr/>
                </a:tc>
              </a:tr>
              <a:tr h="0">
                <a:tc>
                  <a:txBody>
                    <a:bodyPr/>
                    <a:lstStyle/>
                    <a:p>
                      <a:r>
                        <a:rPr lang="en-US" sz="1200" b="1" dirty="0" smtClean="0"/>
                        <a:t>Public Publishing Flag</a:t>
                      </a:r>
                      <a:endParaRPr lang="en-US" sz="1200" b="1" dirty="0"/>
                    </a:p>
                  </a:txBody>
                  <a:tcPr/>
                </a:tc>
                <a:tc>
                  <a:txBody>
                    <a:bodyPr/>
                    <a:lstStyle/>
                    <a:p>
                      <a:r>
                        <a:rPr lang="en-US" sz="1200" dirty="0" smtClean="0"/>
                        <a:t>Correspondence record is viewable</a:t>
                      </a:r>
                      <a:r>
                        <a:rPr lang="en-US" sz="1200" baseline="0" dirty="0" smtClean="0"/>
                        <a:t> in VCSS when set equal to True. Debt Account Correspondence will not be transmitted to VCSS.</a:t>
                      </a:r>
                      <a:endParaRPr lang="en-US" sz="1200" dirty="0"/>
                    </a:p>
                  </a:txBody>
                  <a:tcPr/>
                </a:tc>
              </a:tr>
            </a:tbl>
          </a:graphicData>
        </a:graphic>
      </p:graphicFrame>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107" y="1454766"/>
            <a:ext cx="6945313"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812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Cash Receipt: Amendment vs. Correction</a:t>
            </a:r>
            <a:endParaRPr lang="en-US" dirty="0"/>
          </a:p>
        </p:txBody>
      </p:sp>
      <p:sp>
        <p:nvSpPr>
          <p:cNvPr id="3" name="Content Placeholder 2"/>
          <p:cNvSpPr>
            <a:spLocks noGrp="1"/>
          </p:cNvSpPr>
          <p:nvPr>
            <p:ph idx="1"/>
          </p:nvPr>
        </p:nvSpPr>
        <p:spPr>
          <a:xfrm>
            <a:off x="451262" y="1793174"/>
            <a:ext cx="8585859" cy="4252025"/>
          </a:xfrm>
        </p:spPr>
        <p:txBody>
          <a:bodyPr/>
          <a:lstStyle/>
          <a:p>
            <a:r>
              <a:rPr lang="en-US" sz="2000" dirty="0" smtClean="0"/>
              <a:t>Cash Receipts can be Amended or Corrected as necessary using the:</a:t>
            </a:r>
          </a:p>
          <a:p>
            <a:endParaRPr lang="en-US" sz="600" dirty="0" smtClean="0"/>
          </a:p>
          <a:p>
            <a:pPr lvl="1"/>
            <a:r>
              <a:rPr lang="en-US" sz="1800" dirty="0" smtClean="0"/>
              <a:t>Form/Document Selection Query</a:t>
            </a:r>
          </a:p>
          <a:p>
            <a:pPr lvl="1"/>
            <a:endParaRPr lang="en-US" sz="600" dirty="0" smtClean="0"/>
          </a:p>
          <a:p>
            <a:pPr lvl="1"/>
            <a:r>
              <a:rPr lang="en-US" sz="1800" dirty="0" smtClean="0"/>
              <a:t>Collections Query</a:t>
            </a:r>
          </a:p>
          <a:p>
            <a:endParaRPr lang="en-US" sz="2400" dirty="0" smtClean="0"/>
          </a:p>
          <a:p>
            <a:r>
              <a:rPr lang="en-US" sz="2000" dirty="0" smtClean="0"/>
              <a:t>Cash Receipts should </a:t>
            </a:r>
            <a:r>
              <a:rPr lang="en-US" sz="2000" b="1" dirty="0" smtClean="0"/>
              <a:t>NOT </a:t>
            </a:r>
            <a:r>
              <a:rPr lang="en-US" sz="2000" dirty="0" smtClean="0"/>
              <a:t>be cancelled!!</a:t>
            </a:r>
          </a:p>
          <a:p>
            <a:endParaRPr lang="en-US" sz="600" dirty="0" smtClean="0"/>
          </a:p>
          <a:p>
            <a:pPr lvl="1"/>
            <a:r>
              <a:rPr lang="en-US" sz="1800" dirty="0" smtClean="0"/>
              <a:t>Instead, </a:t>
            </a:r>
            <a:r>
              <a:rPr lang="en-US" sz="1800" dirty="0"/>
              <a:t>GSA </a:t>
            </a:r>
            <a:r>
              <a:rPr lang="en-US" sz="1800" dirty="0" smtClean="0"/>
              <a:t>processes dictate reducing a Cash Receipt down to $0 by:</a:t>
            </a:r>
          </a:p>
          <a:p>
            <a:pPr lvl="1"/>
            <a:endParaRPr lang="en-US" sz="600" dirty="0" smtClean="0"/>
          </a:p>
          <a:p>
            <a:pPr lvl="2"/>
            <a:r>
              <a:rPr lang="en-US" sz="1800" dirty="0" smtClean="0"/>
              <a:t>Amending a Processed </a:t>
            </a:r>
            <a:r>
              <a:rPr lang="en-US" sz="1800" dirty="0"/>
              <a:t>Cash Receipt to </a:t>
            </a:r>
            <a:r>
              <a:rPr lang="en-US" sz="1800" dirty="0" smtClean="0"/>
              <a:t>$0</a:t>
            </a:r>
          </a:p>
          <a:p>
            <a:pPr lvl="2"/>
            <a:endParaRPr lang="en-US" sz="600" dirty="0" smtClean="0"/>
          </a:p>
          <a:p>
            <a:pPr lvl="2"/>
            <a:r>
              <a:rPr lang="en-US" sz="1800" dirty="0" smtClean="0"/>
              <a:t>Correcting a Rejected or Held </a:t>
            </a:r>
            <a:r>
              <a:rPr lang="en-US" sz="1800" dirty="0"/>
              <a:t>Cash Receipt to </a:t>
            </a:r>
            <a:r>
              <a:rPr lang="en-US" sz="1800" dirty="0" smtClean="0"/>
              <a:t>$0</a:t>
            </a:r>
          </a:p>
        </p:txBody>
      </p:sp>
      <p:sp>
        <p:nvSpPr>
          <p:cNvPr id="4" name="Footer Placeholder 3"/>
          <p:cNvSpPr>
            <a:spLocks noGrp="1"/>
          </p:cNvSpPr>
          <p:nvPr>
            <p:ph type="ftr" sz="quarter" idx="10"/>
          </p:nvPr>
        </p:nvSpPr>
        <p:spPr>
          <a:xfrm>
            <a:off x="457200" y="6529450"/>
            <a:ext cx="7010400" cy="304800"/>
          </a:xfrm>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44</a:t>
            </a:fld>
            <a:endParaRPr lang="en-US" dirty="0"/>
          </a:p>
        </p:txBody>
      </p:sp>
    </p:spTree>
    <p:extLst>
      <p:ext uri="{BB962C8B-B14F-4D97-AF65-F5344CB8AC3E}">
        <p14:creationId xmlns:p14="http://schemas.microsoft.com/office/powerpoint/2010/main" val="2255935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169016"/>
            <a:ext cx="8742981" cy="563562"/>
          </a:xfrm>
        </p:spPr>
        <p:txBody>
          <a:bodyPr/>
          <a:lstStyle/>
          <a:p>
            <a:r>
              <a:rPr lang="en-US" dirty="0"/>
              <a:t>Cash Receipt: Amendment vs. Correction</a:t>
            </a:r>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45</a:t>
            </a:fld>
            <a:endParaRPr lang="en-US" dirty="0"/>
          </a:p>
        </p:txBody>
      </p:sp>
      <p:pic>
        <p:nvPicPr>
          <p:cNvPr id="7" name="Picture 2"/>
          <p:cNvPicPr>
            <a:picLocks noGrp="1" noChangeAspect="1" noChangeArrowheads="1"/>
          </p:cNvPicPr>
          <p:nvPr>
            <p:ph idx="1"/>
          </p:nvPr>
        </p:nvPicPr>
        <p:blipFill>
          <a:blip r:embed="rId3" cstate="print"/>
          <a:srcRect/>
          <a:stretch>
            <a:fillRect/>
          </a:stretch>
        </p:blipFill>
        <p:spPr bwMode="auto">
          <a:xfrm>
            <a:off x="614554" y="4629637"/>
            <a:ext cx="8229600" cy="1351129"/>
          </a:xfrm>
          <a:prstGeom prst="rect">
            <a:avLst/>
          </a:prstGeom>
          <a:noFill/>
          <a:ln w="9525">
            <a:noFill/>
            <a:miter lim="800000"/>
            <a:headEnd/>
            <a:tailEnd/>
          </a:ln>
        </p:spPr>
      </p:pic>
      <p:pic>
        <p:nvPicPr>
          <p:cNvPr id="214019" name="Picture 3"/>
          <p:cNvPicPr>
            <a:picLocks noChangeAspect="1" noChangeArrowheads="1"/>
          </p:cNvPicPr>
          <p:nvPr/>
        </p:nvPicPr>
        <p:blipFill>
          <a:blip r:embed="rId4" cstate="print"/>
          <a:srcRect/>
          <a:stretch>
            <a:fillRect/>
          </a:stretch>
        </p:blipFill>
        <p:spPr bwMode="auto">
          <a:xfrm>
            <a:off x="646688" y="2336820"/>
            <a:ext cx="8044536" cy="1766452"/>
          </a:xfrm>
          <a:prstGeom prst="rect">
            <a:avLst/>
          </a:prstGeom>
          <a:noFill/>
          <a:ln w="9525">
            <a:noFill/>
            <a:miter lim="800000"/>
            <a:headEnd/>
            <a:tailEnd/>
          </a:ln>
        </p:spPr>
      </p:pic>
      <p:sp>
        <p:nvSpPr>
          <p:cNvPr id="9" name="Content Placeholder 2"/>
          <p:cNvSpPr txBox="1">
            <a:spLocks/>
          </p:cNvSpPr>
          <p:nvPr/>
        </p:nvSpPr>
        <p:spPr bwMode="auto">
          <a:xfrm>
            <a:off x="534390" y="821871"/>
            <a:ext cx="8664205" cy="13988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indent="-231775" eaLnBrk="0" hangingPunct="0">
              <a:spcBef>
                <a:spcPct val="20000"/>
              </a:spcBef>
              <a:buClr>
                <a:srgbClr val="AF242B"/>
              </a:buClr>
              <a:buSzPct val="75000"/>
              <a:buFont typeface="Wingdings" pitchFamily="2" charset="2"/>
              <a:buChar char="w"/>
              <a:defRPr/>
            </a:pPr>
            <a:endParaRPr lang="en-US" b="1" kern="0" dirty="0" smtClean="0">
              <a:solidFill>
                <a:srgbClr val="C00000"/>
              </a:solidFill>
            </a:endParaRPr>
          </a:p>
          <a:p>
            <a:pPr marL="231775" indent="-231775" eaLnBrk="0" hangingPunct="0">
              <a:spcBef>
                <a:spcPct val="20000"/>
              </a:spcBef>
              <a:buClr>
                <a:srgbClr val="AF242B"/>
              </a:buClr>
              <a:buSzPct val="75000"/>
              <a:defRPr/>
            </a:pPr>
            <a:r>
              <a:rPr lang="en-US" sz="2000" b="1" kern="0" dirty="0" smtClean="0"/>
              <a:t>Transactions &gt; Form/Document Selection</a:t>
            </a:r>
          </a:p>
          <a:p>
            <a:pPr marL="231775" indent="-231775" eaLnBrk="0" hangingPunct="0">
              <a:spcBef>
                <a:spcPct val="20000"/>
              </a:spcBef>
              <a:buClr>
                <a:srgbClr val="AF242B"/>
              </a:buClr>
              <a:buSzPct val="75000"/>
              <a:defRPr/>
            </a:pPr>
            <a:endParaRPr lang="en-US" sz="1100" b="1" kern="0" dirty="0" smtClean="0"/>
          </a:p>
          <a:p>
            <a:pPr marL="231775" indent="-231775" eaLnBrk="0" hangingPunct="0">
              <a:spcBef>
                <a:spcPct val="20000"/>
              </a:spcBef>
              <a:buClr>
                <a:srgbClr val="AF242B"/>
              </a:buClr>
              <a:buSzPct val="75000"/>
              <a:buFont typeface="Wingdings" pitchFamily="2" charset="2"/>
              <a:buChar char="w"/>
              <a:defRPr/>
            </a:pPr>
            <a:r>
              <a:rPr lang="en-US" sz="2000" b="1" kern="0" dirty="0" smtClean="0">
                <a:solidFill>
                  <a:srgbClr val="C00000"/>
                </a:solidFill>
              </a:rPr>
              <a:t>Amend</a:t>
            </a:r>
            <a:r>
              <a:rPr lang="en-US" sz="2000" kern="0" dirty="0" smtClean="0"/>
              <a:t> </a:t>
            </a:r>
            <a:r>
              <a:rPr lang="en-US" sz="2000" dirty="0"/>
              <a:t>Cash </a:t>
            </a:r>
            <a:r>
              <a:rPr lang="en-US" sz="2000" dirty="0" smtClean="0"/>
              <a:t>Receipts </a:t>
            </a:r>
            <a:r>
              <a:rPr lang="en-US" sz="2000" kern="0" dirty="0" smtClean="0"/>
              <a:t>in </a:t>
            </a:r>
            <a:r>
              <a:rPr lang="en-US" sz="2000" kern="0" dirty="0" smtClean="0">
                <a:solidFill>
                  <a:srgbClr val="C00000"/>
                </a:solidFill>
              </a:rPr>
              <a:t>Processed</a:t>
            </a:r>
            <a:r>
              <a:rPr lang="en-US" sz="2000" kern="0" dirty="0" smtClean="0"/>
              <a:t> Status</a:t>
            </a: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lang="en-US" b="1" kern="0" dirty="0" smtClean="0">
              <a:solidFill>
                <a:srgbClr val="C00000"/>
              </a:solidFill>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2600" b="1" i="0" u="none" strike="noStrike" kern="0" cap="none" spc="0" normalizeH="0" baseline="0" noProof="0" dirty="0" smtClean="0">
              <a:ln>
                <a:noFill/>
              </a:ln>
              <a:solidFill>
                <a:srgbClr val="C00000"/>
              </a:solidFill>
              <a:effectLst/>
              <a:uLnTx/>
              <a:uFillTx/>
              <a:latin typeface="+mn-lt"/>
              <a:ea typeface="+mn-ea"/>
              <a:cs typeface="+mn-cs"/>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lang="en-US" b="1" kern="0" dirty="0" smtClean="0">
              <a:solidFill>
                <a:srgbClr val="C00000"/>
              </a:solidFill>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2600" b="1" i="0" u="none" strike="noStrike" kern="0" cap="none" spc="0" normalizeH="0" baseline="0" noProof="0" dirty="0" smtClean="0">
              <a:ln>
                <a:noFill/>
              </a:ln>
              <a:solidFill>
                <a:srgbClr val="C00000"/>
              </a:solidFill>
              <a:effectLst/>
              <a:uLnTx/>
              <a:uFillTx/>
              <a:latin typeface="+mn-lt"/>
              <a:ea typeface="+mn-ea"/>
              <a:cs typeface="+mn-cs"/>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900" b="1" i="0" u="none" strike="noStrike" kern="0" cap="none" spc="0" normalizeH="0" baseline="0" noProof="0" dirty="0" smtClean="0">
              <a:ln>
                <a:noFill/>
              </a:ln>
              <a:solidFill>
                <a:srgbClr val="C00000"/>
              </a:solidFill>
              <a:effectLst/>
              <a:uLnTx/>
              <a:uFillTx/>
              <a:latin typeface="+mn-lt"/>
              <a:ea typeface="+mn-ea"/>
              <a:cs typeface="+mn-cs"/>
            </a:endParaRPr>
          </a:p>
          <a:p>
            <a:pPr marL="231775" lvl="0" indent="-231775" eaLnBrk="0" hangingPunct="0">
              <a:spcBef>
                <a:spcPct val="20000"/>
              </a:spcBef>
              <a:buClr>
                <a:srgbClr val="AF242B"/>
              </a:buClr>
              <a:buSzPct val="75000"/>
              <a:buFont typeface="Wingdings" pitchFamily="2" charset="2"/>
              <a:buChar char="w"/>
              <a:defRPr/>
            </a:pPr>
            <a:r>
              <a:rPr kumimoji="0" lang="en-US" sz="2000" b="1" i="0" u="none" strike="noStrike" kern="0" cap="none" spc="0" normalizeH="0" baseline="0" noProof="0" dirty="0" smtClean="0">
                <a:ln>
                  <a:noFill/>
                </a:ln>
                <a:solidFill>
                  <a:srgbClr val="C00000"/>
                </a:solidFill>
                <a:effectLst/>
                <a:uLnTx/>
                <a:uFillTx/>
                <a:latin typeface="+mn-lt"/>
              </a:rPr>
              <a:t>Correct</a:t>
            </a:r>
            <a:r>
              <a:rPr kumimoji="0" lang="en-US" sz="2000" b="0" i="0" u="none" strike="noStrike" kern="0" cap="none" spc="0" normalizeH="0" baseline="0" noProof="0" dirty="0" smtClean="0">
                <a:ln>
                  <a:noFill/>
                </a:ln>
                <a:solidFill>
                  <a:schemeClr val="tx1"/>
                </a:solidFill>
                <a:effectLst/>
                <a:uLnTx/>
                <a:uFillTx/>
                <a:latin typeface="+mn-lt"/>
              </a:rPr>
              <a:t> </a:t>
            </a:r>
            <a:r>
              <a:rPr lang="en-US" sz="2000" dirty="0"/>
              <a:t>Cash </a:t>
            </a:r>
            <a:r>
              <a:rPr lang="en-US" sz="2000" dirty="0" smtClean="0"/>
              <a:t>Receipts </a:t>
            </a:r>
            <a:r>
              <a:rPr kumimoji="0" lang="en-US" sz="2000" b="0" i="0" u="none" strike="noStrike" kern="0" cap="none" spc="0" normalizeH="0" baseline="0" noProof="0" dirty="0" smtClean="0">
                <a:ln>
                  <a:noFill/>
                </a:ln>
                <a:solidFill>
                  <a:schemeClr val="tx1"/>
                </a:solidFill>
                <a:effectLst/>
                <a:uLnTx/>
                <a:uFillTx/>
                <a:latin typeface="+mn-lt"/>
              </a:rPr>
              <a:t>in </a:t>
            </a:r>
            <a:r>
              <a:rPr kumimoji="0" lang="en-US" sz="2000" b="0" i="0" u="none" strike="noStrike" kern="0" cap="none" spc="0" normalizeH="0" baseline="0" noProof="0" dirty="0" smtClean="0">
                <a:ln>
                  <a:noFill/>
                </a:ln>
                <a:solidFill>
                  <a:srgbClr val="C00000"/>
                </a:solidFill>
                <a:effectLst/>
                <a:uLnTx/>
                <a:uFillTx/>
                <a:latin typeface="+mn-lt"/>
              </a:rPr>
              <a:t>Rejected</a:t>
            </a:r>
            <a:r>
              <a:rPr kumimoji="0" lang="en-US" sz="2000" b="0" i="0" u="none" strike="noStrike" kern="0" cap="none" spc="0" normalizeH="0" baseline="0" noProof="0" dirty="0" smtClean="0">
                <a:ln>
                  <a:noFill/>
                </a:ln>
                <a:solidFill>
                  <a:schemeClr val="tx1"/>
                </a:solidFill>
                <a:effectLst/>
                <a:uLnTx/>
                <a:uFillTx/>
                <a:latin typeface="+mn-lt"/>
              </a:rPr>
              <a:t> or </a:t>
            </a:r>
            <a:r>
              <a:rPr kumimoji="0" lang="en-US" sz="2000" b="0" i="0" u="none" strike="noStrike" kern="0" cap="none" spc="0" normalizeH="0" baseline="0" noProof="0" dirty="0" smtClean="0">
                <a:ln>
                  <a:noFill/>
                </a:ln>
                <a:solidFill>
                  <a:srgbClr val="C00000"/>
                </a:solidFill>
                <a:effectLst/>
                <a:uLnTx/>
                <a:uFillTx/>
                <a:latin typeface="+mn-lt"/>
              </a:rPr>
              <a:t>Held</a:t>
            </a:r>
            <a:r>
              <a:rPr kumimoji="0" lang="en-US" sz="2000" b="0" i="0" u="none" strike="noStrike" kern="0" cap="none" spc="0" normalizeH="0" baseline="0" noProof="0" dirty="0" smtClean="0">
                <a:ln>
                  <a:noFill/>
                </a:ln>
                <a:solidFill>
                  <a:schemeClr val="tx1"/>
                </a:solidFill>
                <a:effectLst/>
                <a:uLnTx/>
                <a:uFillTx/>
                <a:latin typeface="+mn-lt"/>
              </a:rPr>
              <a:t> Status</a:t>
            </a: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2600" b="0" i="0" u="none" strike="noStrike" kern="0" cap="none" spc="0" normalizeH="0" baseline="0" noProof="0" dirty="0" smtClean="0">
              <a:ln>
                <a:noFill/>
              </a:ln>
              <a:solidFill>
                <a:schemeClr val="tx1"/>
              </a:solidFill>
              <a:effectLst/>
              <a:uLnTx/>
              <a:uFillTx/>
              <a:latin typeface="+mn-lt"/>
              <a:ea typeface="+mn-ea"/>
              <a:cs typeface="+mn-cs"/>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lang="en-US" kern="0" dirty="0" smtClean="0">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2600" b="1" i="0" u="none" strike="noStrike" kern="0" cap="none" spc="0" normalizeH="0" baseline="0" noProof="0" dirty="0" smtClean="0">
              <a:ln>
                <a:noFill/>
              </a:ln>
              <a:solidFill>
                <a:srgbClr val="C00000"/>
              </a:solidFill>
              <a:effectLst/>
              <a:uLnTx/>
              <a:uFillTx/>
              <a:latin typeface="+mn-lt"/>
              <a:ea typeface="+mn-ea"/>
              <a:cs typeface="+mn-cs"/>
            </a:endParaRPr>
          </a:p>
        </p:txBody>
      </p:sp>
      <p:sp>
        <p:nvSpPr>
          <p:cNvPr id="8" name="Rectangle 7"/>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Title 1"/>
          <p:cNvSpPr txBox="1">
            <a:spLocks/>
          </p:cNvSpPr>
          <p:nvPr/>
        </p:nvSpPr>
        <p:spPr bwMode="auto">
          <a:xfrm>
            <a:off x="1006084" y="612204"/>
            <a:ext cx="4448419" cy="41086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a:lstStyle>
          <a:p>
            <a:r>
              <a:rPr lang="en-US" sz="1800" dirty="0" smtClean="0"/>
              <a:t>Form/Document Selection</a:t>
            </a:r>
            <a:endParaRPr lang="en-US" sz="1800" dirty="0"/>
          </a:p>
        </p:txBody>
      </p:sp>
    </p:spTree>
    <p:extLst>
      <p:ext uri="{BB962C8B-B14F-4D97-AF65-F5344CB8AC3E}">
        <p14:creationId xmlns:p14="http://schemas.microsoft.com/office/powerpoint/2010/main" val="16638219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165600"/>
            <a:ext cx="7746690" cy="563562"/>
          </a:xfrm>
        </p:spPr>
        <p:txBody>
          <a:bodyPr/>
          <a:lstStyle/>
          <a:p>
            <a:r>
              <a:rPr lang="en-US" dirty="0"/>
              <a:t>Cash Receipt: Amendment vs. Correction</a:t>
            </a:r>
          </a:p>
        </p:txBody>
      </p:sp>
      <p:sp>
        <p:nvSpPr>
          <p:cNvPr id="5" name="Slide Number Placeholder 4"/>
          <p:cNvSpPr>
            <a:spLocks noGrp="1"/>
          </p:cNvSpPr>
          <p:nvPr>
            <p:ph type="sldNum" sz="quarter" idx="11"/>
          </p:nvPr>
        </p:nvSpPr>
        <p:spPr/>
        <p:txBody>
          <a:bodyPr/>
          <a:lstStyle/>
          <a:p>
            <a:pPr>
              <a:defRPr/>
            </a:pPr>
            <a:fld id="{FBCFF263-0689-40E7-8016-89DBDAD73FAF}" type="slidenum">
              <a:rPr lang="en-US" smtClean="0"/>
              <a:pPr>
                <a:defRPr/>
              </a:pPr>
              <a:t>46</a:t>
            </a:fld>
            <a:endParaRPr lang="en-US" dirty="0"/>
          </a:p>
        </p:txBody>
      </p:sp>
      <p:sp>
        <p:nvSpPr>
          <p:cNvPr id="9" name="Content Placeholder 2"/>
          <p:cNvSpPr txBox="1">
            <a:spLocks/>
          </p:cNvSpPr>
          <p:nvPr/>
        </p:nvSpPr>
        <p:spPr bwMode="auto">
          <a:xfrm>
            <a:off x="612838" y="1140031"/>
            <a:ext cx="8507412" cy="4611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0" fontAlgn="base" latinLnBrk="0" hangingPunct="0">
              <a:lnSpc>
                <a:spcPct val="100000"/>
              </a:lnSpc>
              <a:spcBef>
                <a:spcPct val="20000"/>
              </a:spcBef>
              <a:spcAft>
                <a:spcPct val="0"/>
              </a:spcAft>
              <a:buClr>
                <a:srgbClr val="AF242B"/>
              </a:buClr>
              <a:buSzPct val="75000"/>
              <a:tabLst/>
              <a:defRPr/>
            </a:pPr>
            <a:r>
              <a:rPr lang="en-US" sz="2000" b="1" kern="0" dirty="0" smtClean="0">
                <a:latin typeface="+mn-lt"/>
              </a:rPr>
              <a:t>Queries &gt; Accounts Receivable &gt; Collections</a:t>
            </a:r>
          </a:p>
          <a:p>
            <a:pPr marL="231775" marR="0" lvl="0" indent="-231775" algn="l" defTabSz="914400" rtl="0" eaLnBrk="0" fontAlgn="base" latinLnBrk="0" hangingPunct="0">
              <a:lnSpc>
                <a:spcPct val="100000"/>
              </a:lnSpc>
              <a:spcBef>
                <a:spcPct val="20000"/>
              </a:spcBef>
              <a:spcAft>
                <a:spcPct val="0"/>
              </a:spcAft>
              <a:buClr>
                <a:srgbClr val="AF242B"/>
              </a:buClr>
              <a:buSzPct val="75000"/>
              <a:tabLst/>
              <a:defRPr/>
            </a:pPr>
            <a:endParaRPr kumimoji="0" lang="en-US" sz="500" b="1" i="0" u="none" strike="noStrike" kern="0" cap="none" spc="0" normalizeH="0" baseline="0" noProof="0" dirty="0" smtClean="0">
              <a:ln>
                <a:noFill/>
              </a:ln>
              <a:effectLst/>
              <a:uLnTx/>
              <a:uFillTx/>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r>
              <a:rPr kumimoji="0" lang="en-US" sz="2000" b="1" i="0" u="none" strike="noStrike" kern="0" cap="none" spc="0" normalizeH="0" baseline="0" noProof="0" dirty="0" smtClean="0">
                <a:ln>
                  <a:noFill/>
                </a:ln>
                <a:solidFill>
                  <a:srgbClr val="C00000"/>
                </a:solidFill>
                <a:effectLst/>
                <a:uLnTx/>
                <a:uFillTx/>
                <a:latin typeface="+mn-lt"/>
              </a:rPr>
              <a:t>Amend</a:t>
            </a:r>
            <a:r>
              <a:rPr kumimoji="0" lang="en-US" sz="2000" b="0" i="0" u="none" strike="noStrike" kern="0" cap="none" spc="0" normalizeH="0" baseline="0" noProof="0" dirty="0" smtClean="0">
                <a:ln>
                  <a:noFill/>
                </a:ln>
                <a:solidFill>
                  <a:schemeClr val="tx1"/>
                </a:solidFill>
                <a:effectLst/>
                <a:uLnTx/>
                <a:uFillTx/>
                <a:latin typeface="+mn-lt"/>
              </a:rPr>
              <a:t> collections in </a:t>
            </a:r>
            <a:r>
              <a:rPr kumimoji="0" lang="en-US" sz="2000" b="0" i="0" u="none" strike="noStrike" kern="0" cap="none" spc="0" normalizeH="0" baseline="0" noProof="0" dirty="0" smtClean="0">
                <a:ln>
                  <a:noFill/>
                </a:ln>
                <a:solidFill>
                  <a:srgbClr val="C00000"/>
                </a:solidFill>
                <a:effectLst/>
                <a:uLnTx/>
                <a:uFillTx/>
                <a:latin typeface="+mn-lt"/>
              </a:rPr>
              <a:t>Processed</a:t>
            </a:r>
            <a:r>
              <a:rPr kumimoji="0" lang="en-US" sz="2000" b="0" i="0" u="none" strike="noStrike" kern="0" cap="none" spc="0" normalizeH="0" baseline="0" noProof="0" dirty="0" smtClean="0">
                <a:ln>
                  <a:noFill/>
                </a:ln>
                <a:solidFill>
                  <a:schemeClr val="tx1"/>
                </a:solidFill>
                <a:effectLst/>
                <a:uLnTx/>
                <a:uFillTx/>
                <a:latin typeface="+mn-lt"/>
              </a:rPr>
              <a:t> Status</a:t>
            </a: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2000" b="0" i="0" u="none" strike="noStrike" kern="0" cap="none" spc="0" normalizeH="0" baseline="0" noProof="0" dirty="0" smtClean="0">
              <a:ln>
                <a:noFill/>
              </a:ln>
              <a:solidFill>
                <a:schemeClr val="tx1"/>
              </a:solidFill>
              <a:effectLst/>
              <a:uLnTx/>
              <a:uFillTx/>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kumimoji="0" lang="en-US" sz="1200" b="0" i="0" u="none" strike="noStrike" kern="0" cap="none" spc="0" normalizeH="0" baseline="0" noProof="0" dirty="0" smtClean="0">
              <a:ln>
                <a:noFill/>
              </a:ln>
              <a:solidFill>
                <a:schemeClr val="tx1"/>
              </a:solidFill>
              <a:effectLst/>
              <a:uLnTx/>
              <a:uFillTx/>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lang="en-US" sz="2000" kern="0" dirty="0">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lang="en-US" sz="2000" b="1" kern="0" dirty="0" smtClean="0">
              <a:solidFill>
                <a:srgbClr val="C00000"/>
              </a:solidFill>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lang="en-US" sz="2000" b="1" kern="0" dirty="0">
              <a:solidFill>
                <a:srgbClr val="C00000"/>
              </a:solidFill>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lang="en-US" sz="2000" b="1" kern="0" dirty="0" smtClean="0">
              <a:solidFill>
                <a:srgbClr val="C00000"/>
              </a:solidFill>
              <a:latin typeface="+mn-lt"/>
            </a:endParaRPr>
          </a:p>
          <a:p>
            <a:pPr marL="231775" marR="0" lvl="0" indent="-231775" algn="l" defTabSz="914400" rtl="0" eaLnBrk="0" fontAlgn="base" latinLnBrk="0" hangingPunct="0">
              <a:lnSpc>
                <a:spcPct val="100000"/>
              </a:lnSpc>
              <a:spcBef>
                <a:spcPct val="20000"/>
              </a:spcBef>
              <a:spcAft>
                <a:spcPct val="0"/>
              </a:spcAft>
              <a:buClr>
                <a:srgbClr val="AF242B"/>
              </a:buClr>
              <a:buSzPct val="75000"/>
              <a:buFont typeface="Wingdings" pitchFamily="2" charset="2"/>
              <a:buChar char="w"/>
              <a:tabLst/>
              <a:defRPr/>
            </a:pPr>
            <a:endParaRPr lang="en-US" sz="2000" b="1" kern="0" dirty="0">
              <a:solidFill>
                <a:srgbClr val="C00000"/>
              </a:solidFill>
              <a:latin typeface="+mn-lt"/>
            </a:endParaRPr>
          </a:p>
          <a:p>
            <a:pPr marR="0" lvl="0" algn="l" defTabSz="914400" rtl="0" eaLnBrk="0" fontAlgn="base" latinLnBrk="0" hangingPunct="0">
              <a:lnSpc>
                <a:spcPct val="100000"/>
              </a:lnSpc>
              <a:spcBef>
                <a:spcPct val="20000"/>
              </a:spcBef>
              <a:spcAft>
                <a:spcPct val="0"/>
              </a:spcAft>
              <a:buClr>
                <a:srgbClr val="AF242B"/>
              </a:buClr>
              <a:buSzPct val="75000"/>
              <a:tabLst/>
              <a:defRPr/>
            </a:pPr>
            <a:endParaRPr lang="en-US" sz="2000" b="1" kern="0" dirty="0" smtClean="0">
              <a:solidFill>
                <a:srgbClr val="C00000"/>
              </a:solidFill>
            </a:endParaRPr>
          </a:p>
          <a:p>
            <a:pPr marL="231775" indent="-231775" eaLnBrk="0" hangingPunct="0">
              <a:spcBef>
                <a:spcPct val="20000"/>
              </a:spcBef>
              <a:buClr>
                <a:srgbClr val="AF242B"/>
              </a:buClr>
              <a:buSzPct val="75000"/>
              <a:buFont typeface="Wingdings" pitchFamily="2" charset="2"/>
              <a:buChar char="w"/>
              <a:defRPr/>
            </a:pPr>
            <a:r>
              <a:rPr lang="en-US" sz="2000" b="1" kern="0" dirty="0" smtClean="0">
                <a:solidFill>
                  <a:srgbClr val="C00000"/>
                </a:solidFill>
              </a:rPr>
              <a:t>Correct</a:t>
            </a:r>
            <a:r>
              <a:rPr lang="en-US" sz="2000" kern="0" dirty="0" smtClean="0"/>
              <a:t> collections in </a:t>
            </a:r>
            <a:r>
              <a:rPr lang="en-US" sz="2000" kern="0" dirty="0" smtClean="0">
                <a:solidFill>
                  <a:srgbClr val="C00000"/>
                </a:solidFill>
              </a:rPr>
              <a:t>Rejected</a:t>
            </a:r>
            <a:r>
              <a:rPr lang="en-US" sz="2000" kern="0" dirty="0" smtClean="0"/>
              <a:t> or </a:t>
            </a:r>
            <a:r>
              <a:rPr lang="en-US" sz="2000" kern="0" dirty="0" smtClean="0">
                <a:solidFill>
                  <a:srgbClr val="C00000"/>
                </a:solidFill>
              </a:rPr>
              <a:t>Held</a:t>
            </a:r>
            <a:r>
              <a:rPr lang="en-US" sz="2000" kern="0" dirty="0" smtClean="0"/>
              <a:t> Status</a:t>
            </a:r>
          </a:p>
          <a:p>
            <a:pPr marL="231775" marR="0" lvl="0" indent="-231775" algn="l" defTabSz="914400" rtl="0" eaLnBrk="0" fontAlgn="base" latinLnBrk="0" hangingPunct="0">
              <a:lnSpc>
                <a:spcPct val="100000"/>
              </a:lnSpc>
              <a:spcBef>
                <a:spcPct val="20000"/>
              </a:spcBef>
              <a:spcAft>
                <a:spcPct val="0"/>
              </a:spcAft>
              <a:buClr>
                <a:srgbClr val="AF242B"/>
              </a:buClr>
              <a:buSzPct val="75000"/>
              <a:tabLst/>
              <a:defRPr/>
            </a:pPr>
            <a:endParaRPr kumimoji="0" lang="en-US" sz="2000" b="0" i="0" u="none" strike="noStrike" kern="0" cap="none" spc="0" normalizeH="0" baseline="0" noProof="0" dirty="0" smtClean="0">
              <a:ln>
                <a:noFill/>
              </a:ln>
              <a:solidFill>
                <a:schemeClr val="tx1"/>
              </a:solidFill>
              <a:effectLst/>
              <a:uLnTx/>
              <a:uFillTx/>
              <a:latin typeface="+mn-lt"/>
            </a:endParaRPr>
          </a:p>
        </p:txBody>
      </p:sp>
      <p:pic>
        <p:nvPicPr>
          <p:cNvPr id="215043" name="Picture 3"/>
          <p:cNvPicPr>
            <a:picLocks noChangeAspect="1" noChangeArrowheads="1"/>
          </p:cNvPicPr>
          <p:nvPr/>
        </p:nvPicPr>
        <p:blipFill>
          <a:blip r:embed="rId3" cstate="print"/>
          <a:srcRect/>
          <a:stretch>
            <a:fillRect/>
          </a:stretch>
        </p:blipFill>
        <p:spPr bwMode="auto">
          <a:xfrm>
            <a:off x="671282" y="2026312"/>
            <a:ext cx="7315947" cy="2468613"/>
          </a:xfrm>
          <a:prstGeom prst="rect">
            <a:avLst/>
          </a:prstGeom>
          <a:noFill/>
          <a:ln w="9525">
            <a:noFill/>
            <a:miter lim="800000"/>
            <a:headEnd/>
            <a:tailEnd/>
          </a:ln>
        </p:spPr>
      </p:pic>
      <p:sp>
        <p:nvSpPr>
          <p:cNvPr id="8" name="Rectangle 7"/>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215042" name="Picture 2"/>
          <p:cNvPicPr>
            <a:picLocks noChangeAspect="1" noChangeArrowheads="1"/>
          </p:cNvPicPr>
          <p:nvPr/>
        </p:nvPicPr>
        <p:blipFill>
          <a:blip r:embed="rId4" cstate="print"/>
          <a:srcRect/>
          <a:stretch>
            <a:fillRect/>
          </a:stretch>
        </p:blipFill>
        <p:spPr bwMode="auto">
          <a:xfrm>
            <a:off x="697426" y="5115547"/>
            <a:ext cx="7504878" cy="1534455"/>
          </a:xfrm>
          <a:prstGeom prst="rect">
            <a:avLst/>
          </a:prstGeom>
          <a:noFill/>
          <a:ln w="9525">
            <a:noFill/>
            <a:miter lim="800000"/>
            <a:headEnd/>
            <a:tailEnd/>
          </a:ln>
        </p:spPr>
      </p:pic>
      <p:sp>
        <p:nvSpPr>
          <p:cNvPr id="10" name="Title 1"/>
          <p:cNvSpPr txBox="1">
            <a:spLocks/>
          </p:cNvSpPr>
          <p:nvPr/>
        </p:nvSpPr>
        <p:spPr bwMode="auto">
          <a:xfrm>
            <a:off x="1006084" y="612204"/>
            <a:ext cx="4448419" cy="41086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600" b="1">
                <a:solidFill>
                  <a:schemeClr val="bg1"/>
                </a:solidFill>
                <a:latin typeface="+mj-lt"/>
                <a:ea typeface="+mj-ea"/>
                <a:cs typeface="+mj-cs"/>
              </a:defRPr>
            </a:lvl1pPr>
            <a:lvl2pPr algn="l" rtl="0" eaLnBrk="0" fontAlgn="base" hangingPunct="0">
              <a:spcBef>
                <a:spcPct val="0"/>
              </a:spcBef>
              <a:spcAft>
                <a:spcPct val="0"/>
              </a:spcAft>
              <a:defRPr sz="2600" b="1">
                <a:solidFill>
                  <a:schemeClr val="bg1"/>
                </a:solidFill>
                <a:latin typeface="Arial" charset="0"/>
              </a:defRPr>
            </a:lvl2pPr>
            <a:lvl3pPr algn="l" rtl="0" eaLnBrk="0" fontAlgn="base" hangingPunct="0">
              <a:spcBef>
                <a:spcPct val="0"/>
              </a:spcBef>
              <a:spcAft>
                <a:spcPct val="0"/>
              </a:spcAft>
              <a:defRPr sz="2600" b="1">
                <a:solidFill>
                  <a:schemeClr val="bg1"/>
                </a:solidFill>
                <a:latin typeface="Arial" charset="0"/>
              </a:defRPr>
            </a:lvl3pPr>
            <a:lvl4pPr algn="l" rtl="0" eaLnBrk="0" fontAlgn="base" hangingPunct="0">
              <a:spcBef>
                <a:spcPct val="0"/>
              </a:spcBef>
              <a:spcAft>
                <a:spcPct val="0"/>
              </a:spcAft>
              <a:defRPr sz="2600" b="1">
                <a:solidFill>
                  <a:schemeClr val="bg1"/>
                </a:solidFill>
                <a:latin typeface="Arial" charset="0"/>
              </a:defRPr>
            </a:lvl4pPr>
            <a:lvl5pPr algn="l" rtl="0" eaLnBrk="0" fontAlgn="base" hangingPunct="0">
              <a:spcBef>
                <a:spcPct val="0"/>
              </a:spcBef>
              <a:spcAft>
                <a:spcPct val="0"/>
              </a:spcAft>
              <a:defRPr sz="2600" b="1">
                <a:solidFill>
                  <a:schemeClr val="bg1"/>
                </a:solidFill>
                <a:latin typeface="Arial" charset="0"/>
              </a:defRPr>
            </a:lvl5pPr>
            <a:lvl6pPr marL="457200" algn="l" rtl="0" fontAlgn="base">
              <a:spcBef>
                <a:spcPct val="0"/>
              </a:spcBef>
              <a:spcAft>
                <a:spcPct val="0"/>
              </a:spcAft>
              <a:defRPr sz="2600" b="1">
                <a:solidFill>
                  <a:schemeClr val="bg1"/>
                </a:solidFill>
                <a:latin typeface="Arial" charset="0"/>
              </a:defRPr>
            </a:lvl6pPr>
            <a:lvl7pPr marL="914400" algn="l" rtl="0" fontAlgn="base">
              <a:spcBef>
                <a:spcPct val="0"/>
              </a:spcBef>
              <a:spcAft>
                <a:spcPct val="0"/>
              </a:spcAft>
              <a:defRPr sz="2600" b="1">
                <a:solidFill>
                  <a:schemeClr val="bg1"/>
                </a:solidFill>
                <a:latin typeface="Arial" charset="0"/>
              </a:defRPr>
            </a:lvl7pPr>
            <a:lvl8pPr marL="1371600" algn="l" rtl="0" fontAlgn="base">
              <a:spcBef>
                <a:spcPct val="0"/>
              </a:spcBef>
              <a:spcAft>
                <a:spcPct val="0"/>
              </a:spcAft>
              <a:defRPr sz="2600" b="1">
                <a:solidFill>
                  <a:schemeClr val="bg1"/>
                </a:solidFill>
                <a:latin typeface="Arial" charset="0"/>
              </a:defRPr>
            </a:lvl8pPr>
            <a:lvl9pPr marL="1828800" algn="l" rtl="0" fontAlgn="base">
              <a:spcBef>
                <a:spcPct val="0"/>
              </a:spcBef>
              <a:spcAft>
                <a:spcPct val="0"/>
              </a:spcAft>
              <a:defRPr sz="2600" b="1">
                <a:solidFill>
                  <a:schemeClr val="bg1"/>
                </a:solidFill>
                <a:latin typeface="Arial" charset="0"/>
              </a:defRPr>
            </a:lvl9pPr>
          </a:lstStyle>
          <a:p>
            <a:r>
              <a:rPr lang="en-US" sz="1800" dirty="0" smtClean="0"/>
              <a:t>Collections Query</a:t>
            </a:r>
            <a:endParaRPr lang="en-US" sz="1800" dirty="0"/>
          </a:p>
        </p:txBody>
      </p:sp>
    </p:spTree>
    <p:extLst>
      <p:ext uri="{BB962C8B-B14F-4D97-AF65-F5344CB8AC3E}">
        <p14:creationId xmlns:p14="http://schemas.microsoft.com/office/powerpoint/2010/main" val="15413834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Cash Receipt Line Types</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47</a:t>
            </a:fld>
            <a:endParaRPr lang="en-US" dirty="0">
              <a:solidFill>
                <a:srgbClr val="000000"/>
              </a:solidFill>
            </a:endParaRPr>
          </a:p>
        </p:txBody>
      </p:sp>
    </p:spTree>
    <p:extLst>
      <p:ext uri="{BB962C8B-B14F-4D97-AF65-F5344CB8AC3E}">
        <p14:creationId xmlns:p14="http://schemas.microsoft.com/office/powerpoint/2010/main" val="12752454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Content Placeholder 2"/>
          <p:cNvSpPr>
            <a:spLocks noGrp="1"/>
          </p:cNvSpPr>
          <p:nvPr>
            <p:ph idx="1"/>
          </p:nvPr>
        </p:nvSpPr>
        <p:spPr>
          <a:xfrm>
            <a:off x="457475" y="1244008"/>
            <a:ext cx="8572225" cy="5587483"/>
          </a:xfrm>
        </p:spPr>
        <p:txBody>
          <a:bodyPr/>
          <a:lstStyle/>
          <a:p>
            <a:pPr>
              <a:spcBef>
                <a:spcPts val="600"/>
              </a:spcBef>
              <a:spcAft>
                <a:spcPts val="600"/>
              </a:spcAft>
            </a:pPr>
            <a:r>
              <a:rPr lang="en-US" sz="2000" b="1" dirty="0" smtClean="0"/>
              <a:t>CR </a:t>
            </a:r>
            <a:r>
              <a:rPr lang="en-US" sz="2000" b="1" dirty="0"/>
              <a:t>Normal Line Type is used to:</a:t>
            </a:r>
          </a:p>
          <a:p>
            <a:pPr marL="571500" lvl="1" indent="-225425">
              <a:spcBef>
                <a:spcPts val="600"/>
              </a:spcBef>
              <a:spcAft>
                <a:spcPts val="600"/>
              </a:spcAft>
              <a:buFont typeface="+mj-lt"/>
              <a:buAutoNum type="arabicPeriod"/>
              <a:tabLst>
                <a:tab pos="571500" algn="l"/>
              </a:tabLst>
            </a:pPr>
            <a:r>
              <a:rPr lang="en-US" sz="1800" dirty="0" smtClean="0"/>
              <a:t>Record </a:t>
            </a:r>
            <a:r>
              <a:rPr lang="en-US" sz="1800" dirty="0"/>
              <a:t>the </a:t>
            </a:r>
            <a:r>
              <a:rPr lang="en-US" sz="1800" u="sng" dirty="0"/>
              <a:t>increase to the cash balance</a:t>
            </a:r>
            <a:r>
              <a:rPr lang="en-US" sz="1800" dirty="0"/>
              <a:t> associated with the collection</a:t>
            </a:r>
          </a:p>
          <a:p>
            <a:pPr marL="571500" lvl="1" indent="-225425">
              <a:spcBef>
                <a:spcPts val="600"/>
              </a:spcBef>
              <a:spcAft>
                <a:spcPts val="600"/>
              </a:spcAft>
              <a:buFont typeface="+mj-lt"/>
              <a:buAutoNum type="arabicPeriod"/>
              <a:tabLst>
                <a:tab pos="571500" algn="l"/>
              </a:tabLst>
            </a:pPr>
            <a:r>
              <a:rPr lang="en-US" sz="1800" dirty="0"/>
              <a:t>Record the </a:t>
            </a:r>
            <a:r>
              <a:rPr lang="en-US" sz="1800" u="sng" dirty="0"/>
              <a:t>decrease to the receivable balance</a:t>
            </a:r>
            <a:r>
              <a:rPr lang="en-US" sz="1800" dirty="0"/>
              <a:t> </a:t>
            </a:r>
            <a:r>
              <a:rPr lang="en-US" sz="1800" i="1" dirty="0"/>
              <a:t>associated with the </a:t>
            </a:r>
            <a:r>
              <a:rPr lang="en-US" sz="1800" i="1" dirty="0" smtClean="0"/>
              <a:t>referenced </a:t>
            </a:r>
            <a:r>
              <a:rPr lang="en-US" sz="1800" i="1" dirty="0"/>
              <a:t>Billing </a:t>
            </a:r>
            <a:r>
              <a:rPr lang="en-US" sz="1800" i="1" dirty="0" smtClean="0"/>
              <a:t>Document</a:t>
            </a:r>
          </a:p>
          <a:p>
            <a:pPr>
              <a:spcBef>
                <a:spcPts val="600"/>
              </a:spcBef>
              <a:spcAft>
                <a:spcPts val="600"/>
              </a:spcAft>
            </a:pPr>
            <a:r>
              <a:rPr lang="en-US" sz="1800" dirty="0" smtClean="0"/>
              <a:t>Cash Receipt with a Normal Line Type should be processed when GSA gets </a:t>
            </a:r>
            <a:r>
              <a:rPr lang="en-US" sz="1800" b="1" u="sng" dirty="0" smtClean="0"/>
              <a:t>paid for providing a good or service </a:t>
            </a:r>
            <a:endParaRPr lang="en-US" sz="1800" dirty="0"/>
          </a:p>
          <a:p>
            <a:pPr>
              <a:spcBef>
                <a:spcPts val="600"/>
              </a:spcBef>
              <a:spcAft>
                <a:spcPts val="600"/>
              </a:spcAft>
            </a:pPr>
            <a:endParaRPr lang="en-US" sz="1800" b="1" u="sng" dirty="0" smtClean="0"/>
          </a:p>
          <a:p>
            <a:pPr>
              <a:spcBef>
                <a:spcPts val="600"/>
              </a:spcBef>
              <a:spcAft>
                <a:spcPts val="600"/>
              </a:spcAft>
            </a:pPr>
            <a:r>
              <a:rPr lang="en-US" sz="1800" b="1" u="sng" dirty="0" smtClean="0"/>
              <a:t>Cash Receipt Line Type = Normal</a:t>
            </a:r>
          </a:p>
          <a:p>
            <a:pPr marL="0" indent="0">
              <a:spcBef>
                <a:spcPts val="600"/>
              </a:spcBef>
              <a:spcAft>
                <a:spcPts val="600"/>
              </a:spcAft>
              <a:buNone/>
            </a:pPr>
            <a:endParaRPr lang="en-US" sz="1800" b="1" dirty="0" smtClean="0"/>
          </a:p>
          <a:p>
            <a:pPr lvl="1">
              <a:spcBef>
                <a:spcPts val="600"/>
              </a:spcBef>
              <a:spcAft>
                <a:spcPts val="600"/>
              </a:spcAft>
            </a:pPr>
            <a:r>
              <a:rPr lang="en-US" sz="1800" dirty="0" smtClean="0"/>
              <a:t>The </a:t>
            </a:r>
            <a:r>
              <a:rPr lang="en-US" sz="1800" b="1" dirty="0" smtClean="0"/>
              <a:t>majority</a:t>
            </a:r>
            <a:r>
              <a:rPr lang="en-US" sz="1800" dirty="0" smtClean="0"/>
              <a:t> of GSA Cash Receipts will be recorded with Normal Line Type</a:t>
            </a:r>
          </a:p>
          <a:p>
            <a:pPr>
              <a:spcBef>
                <a:spcPts val="600"/>
              </a:spcBef>
              <a:spcAft>
                <a:spcPts val="600"/>
              </a:spcAft>
            </a:pPr>
            <a:r>
              <a:rPr lang="en-US" sz="1800" dirty="0" smtClean="0"/>
              <a:t>Cash Receipts with a Normal Line Type referencing a Billing Document: </a:t>
            </a:r>
          </a:p>
          <a:p>
            <a:pPr lvl="1">
              <a:spcBef>
                <a:spcPts val="600"/>
              </a:spcBef>
              <a:spcAft>
                <a:spcPts val="600"/>
              </a:spcAft>
            </a:pPr>
            <a:r>
              <a:rPr lang="en-US" sz="1800" u="sng" dirty="0" smtClean="0"/>
              <a:t>Liquidate the receivable balance</a:t>
            </a:r>
            <a:r>
              <a:rPr lang="en-US" sz="1800" dirty="0" smtClean="0"/>
              <a:t> in the amount of the Cash Receipt on the </a:t>
            </a:r>
            <a:r>
              <a:rPr lang="en-US" sz="1800" dirty="0"/>
              <a:t>Billing Document </a:t>
            </a:r>
            <a:endParaRPr lang="en-US" sz="1800" dirty="0" smtClean="0"/>
          </a:p>
        </p:txBody>
      </p:sp>
      <p:sp>
        <p:nvSpPr>
          <p:cNvPr id="176130" name="Title 1"/>
          <p:cNvSpPr>
            <a:spLocks noGrp="1"/>
          </p:cNvSpPr>
          <p:nvPr>
            <p:ph type="title"/>
          </p:nvPr>
        </p:nvSpPr>
        <p:spPr>
          <a:xfrm>
            <a:off x="455613" y="331788"/>
            <a:ext cx="8411940" cy="563562"/>
          </a:xfrm>
        </p:spPr>
        <p:txBody>
          <a:bodyPr/>
          <a:lstStyle/>
          <a:p>
            <a:r>
              <a:rPr lang="en-US" sz="2400" dirty="0" smtClean="0"/>
              <a:t>Cash Receipt:  Normal Line Type</a:t>
            </a:r>
          </a:p>
        </p:txBody>
      </p:sp>
      <p:sp>
        <p:nvSpPr>
          <p:cNvPr id="176133" name="Slide Number Placeholder 4"/>
          <p:cNvSpPr>
            <a:spLocks noGrp="1"/>
          </p:cNvSpPr>
          <p:nvPr>
            <p:ph type="sldNum" sz="quarter" idx="11"/>
          </p:nvPr>
        </p:nvSpPr>
        <p:spPr>
          <a:xfrm>
            <a:off x="-76200" y="6245225"/>
            <a:ext cx="520700" cy="476250"/>
          </a:xfrm>
          <a:noFill/>
        </p:spPr>
        <p:txBody>
          <a:bodyPr/>
          <a:lstStyle/>
          <a:p>
            <a:fld id="{8E498E07-50D7-499F-97CD-EFC09C02C04F}" type="slidenum">
              <a:rPr lang="en-US" smtClean="0">
                <a:latin typeface="Arial" pitchFamily="34" charset="0"/>
              </a:rPr>
              <a:pPr/>
              <a:t>48</a:t>
            </a:fld>
            <a:endParaRPr lang="en-US" dirty="0" smtClean="0">
              <a:latin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1168364" y="4429904"/>
            <a:ext cx="4150982" cy="299170"/>
          </a:xfrm>
          <a:prstGeom prst="rect">
            <a:avLst/>
          </a:prstGeom>
          <a:noFill/>
          <a:ln w="25400">
            <a:solidFill>
              <a:schemeClr val="bg1">
                <a:lumMod val="50000"/>
              </a:schemeClr>
            </a:solidFill>
            <a:miter lim="800000"/>
            <a:headEnd/>
            <a:tailEnd/>
          </a:ln>
        </p:spPr>
      </p:pic>
      <p:sp>
        <p:nvSpPr>
          <p:cNvPr id="7"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596953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85" t="29260" r="3922" b="10794"/>
          <a:stretch/>
        </p:blipFill>
        <p:spPr bwMode="auto">
          <a:xfrm>
            <a:off x="3236599" y="2449601"/>
            <a:ext cx="5776772" cy="131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130" name="Title 1"/>
          <p:cNvSpPr>
            <a:spLocks noGrp="1"/>
          </p:cNvSpPr>
          <p:nvPr>
            <p:ph type="title"/>
          </p:nvPr>
        </p:nvSpPr>
        <p:spPr>
          <a:xfrm>
            <a:off x="455613" y="331788"/>
            <a:ext cx="8411940" cy="563562"/>
          </a:xfrm>
        </p:spPr>
        <p:txBody>
          <a:bodyPr/>
          <a:lstStyle/>
          <a:p>
            <a:r>
              <a:rPr lang="en-US" sz="2400" dirty="0" smtClean="0"/>
              <a:t>Cash Receipt:  Normal Line Type (cont.)</a:t>
            </a:r>
          </a:p>
        </p:txBody>
      </p:sp>
      <p:sp>
        <p:nvSpPr>
          <p:cNvPr id="176133" name="Slide Number Placeholder 4"/>
          <p:cNvSpPr>
            <a:spLocks noGrp="1"/>
          </p:cNvSpPr>
          <p:nvPr>
            <p:ph type="sldNum" sz="quarter" idx="11"/>
          </p:nvPr>
        </p:nvSpPr>
        <p:spPr>
          <a:xfrm>
            <a:off x="-76200" y="6245225"/>
            <a:ext cx="520700" cy="476250"/>
          </a:xfrm>
          <a:noFill/>
        </p:spPr>
        <p:txBody>
          <a:bodyPr/>
          <a:lstStyle/>
          <a:p>
            <a:fld id="{8E498E07-50D7-499F-97CD-EFC09C02C04F}" type="slidenum">
              <a:rPr lang="en-US" smtClean="0">
                <a:latin typeface="Arial" pitchFamily="34" charset="0"/>
              </a:rPr>
              <a:pPr/>
              <a:t>49</a:t>
            </a:fld>
            <a:endParaRPr lang="en-US" dirty="0" smtClean="0">
              <a:latin typeface="Arial" pitchFamily="34" charset="0"/>
            </a:endParaRPr>
          </a:p>
        </p:txBody>
      </p:sp>
      <p:sp>
        <p:nvSpPr>
          <p:cNvPr id="6" name="Rectangle 5"/>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ounded Rectangle 9"/>
          <p:cNvSpPr/>
          <p:nvPr/>
        </p:nvSpPr>
        <p:spPr bwMode="auto">
          <a:xfrm>
            <a:off x="687840" y="1182631"/>
            <a:ext cx="6570210" cy="769993"/>
          </a:xfrm>
          <a:prstGeom prst="roundRect">
            <a:avLst/>
          </a:prstGeom>
          <a:ln>
            <a:no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rPr>
              <a:t>When a CR (Normal Line Type) references</a:t>
            </a:r>
            <a:r>
              <a:rPr kumimoji="0" lang="en-US" sz="1600" b="1" i="0" u="none" strike="noStrike" cap="none" normalizeH="0" dirty="0" smtClean="0">
                <a:ln>
                  <a:noFill/>
                </a:ln>
                <a:solidFill>
                  <a:schemeClr val="tx1"/>
                </a:solidFill>
                <a:effectLst/>
              </a:rPr>
              <a:t> a BD, the following occurs:</a:t>
            </a:r>
            <a:endParaRPr kumimoji="0" lang="en-US" sz="1600" i="0" u="none" strike="noStrike" cap="none" normalizeH="0" dirty="0" smtClean="0">
              <a:ln>
                <a:noFill/>
              </a:ln>
              <a:solidFill>
                <a:schemeClr val="tx1"/>
              </a:solidFill>
              <a:effectLst/>
            </a:endParaRPr>
          </a:p>
          <a:p>
            <a:pPr marL="342900" marR="0" indent="-342900" defTabSz="914400" rtl="0" eaLnBrk="1" fontAlgn="base" latinLnBrk="0" hangingPunct="1">
              <a:lnSpc>
                <a:spcPct val="100000"/>
              </a:lnSpc>
              <a:spcBef>
                <a:spcPct val="0"/>
              </a:spcBef>
              <a:spcAft>
                <a:spcPct val="0"/>
              </a:spcAft>
              <a:buClrTx/>
              <a:buSzTx/>
              <a:buFont typeface="+mj-lt"/>
              <a:buAutoNum type="arabicPeriod"/>
              <a:tabLst/>
            </a:pPr>
            <a:r>
              <a:rPr lang="en-US" sz="1400" dirty="0" smtClean="0">
                <a:solidFill>
                  <a:schemeClr val="tx1"/>
                </a:solidFill>
              </a:rPr>
              <a:t>Liquidates BD </a:t>
            </a:r>
          </a:p>
          <a:p>
            <a:pPr marL="342900" marR="0" indent="-342900" defTabSz="914400" rtl="0" eaLnBrk="1" fontAlgn="base" latinLnBrk="0" hangingPunct="1">
              <a:lnSpc>
                <a:spcPct val="100000"/>
              </a:lnSpc>
              <a:spcBef>
                <a:spcPct val="0"/>
              </a:spcBef>
              <a:spcAft>
                <a:spcPct val="0"/>
              </a:spcAft>
              <a:buClrTx/>
              <a:buSzTx/>
              <a:buFont typeface="+mj-lt"/>
              <a:buAutoNum type="arabicPeriod"/>
              <a:tabLst/>
            </a:pPr>
            <a:r>
              <a:rPr lang="en-US" sz="1400" dirty="0" smtClean="0">
                <a:solidFill>
                  <a:schemeClr val="tx1"/>
                </a:solidFill>
              </a:rPr>
              <a:t>Reduces Receivable</a:t>
            </a:r>
            <a:endParaRPr kumimoji="0" lang="en-US" sz="1400" i="0" u="none" strike="noStrike" cap="none" normalizeH="0" baseline="0" dirty="0" smtClean="0">
              <a:ln>
                <a:noFill/>
              </a:ln>
              <a:solidFill>
                <a:schemeClr val="tx1"/>
              </a:solidFill>
              <a:effectLst/>
            </a:endParaRPr>
          </a:p>
        </p:txBody>
      </p:sp>
      <p:pic>
        <p:nvPicPr>
          <p:cNvPr id="819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86" t="37451" r="3803" b="56244"/>
          <a:stretch/>
        </p:blipFill>
        <p:spPr bwMode="auto">
          <a:xfrm>
            <a:off x="3225705" y="4341577"/>
            <a:ext cx="5787665" cy="2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1" t="26363" r="3594" b="13651"/>
          <a:stretch/>
        </p:blipFill>
        <p:spPr bwMode="auto">
          <a:xfrm>
            <a:off x="3236599" y="5590326"/>
            <a:ext cx="5778140" cy="117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86" t="55908" r="3803" b="28297"/>
          <a:stretch/>
        </p:blipFill>
        <p:spPr bwMode="auto">
          <a:xfrm>
            <a:off x="3191202" y="4591862"/>
            <a:ext cx="5787665" cy="62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bwMode="auto">
          <a:xfrm>
            <a:off x="3236598" y="4084488"/>
            <a:ext cx="5776771" cy="225443"/>
          </a:xfrm>
          <a:prstGeom prst="rect">
            <a:avLst/>
          </a:prstGeom>
          <a:solidFill>
            <a:srgbClr val="857898"/>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rPr>
              <a:t>Cash Receipt </a:t>
            </a:r>
          </a:p>
        </p:txBody>
      </p:sp>
      <p:grpSp>
        <p:nvGrpSpPr>
          <p:cNvPr id="58" name="Group 57"/>
          <p:cNvGrpSpPr/>
          <p:nvPr/>
        </p:nvGrpSpPr>
        <p:grpSpPr>
          <a:xfrm>
            <a:off x="3225705" y="5221454"/>
            <a:ext cx="5785433" cy="400078"/>
            <a:chOff x="3225705" y="5221454"/>
            <a:chExt cx="5785433" cy="400078"/>
          </a:xfrm>
        </p:grpSpPr>
        <p:pic>
          <p:nvPicPr>
            <p:cNvPr id="819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15" t="50000" r="3467" b="19527"/>
            <a:stretch/>
          </p:blipFill>
          <p:spPr bwMode="auto">
            <a:xfrm>
              <a:off x="3225705" y="5221454"/>
              <a:ext cx="5785433" cy="36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1" t="82660" r="3594" b="13651"/>
            <a:stretch/>
          </p:blipFill>
          <p:spPr bwMode="auto">
            <a:xfrm>
              <a:off x="3236599" y="5549318"/>
              <a:ext cx="5767481" cy="72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1" t="82660" r="3594" b="13651"/>
          <a:stretch/>
        </p:blipFill>
        <p:spPr bwMode="auto">
          <a:xfrm>
            <a:off x="3225705" y="5197642"/>
            <a:ext cx="5767481" cy="72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0"/>
          <p:cNvSpPr/>
          <p:nvPr/>
        </p:nvSpPr>
        <p:spPr bwMode="auto">
          <a:xfrm>
            <a:off x="3225705" y="4084488"/>
            <a:ext cx="5789034" cy="2680131"/>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cxnSp>
        <p:nvCxnSpPr>
          <p:cNvPr id="62" name="Curved Connector 61"/>
          <p:cNvCxnSpPr/>
          <p:nvPr/>
        </p:nvCxnSpPr>
        <p:spPr bwMode="auto">
          <a:xfrm rot="10800000">
            <a:off x="4251960" y="2926080"/>
            <a:ext cx="11144" cy="2651760"/>
          </a:xfrm>
          <a:prstGeom prst="curvedConnector3">
            <a:avLst>
              <a:gd name="adj1" fmla="val 7685149"/>
            </a:avLst>
          </a:prstGeom>
          <a:solidFill>
            <a:srgbClr val="ED171F"/>
          </a:solidFill>
          <a:ln w="50800" cap="flat" cmpd="sng" algn="ctr">
            <a:solidFill>
              <a:schemeClr val="accent5">
                <a:lumMod val="25000"/>
              </a:schemeClr>
            </a:solidFill>
            <a:prstDash val="solid"/>
            <a:round/>
            <a:headEnd type="none" w="med" len="med"/>
            <a:tailEnd type="triangle"/>
          </a:ln>
          <a:effectLst/>
          <a:scene3d>
            <a:camera prst="orthographicFront">
              <a:rot lat="0" lon="0" rev="600000"/>
            </a:camera>
            <a:lightRig rig="threePt" dir="t"/>
          </a:scene3d>
        </p:spPr>
      </p:cxnSp>
      <p:grpSp>
        <p:nvGrpSpPr>
          <p:cNvPr id="23" name="Group 22"/>
          <p:cNvGrpSpPr/>
          <p:nvPr/>
        </p:nvGrpSpPr>
        <p:grpSpPr>
          <a:xfrm>
            <a:off x="407877" y="2315971"/>
            <a:ext cx="2700516" cy="3860162"/>
            <a:chOff x="3472701" y="3668260"/>
            <a:chExt cx="2700516" cy="3860162"/>
          </a:xfrm>
        </p:grpSpPr>
        <p:sp>
          <p:nvSpPr>
            <p:cNvPr id="24" name="Rounded Rectangle 23"/>
            <p:cNvSpPr/>
            <p:nvPr/>
          </p:nvSpPr>
          <p:spPr bwMode="auto">
            <a:xfrm>
              <a:off x="3472702" y="3668260"/>
              <a:ext cx="2700515" cy="112485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Billing Document</a:t>
              </a:r>
            </a:p>
            <a:p>
              <a:pPr marL="514350" lvl="1" indent="-228600">
                <a:buFont typeface="+mj-lt"/>
                <a:buAutoNum type="arabicPeriod"/>
              </a:pPr>
              <a:r>
                <a:rPr lang="en-US" sz="1400" dirty="0" smtClean="0">
                  <a:solidFill>
                    <a:schemeClr val="bg2">
                      <a:lumMod val="50000"/>
                    </a:schemeClr>
                  </a:solidFill>
                </a:rPr>
                <a:t>Increases Receivable</a:t>
              </a:r>
            </a:p>
            <a:p>
              <a:pPr marL="514350" lvl="1" indent="-228600">
                <a:buFont typeface="+mj-lt"/>
                <a:buAutoNum type="arabicPeriod"/>
              </a:pPr>
              <a:r>
                <a:rPr lang="en-US" sz="1400" dirty="0" smtClean="0">
                  <a:solidFill>
                    <a:schemeClr val="bg2">
                      <a:lumMod val="50000"/>
                    </a:schemeClr>
                  </a:solidFill>
                </a:rPr>
                <a:t>Increases Revenue</a:t>
              </a:r>
              <a:endParaRPr kumimoji="0" lang="en-US" sz="1400" b="0" i="0" u="none" strike="noStrike" cap="none" normalizeH="0" baseline="0" dirty="0" smtClean="0">
                <a:ln>
                  <a:noFill/>
                </a:ln>
                <a:solidFill>
                  <a:schemeClr val="bg2">
                    <a:lumMod val="50000"/>
                  </a:schemeClr>
                </a:solidFill>
                <a:effectLst/>
              </a:endParaRPr>
            </a:p>
          </p:txBody>
        </p:sp>
        <p:sp>
          <p:nvSpPr>
            <p:cNvPr id="25" name="Rounded Rectangle 24"/>
            <p:cNvSpPr/>
            <p:nvPr/>
          </p:nvSpPr>
          <p:spPr bwMode="auto">
            <a:xfrm>
              <a:off x="3483847" y="5122938"/>
              <a:ext cx="2689370" cy="1134748"/>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Cash Receipt</a:t>
              </a:r>
              <a:r>
                <a:rPr lang="en-US" sz="1400" dirty="0" smtClean="0">
                  <a:solidFill>
                    <a:schemeClr val="bg2">
                      <a:lumMod val="50000"/>
                    </a:schemeClr>
                  </a:solidFill>
                </a:rPr>
                <a:t> </a:t>
              </a:r>
            </a:p>
            <a:p>
              <a:pPr marL="514350" lvl="1" indent="-228600">
                <a:buFont typeface="+mj-lt"/>
                <a:buAutoNum type="arabicPeriod"/>
              </a:pPr>
              <a:r>
                <a:rPr lang="en-US" sz="1400" dirty="0" smtClean="0">
                  <a:solidFill>
                    <a:schemeClr val="bg2">
                      <a:lumMod val="50000"/>
                    </a:schemeClr>
                  </a:solidFill>
                </a:rPr>
                <a:t>Increases Cash</a:t>
              </a:r>
            </a:p>
            <a:p>
              <a:pPr marL="514350" lvl="1" indent="-228600">
                <a:buFont typeface="+mj-lt"/>
                <a:buAutoNum type="arabicPeriod"/>
              </a:pPr>
              <a:r>
                <a:rPr lang="en-US" sz="1400" dirty="0" smtClean="0">
                  <a:solidFill>
                    <a:schemeClr val="bg2">
                      <a:lumMod val="50000"/>
                    </a:schemeClr>
                  </a:solidFill>
                </a:rPr>
                <a:t>Increases Revenue</a:t>
              </a:r>
            </a:p>
          </p:txBody>
        </p:sp>
        <p:sp>
          <p:nvSpPr>
            <p:cNvPr id="27" name="Rounded Rectangle 26"/>
            <p:cNvSpPr/>
            <p:nvPr/>
          </p:nvSpPr>
          <p:spPr bwMode="auto">
            <a:xfrm>
              <a:off x="3472701" y="6590272"/>
              <a:ext cx="2700515" cy="938150"/>
            </a:xfrm>
            <a:prstGeom prst="roundRect">
              <a:avLst/>
            </a:prstGeom>
            <a:ln>
              <a:solidFill>
                <a:schemeClr val="accent5">
                  <a:lumMod val="75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CR References</a:t>
              </a:r>
              <a:r>
                <a:rPr kumimoji="0" lang="en-US" sz="1400" b="1" i="0" u="none" strike="noStrike" cap="none" normalizeH="0" dirty="0" smtClean="0">
                  <a:ln>
                    <a:noFill/>
                  </a:ln>
                  <a:solidFill>
                    <a:schemeClr val="tx1"/>
                  </a:solidFill>
                  <a:effectLst/>
                  <a:latin typeface="Arial" charset="0"/>
                </a:rPr>
                <a:t> BD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dirty="0" smtClean="0">
                  <a:ln>
                    <a:noFill/>
                  </a:ln>
                  <a:solidFill>
                    <a:schemeClr val="tx1"/>
                  </a:solidFill>
                  <a:effectLst/>
                  <a:latin typeface="Arial" charset="0"/>
                </a:rPr>
                <a:t>and Liquidates BD</a:t>
              </a:r>
              <a:endParaRPr kumimoji="0" lang="en-US" sz="1400" i="0" u="none" strike="noStrike" cap="none" normalizeH="0" dirty="0" smtClean="0">
                <a:ln>
                  <a:noFill/>
                </a:ln>
                <a:solidFill>
                  <a:schemeClr val="tx1"/>
                </a:solidFill>
                <a:effectLst/>
                <a:latin typeface="Arial" charset="0"/>
              </a:endParaRPr>
            </a:p>
            <a:p>
              <a:pPr marL="514350" marR="0" indent="-228600" defTabSz="914400" rtl="0" eaLnBrk="1" fontAlgn="base" latinLnBrk="0" hangingPunct="1">
                <a:lnSpc>
                  <a:spcPct val="100000"/>
                </a:lnSpc>
                <a:spcBef>
                  <a:spcPct val="0"/>
                </a:spcBef>
                <a:spcAft>
                  <a:spcPct val="0"/>
                </a:spcAft>
                <a:buClrTx/>
                <a:buSzTx/>
                <a:buFont typeface="+mj-lt"/>
                <a:buAutoNum type="arabicPeriod"/>
                <a:tabLst/>
              </a:pPr>
              <a:r>
                <a:rPr lang="en-US" sz="1400" dirty="0" smtClean="0">
                  <a:solidFill>
                    <a:schemeClr val="tx1"/>
                  </a:solidFill>
                  <a:latin typeface="Arial" charset="0"/>
                </a:rPr>
                <a:t>Reduces Receivable</a:t>
              </a:r>
            </a:p>
            <a:p>
              <a:pPr marL="51435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US" sz="1400" i="0" u="none" strike="noStrike" cap="none" normalizeH="0" baseline="0" dirty="0" smtClean="0">
                  <a:ln>
                    <a:noFill/>
                  </a:ln>
                  <a:solidFill>
                    <a:schemeClr val="tx1"/>
                  </a:solidFill>
                  <a:effectLst/>
                  <a:latin typeface="Arial" charset="0"/>
                </a:rPr>
                <a:t>Reduces Revenue</a:t>
              </a:r>
            </a:p>
          </p:txBody>
        </p:sp>
        <p:cxnSp>
          <p:nvCxnSpPr>
            <p:cNvPr id="28" name="Straight Arrow Connector 27"/>
            <p:cNvCxnSpPr>
              <a:stCxn id="24" idx="2"/>
              <a:endCxn id="25" idx="0"/>
            </p:cNvCxnSpPr>
            <p:nvPr/>
          </p:nvCxnSpPr>
          <p:spPr bwMode="auto">
            <a:xfrm>
              <a:off x="4822960" y="4793112"/>
              <a:ext cx="5572" cy="329826"/>
            </a:xfrm>
            <a:prstGeom prst="straightConnector1">
              <a:avLst/>
            </a:prstGeom>
            <a:solidFill>
              <a:srgbClr val="ED171F"/>
            </a:solidFill>
            <a:ln w="50800" cap="flat" cmpd="sng" algn="ctr">
              <a:solidFill>
                <a:schemeClr val="accent5">
                  <a:lumMod val="25000"/>
                </a:schemeClr>
              </a:solidFill>
              <a:prstDash val="solid"/>
              <a:round/>
              <a:headEnd type="none" w="med" len="med"/>
              <a:tailEnd type="triangle"/>
            </a:ln>
            <a:effectLst/>
          </p:spPr>
        </p:cxnSp>
      </p:grpSp>
      <p:cxnSp>
        <p:nvCxnSpPr>
          <p:cNvPr id="35" name="Straight Arrow Connector 34"/>
          <p:cNvCxnSpPr/>
          <p:nvPr/>
        </p:nvCxnSpPr>
        <p:spPr bwMode="auto">
          <a:xfrm>
            <a:off x="1751360" y="4897381"/>
            <a:ext cx="5572" cy="329826"/>
          </a:xfrm>
          <a:prstGeom prst="straightConnector1">
            <a:avLst/>
          </a:prstGeom>
          <a:solidFill>
            <a:srgbClr val="ED171F"/>
          </a:solidFill>
          <a:ln w="50800" cap="flat" cmpd="sng" algn="ctr">
            <a:solidFill>
              <a:schemeClr val="accent5">
                <a:lumMod val="25000"/>
              </a:schemeClr>
            </a:solidFill>
            <a:prstDash val="solid"/>
            <a:round/>
            <a:headEnd type="none" w="med" len="med"/>
            <a:tailEnd type="triangle"/>
          </a:ln>
          <a:effectLst/>
        </p:spPr>
      </p:cxnSp>
      <p:sp>
        <p:nvSpPr>
          <p:cNvPr id="37" name="Rectangle 36"/>
          <p:cNvSpPr/>
          <p:nvPr/>
        </p:nvSpPr>
        <p:spPr bwMode="auto">
          <a:xfrm>
            <a:off x="3236599" y="2156862"/>
            <a:ext cx="5742268" cy="225443"/>
          </a:xfrm>
          <a:prstGeom prst="rect">
            <a:avLst/>
          </a:prstGeom>
          <a:solidFill>
            <a:srgbClr val="857898"/>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rPr>
              <a:t>Billing Document</a:t>
            </a:r>
            <a:endParaRPr kumimoji="0" lang="en-US" sz="1600" b="0" i="0" u="none" strike="noStrike" cap="none" normalizeH="0" baseline="0" dirty="0" smtClean="0">
              <a:ln>
                <a:noFill/>
              </a:ln>
              <a:solidFill>
                <a:schemeClr val="bg1"/>
              </a:solidFill>
              <a:effectLst/>
              <a:latin typeface="Arial" charset="0"/>
            </a:endParaRPr>
          </a:p>
        </p:txBody>
      </p:sp>
      <p:sp>
        <p:nvSpPr>
          <p:cNvPr id="38" name="Rectangle 37"/>
          <p:cNvSpPr/>
          <p:nvPr/>
        </p:nvSpPr>
        <p:spPr bwMode="auto">
          <a:xfrm>
            <a:off x="3225705" y="2156863"/>
            <a:ext cx="5767481" cy="1576938"/>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91108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smtClean="0"/>
              <a:t>Dunning</a:t>
            </a:r>
            <a:r>
              <a:rPr lang="en-US" sz="1400" dirty="0"/>
              <a:t/>
            </a:r>
            <a:br>
              <a:rPr lang="en-US" sz="1400" dirty="0"/>
            </a:br>
            <a:endParaRPr lang="en-US" dirty="0"/>
          </a:p>
        </p:txBody>
      </p:sp>
      <p:sp>
        <p:nvSpPr>
          <p:cNvPr id="3" name="Text Placeholder 2"/>
          <p:cNvSpPr>
            <a:spLocks noGrp="1"/>
          </p:cNvSpPr>
          <p:nvPr>
            <p:ph type="body" idx="1"/>
          </p:nvPr>
        </p:nvSpPr>
        <p:spPr/>
        <p:txBody>
          <a:bodyPr/>
          <a:lstStyle/>
          <a:p>
            <a:pPr algn="ctr"/>
            <a:r>
              <a:rPr lang="en-US" sz="3600" dirty="0" smtClean="0"/>
              <a:t>Collections Lifecycle</a:t>
            </a:r>
            <a:endParaRPr lang="en-US" sz="3600" dirty="0"/>
          </a:p>
        </p:txBody>
      </p:sp>
      <p:sp>
        <p:nvSpPr>
          <p:cNvPr id="4" name="Footer Placeholder 3"/>
          <p:cNvSpPr>
            <a:spLocks noGrp="1"/>
          </p:cNvSpPr>
          <p:nvPr>
            <p:ph type="ftr" sz="quarter" idx="10"/>
          </p:nvPr>
        </p:nvSpPr>
        <p:spPr>
          <a:xfrm>
            <a:off x="3810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5</a:t>
            </a:fld>
            <a:endParaRPr lang="en-US" dirty="0">
              <a:solidFill>
                <a:srgbClr val="000000"/>
              </a:solidFill>
            </a:endParaRPr>
          </a:p>
        </p:txBody>
      </p:sp>
    </p:spTree>
    <p:extLst>
      <p:ext uri="{BB962C8B-B14F-4D97-AF65-F5344CB8AC3E}">
        <p14:creationId xmlns:p14="http://schemas.microsoft.com/office/powerpoint/2010/main" val="23949347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Content Placeholder 2"/>
          <p:cNvSpPr>
            <a:spLocks noGrp="1"/>
          </p:cNvSpPr>
          <p:nvPr>
            <p:ph idx="1"/>
          </p:nvPr>
        </p:nvSpPr>
        <p:spPr>
          <a:xfrm>
            <a:off x="457475" y="1244008"/>
            <a:ext cx="8431749" cy="5587483"/>
          </a:xfrm>
        </p:spPr>
        <p:txBody>
          <a:bodyPr/>
          <a:lstStyle/>
          <a:p>
            <a:r>
              <a:rPr lang="en-US" sz="1800" dirty="0" smtClean="0"/>
              <a:t>CR </a:t>
            </a:r>
            <a:r>
              <a:rPr lang="en-US" sz="1800" b="1" dirty="0"/>
              <a:t>Normal Line Type </a:t>
            </a:r>
            <a:r>
              <a:rPr lang="en-US" sz="1800" dirty="0" smtClean="0"/>
              <a:t>may also possess associated </a:t>
            </a:r>
            <a:r>
              <a:rPr lang="en-US" sz="1800" b="1" u="sng" dirty="0" smtClean="0"/>
              <a:t>Charge Lines</a:t>
            </a:r>
            <a:r>
              <a:rPr lang="en-US" sz="1800" b="1" dirty="0" smtClean="0"/>
              <a:t>:</a:t>
            </a:r>
            <a:endParaRPr lang="en-US" sz="1800" b="1" dirty="0"/>
          </a:p>
          <a:p>
            <a:pPr marL="803275" lvl="1" indent="-457200">
              <a:buFont typeface="+mj-lt"/>
              <a:buAutoNum type="arabicPeriod"/>
            </a:pPr>
            <a:r>
              <a:rPr lang="en-US" sz="1800" dirty="0" smtClean="0"/>
              <a:t>Record </a:t>
            </a:r>
            <a:r>
              <a:rPr lang="en-US" sz="1800" dirty="0"/>
              <a:t>the </a:t>
            </a:r>
            <a:r>
              <a:rPr lang="en-US" sz="1800" u="sng" dirty="0"/>
              <a:t>increase to the cash balance</a:t>
            </a:r>
            <a:r>
              <a:rPr lang="en-US" sz="1800" dirty="0"/>
              <a:t> associated with the collection</a:t>
            </a:r>
          </a:p>
          <a:p>
            <a:pPr marL="803275" lvl="1" indent="-457200">
              <a:spcAft>
                <a:spcPts val="600"/>
              </a:spcAft>
              <a:buFont typeface="+mj-lt"/>
              <a:buAutoNum type="arabicPeriod"/>
            </a:pPr>
            <a:r>
              <a:rPr lang="en-US" sz="1800" dirty="0"/>
              <a:t>Record the </a:t>
            </a:r>
            <a:r>
              <a:rPr lang="en-US" sz="1800" u="sng" dirty="0"/>
              <a:t>decrease to the receivable balance</a:t>
            </a:r>
            <a:r>
              <a:rPr lang="en-US" sz="1800" dirty="0"/>
              <a:t> </a:t>
            </a:r>
            <a:r>
              <a:rPr lang="en-US" sz="1800" i="1" dirty="0"/>
              <a:t>associated with the </a:t>
            </a:r>
            <a:r>
              <a:rPr lang="en-US" sz="1800" i="1" dirty="0" smtClean="0"/>
              <a:t>referenced </a:t>
            </a:r>
            <a:r>
              <a:rPr lang="en-US" sz="1800" i="1" dirty="0"/>
              <a:t>Billing </a:t>
            </a:r>
            <a:r>
              <a:rPr lang="en-US" sz="1800" i="1" dirty="0" smtClean="0"/>
              <a:t>Document’s Charge Lines</a:t>
            </a:r>
          </a:p>
          <a:p>
            <a:pPr>
              <a:spcBef>
                <a:spcPts val="600"/>
              </a:spcBef>
              <a:spcAft>
                <a:spcPts val="600"/>
              </a:spcAft>
            </a:pPr>
            <a:r>
              <a:rPr lang="en-US" sz="1800" b="1" u="sng" dirty="0" smtClean="0"/>
              <a:t>Cash Receipt Charge Line Record Types:</a:t>
            </a:r>
          </a:p>
          <a:p>
            <a:pPr marL="804672" indent="-457200">
              <a:spcBef>
                <a:spcPts val="300"/>
              </a:spcBef>
              <a:spcAft>
                <a:spcPts val="300"/>
              </a:spcAft>
              <a:buFont typeface="+mj-lt"/>
              <a:buAutoNum type="arabicPeriod"/>
            </a:pPr>
            <a:r>
              <a:rPr lang="en-US" sz="1800" dirty="0" smtClean="0"/>
              <a:t>Administrative Charge</a:t>
            </a:r>
          </a:p>
          <a:p>
            <a:pPr marL="804672" indent="-457200">
              <a:spcBef>
                <a:spcPts val="300"/>
              </a:spcBef>
              <a:spcAft>
                <a:spcPts val="300"/>
              </a:spcAft>
              <a:buFont typeface="+mj-lt"/>
              <a:buAutoNum type="arabicPeriod"/>
            </a:pPr>
            <a:r>
              <a:rPr lang="en-US" sz="1800" dirty="0" smtClean="0"/>
              <a:t>Interest Charge</a:t>
            </a:r>
          </a:p>
          <a:p>
            <a:pPr marL="804672" indent="-457200">
              <a:spcBef>
                <a:spcPts val="300"/>
              </a:spcBef>
              <a:spcAft>
                <a:spcPts val="300"/>
              </a:spcAft>
              <a:buFont typeface="+mj-lt"/>
              <a:buAutoNum type="arabicPeriod"/>
            </a:pPr>
            <a:r>
              <a:rPr lang="en-US" sz="1800" dirty="0" smtClean="0"/>
              <a:t>Penalty Charge</a:t>
            </a:r>
          </a:p>
          <a:p>
            <a:pPr>
              <a:spcBef>
                <a:spcPts val="300"/>
              </a:spcBef>
              <a:spcAft>
                <a:spcPts val="300"/>
              </a:spcAft>
            </a:pPr>
            <a:r>
              <a:rPr lang="en-US" sz="1800" dirty="0" smtClean="0"/>
              <a:t>Note: If the referenced document contains outstanding IP&amp;A, the generated CR should </a:t>
            </a:r>
            <a:r>
              <a:rPr lang="en-US" sz="1800" b="1" u="sng" dirty="0" smtClean="0"/>
              <a:t>liquidate IP&amp;A first</a:t>
            </a:r>
            <a:r>
              <a:rPr lang="en-US" sz="1800" dirty="0" smtClean="0"/>
              <a:t>, prior to liquidating the principal amount</a:t>
            </a:r>
            <a:endParaRPr lang="en-US" sz="1800" dirty="0"/>
          </a:p>
          <a:p>
            <a:pPr marL="347472" indent="0">
              <a:spcBef>
                <a:spcPts val="300"/>
              </a:spcBef>
              <a:spcAft>
                <a:spcPts val="300"/>
              </a:spcAft>
              <a:buNone/>
            </a:pPr>
            <a:endParaRPr lang="en-US" sz="1800" dirty="0" smtClean="0"/>
          </a:p>
          <a:p>
            <a:pPr marL="0" indent="0">
              <a:buNone/>
            </a:pPr>
            <a:endParaRPr lang="en-US" sz="2000" b="1" dirty="0" smtClean="0"/>
          </a:p>
          <a:p>
            <a:pPr marL="0" indent="0">
              <a:buNone/>
            </a:pPr>
            <a:endParaRPr lang="en-US" sz="2000" b="1" dirty="0"/>
          </a:p>
          <a:p>
            <a:pPr marL="0" indent="0">
              <a:buNone/>
            </a:pPr>
            <a:endParaRPr lang="en-US" sz="2000" b="1" dirty="0" smtClean="0"/>
          </a:p>
          <a:p>
            <a:pPr marL="0" indent="0">
              <a:buNone/>
            </a:pPr>
            <a:endParaRPr lang="en-US" sz="2000" b="1" dirty="0"/>
          </a:p>
          <a:p>
            <a:pPr marL="0" indent="0">
              <a:buNone/>
            </a:pPr>
            <a:endParaRPr lang="en-US" sz="2000" b="1" dirty="0" smtClean="0"/>
          </a:p>
          <a:p>
            <a:pPr marL="0" indent="0">
              <a:buNone/>
            </a:pPr>
            <a:endParaRPr lang="en-US" sz="2000" b="1" dirty="0"/>
          </a:p>
          <a:p>
            <a:pPr marL="0" indent="0">
              <a:buNone/>
            </a:pPr>
            <a:endParaRPr lang="en-US" sz="2000" b="1" dirty="0" smtClean="0"/>
          </a:p>
        </p:txBody>
      </p:sp>
      <p:sp>
        <p:nvSpPr>
          <p:cNvPr id="176130" name="Title 1"/>
          <p:cNvSpPr>
            <a:spLocks noGrp="1"/>
          </p:cNvSpPr>
          <p:nvPr>
            <p:ph type="title"/>
          </p:nvPr>
        </p:nvSpPr>
        <p:spPr>
          <a:xfrm>
            <a:off x="455613" y="331788"/>
            <a:ext cx="8411940" cy="563562"/>
          </a:xfrm>
        </p:spPr>
        <p:txBody>
          <a:bodyPr/>
          <a:lstStyle/>
          <a:p>
            <a:r>
              <a:rPr lang="en-US" sz="2400" dirty="0" smtClean="0"/>
              <a:t>Cash Receipt:  Normal Line Type w/Charge Lines</a:t>
            </a:r>
          </a:p>
        </p:txBody>
      </p:sp>
      <p:sp>
        <p:nvSpPr>
          <p:cNvPr id="176133" name="Slide Number Placeholder 4"/>
          <p:cNvSpPr>
            <a:spLocks noGrp="1"/>
          </p:cNvSpPr>
          <p:nvPr>
            <p:ph type="sldNum" sz="quarter" idx="11"/>
          </p:nvPr>
        </p:nvSpPr>
        <p:spPr>
          <a:xfrm>
            <a:off x="-76200" y="6245225"/>
            <a:ext cx="520700" cy="476250"/>
          </a:xfrm>
          <a:noFill/>
        </p:spPr>
        <p:txBody>
          <a:bodyPr/>
          <a:lstStyle/>
          <a:p>
            <a:fld id="{8E498E07-50D7-499F-97CD-EFC09C02C04F}" type="slidenum">
              <a:rPr lang="en-US" smtClean="0">
                <a:latin typeface="Arial" pitchFamily="34" charset="0"/>
              </a:rPr>
              <a:pPr/>
              <a:t>50</a:t>
            </a:fld>
            <a:endParaRPr lang="en-US" dirty="0" smtClean="0">
              <a:latin typeface="Arial" pitchFamily="34" charset="0"/>
            </a:endParaRPr>
          </a:p>
        </p:txBody>
      </p:sp>
      <p:sp>
        <p:nvSpPr>
          <p:cNvPr id="7"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900" y="4821870"/>
            <a:ext cx="7218179" cy="1597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8032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a:xfrm>
            <a:off x="455613" y="331788"/>
            <a:ext cx="8411940" cy="563562"/>
          </a:xfrm>
        </p:spPr>
        <p:txBody>
          <a:bodyPr/>
          <a:lstStyle/>
          <a:p>
            <a:r>
              <a:rPr lang="en-US" sz="2400" dirty="0" smtClean="0"/>
              <a:t>Cash Receipt:  Normal Line Type w/Charge Lines (cont.)</a:t>
            </a:r>
          </a:p>
        </p:txBody>
      </p:sp>
      <p:sp>
        <p:nvSpPr>
          <p:cNvPr id="176133" name="Slide Number Placeholder 4"/>
          <p:cNvSpPr>
            <a:spLocks noGrp="1"/>
          </p:cNvSpPr>
          <p:nvPr>
            <p:ph type="sldNum" sz="quarter" idx="11"/>
          </p:nvPr>
        </p:nvSpPr>
        <p:spPr>
          <a:xfrm>
            <a:off x="-76200" y="6245225"/>
            <a:ext cx="520700" cy="476250"/>
          </a:xfrm>
          <a:noFill/>
        </p:spPr>
        <p:txBody>
          <a:bodyPr/>
          <a:lstStyle/>
          <a:p>
            <a:fld id="{8E498E07-50D7-499F-97CD-EFC09C02C04F}" type="slidenum">
              <a:rPr lang="en-US" smtClean="0">
                <a:latin typeface="Arial" pitchFamily="34" charset="0"/>
              </a:rPr>
              <a:pPr/>
              <a:t>51</a:t>
            </a:fld>
            <a:endParaRPr lang="en-US" dirty="0" smtClean="0">
              <a:latin typeface="Arial" pitchFamily="34" charset="0"/>
            </a:endParaRPr>
          </a:p>
        </p:txBody>
      </p:sp>
      <p:sp>
        <p:nvSpPr>
          <p:cNvPr id="6" name="Rectangle 5"/>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3202096" y="4708567"/>
            <a:ext cx="5776771" cy="225443"/>
          </a:xfrm>
          <a:prstGeom prst="rect">
            <a:avLst/>
          </a:prstGeom>
          <a:solidFill>
            <a:srgbClr val="857898"/>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rPr>
              <a:t>Cash Receipt </a:t>
            </a:r>
          </a:p>
        </p:txBody>
      </p:sp>
      <p:sp>
        <p:nvSpPr>
          <p:cNvPr id="29" name="Rectangle 28"/>
          <p:cNvSpPr/>
          <p:nvPr/>
        </p:nvSpPr>
        <p:spPr bwMode="auto">
          <a:xfrm>
            <a:off x="3202096" y="2709482"/>
            <a:ext cx="5742268" cy="225443"/>
          </a:xfrm>
          <a:prstGeom prst="rect">
            <a:avLst/>
          </a:prstGeom>
          <a:solidFill>
            <a:srgbClr val="857898"/>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rPr>
              <a:t>Billing Document</a:t>
            </a:r>
            <a:endParaRPr kumimoji="0" lang="en-US" sz="1600" b="0" i="0" u="none" strike="noStrike" cap="none" normalizeH="0" baseline="0" dirty="0" smtClean="0">
              <a:ln>
                <a:noFill/>
              </a:ln>
              <a:solidFill>
                <a:schemeClr val="bg1"/>
              </a:solidFill>
              <a:effectLst/>
              <a:latin typeface="Arial" charset="0"/>
            </a:endParaRPr>
          </a:p>
        </p:txBody>
      </p:sp>
      <p:sp>
        <p:nvSpPr>
          <p:cNvPr id="2" name="TextBox 1"/>
          <p:cNvSpPr txBox="1"/>
          <p:nvPr/>
        </p:nvSpPr>
        <p:spPr>
          <a:xfrm>
            <a:off x="446567" y="1129522"/>
            <a:ext cx="8070112" cy="1415772"/>
          </a:xfrm>
          <a:prstGeom prst="rect">
            <a:avLst/>
          </a:prstGeom>
          <a:noFill/>
        </p:spPr>
        <p:txBody>
          <a:bodyPr wrap="square" rtlCol="0">
            <a:spAutoFit/>
          </a:bodyPr>
          <a:lstStyle/>
          <a:p>
            <a:pPr indent="-457200"/>
            <a:r>
              <a:rPr lang="en-US" sz="1600" b="1" dirty="0"/>
              <a:t>When a CR (Normal Line Type) references a BD and contains associated Charge Lines, the following occurs:</a:t>
            </a:r>
            <a:endParaRPr lang="en-US" sz="1600" dirty="0"/>
          </a:p>
          <a:p>
            <a:pPr marL="342900" indent="-342900">
              <a:buFont typeface="+mj-lt"/>
              <a:buAutoNum type="arabicPeriod"/>
            </a:pPr>
            <a:r>
              <a:rPr lang="en-US" sz="1400" dirty="0"/>
              <a:t>Liquidates </a:t>
            </a:r>
            <a:r>
              <a:rPr lang="en-US" sz="1400" dirty="0" smtClean="0"/>
              <a:t>BD’s IP&amp;A Charge Lines </a:t>
            </a:r>
            <a:endParaRPr lang="en-US" sz="1400" dirty="0"/>
          </a:p>
          <a:p>
            <a:pPr marL="342900" indent="-342900">
              <a:buFont typeface="+mj-lt"/>
              <a:buAutoNum type="arabicPeriod"/>
            </a:pPr>
            <a:r>
              <a:rPr lang="en-US" sz="1400" dirty="0"/>
              <a:t>Reduces </a:t>
            </a:r>
            <a:r>
              <a:rPr lang="en-US" sz="1400" dirty="0" smtClean="0"/>
              <a:t>Outstanding IP&amp;A Receivable</a:t>
            </a:r>
            <a:endParaRPr lang="en-US" sz="1400" dirty="0"/>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901" y="2957737"/>
            <a:ext cx="5742268" cy="11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86" t="37451" r="3803" b="56244"/>
          <a:stretch/>
        </p:blipFill>
        <p:spPr bwMode="auto">
          <a:xfrm>
            <a:off x="3213901" y="4946431"/>
            <a:ext cx="5787665" cy="2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9347" y="5228592"/>
            <a:ext cx="5776771" cy="87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2" name="Curved Connector 61"/>
          <p:cNvCxnSpPr/>
          <p:nvPr/>
        </p:nvCxnSpPr>
        <p:spPr bwMode="auto">
          <a:xfrm flipV="1">
            <a:off x="5029200" y="4005070"/>
            <a:ext cx="2456124" cy="1535828"/>
          </a:xfrm>
          <a:prstGeom prst="curvedConnector3">
            <a:avLst>
              <a:gd name="adj1" fmla="val 85931"/>
            </a:avLst>
          </a:prstGeom>
          <a:solidFill>
            <a:srgbClr val="ED171F"/>
          </a:solidFill>
          <a:ln w="50800" cap="flat" cmpd="sng" algn="ctr">
            <a:solidFill>
              <a:schemeClr val="accent5">
                <a:lumMod val="25000"/>
              </a:schemeClr>
            </a:solidFill>
            <a:prstDash val="solid"/>
            <a:round/>
            <a:headEnd type="none" w="med" len="med"/>
            <a:tailEnd type="triangle"/>
          </a:ln>
          <a:effectLst/>
          <a:scene3d>
            <a:camera prst="orthographicFront">
              <a:rot lat="0" lon="0" rev="600000"/>
            </a:camera>
            <a:lightRig rig="threePt" dir="t"/>
          </a:scene3d>
        </p:spPr>
      </p:cxnSp>
      <p:grpSp>
        <p:nvGrpSpPr>
          <p:cNvPr id="16" name="Group 15"/>
          <p:cNvGrpSpPr/>
          <p:nvPr/>
        </p:nvGrpSpPr>
        <p:grpSpPr>
          <a:xfrm>
            <a:off x="407877" y="2315971"/>
            <a:ext cx="2700516" cy="3860162"/>
            <a:chOff x="3472701" y="3668260"/>
            <a:chExt cx="2700516" cy="3860162"/>
          </a:xfrm>
        </p:grpSpPr>
        <p:sp>
          <p:nvSpPr>
            <p:cNvPr id="18" name="Rounded Rectangle 17"/>
            <p:cNvSpPr/>
            <p:nvPr/>
          </p:nvSpPr>
          <p:spPr bwMode="auto">
            <a:xfrm>
              <a:off x="3472702" y="3668260"/>
              <a:ext cx="2700515" cy="112485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Billing Document</a:t>
              </a:r>
            </a:p>
            <a:p>
              <a:pPr marL="514350" lvl="1" indent="-228600">
                <a:buFont typeface="+mj-lt"/>
                <a:buAutoNum type="arabicPeriod"/>
              </a:pPr>
              <a:r>
                <a:rPr lang="en-US" sz="1400" dirty="0" smtClean="0">
                  <a:solidFill>
                    <a:schemeClr val="bg2">
                      <a:lumMod val="50000"/>
                    </a:schemeClr>
                  </a:solidFill>
                </a:rPr>
                <a:t>Increases Receivable</a:t>
              </a:r>
            </a:p>
            <a:p>
              <a:pPr marL="514350" lvl="1" indent="-228600">
                <a:buFont typeface="+mj-lt"/>
                <a:buAutoNum type="arabicPeriod"/>
              </a:pPr>
              <a:r>
                <a:rPr lang="en-US" sz="1400" dirty="0" smtClean="0">
                  <a:solidFill>
                    <a:schemeClr val="bg2">
                      <a:lumMod val="50000"/>
                    </a:schemeClr>
                  </a:solidFill>
                </a:rPr>
                <a:t>Increases Revenue</a:t>
              </a:r>
              <a:endParaRPr kumimoji="0" lang="en-US" sz="1400" b="0" i="0" u="none" strike="noStrike" cap="none" normalizeH="0" baseline="0" dirty="0" smtClean="0">
                <a:ln>
                  <a:noFill/>
                </a:ln>
                <a:solidFill>
                  <a:schemeClr val="bg2">
                    <a:lumMod val="50000"/>
                  </a:schemeClr>
                </a:solidFill>
                <a:effectLst/>
              </a:endParaRPr>
            </a:p>
          </p:txBody>
        </p:sp>
        <p:sp>
          <p:nvSpPr>
            <p:cNvPr id="19" name="Rounded Rectangle 18"/>
            <p:cNvSpPr/>
            <p:nvPr/>
          </p:nvSpPr>
          <p:spPr bwMode="auto">
            <a:xfrm>
              <a:off x="3483847" y="5122938"/>
              <a:ext cx="2689370" cy="1134748"/>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50000"/>
                    </a:schemeClr>
                  </a:solidFill>
                  <a:effectLst/>
                  <a:latin typeface="Arial" charset="0"/>
                </a:rPr>
                <a:t>Cash Receipt</a:t>
              </a:r>
              <a:r>
                <a:rPr lang="en-US" sz="1400" dirty="0" smtClean="0">
                  <a:solidFill>
                    <a:schemeClr val="bg2">
                      <a:lumMod val="50000"/>
                    </a:schemeClr>
                  </a:solidFill>
                </a:rPr>
                <a:t> </a:t>
              </a:r>
            </a:p>
            <a:p>
              <a:pPr marL="514350" lvl="1" indent="-228600">
                <a:buFont typeface="+mj-lt"/>
                <a:buAutoNum type="arabicPeriod"/>
              </a:pPr>
              <a:r>
                <a:rPr lang="en-US" sz="1400" dirty="0" smtClean="0">
                  <a:solidFill>
                    <a:schemeClr val="bg2">
                      <a:lumMod val="50000"/>
                    </a:schemeClr>
                  </a:solidFill>
                </a:rPr>
                <a:t>Increases Cash</a:t>
              </a:r>
            </a:p>
            <a:p>
              <a:pPr marL="514350" lvl="1" indent="-228600">
                <a:buFont typeface="+mj-lt"/>
                <a:buAutoNum type="arabicPeriod"/>
              </a:pPr>
              <a:r>
                <a:rPr lang="en-US" sz="1400" dirty="0" smtClean="0">
                  <a:solidFill>
                    <a:schemeClr val="bg2">
                      <a:lumMod val="50000"/>
                    </a:schemeClr>
                  </a:solidFill>
                </a:rPr>
                <a:t>Increases Revenue</a:t>
              </a:r>
            </a:p>
          </p:txBody>
        </p:sp>
        <p:sp>
          <p:nvSpPr>
            <p:cNvPr id="20" name="Rounded Rectangle 19"/>
            <p:cNvSpPr/>
            <p:nvPr/>
          </p:nvSpPr>
          <p:spPr bwMode="auto">
            <a:xfrm>
              <a:off x="3472701" y="6590272"/>
              <a:ext cx="2700515" cy="938150"/>
            </a:xfrm>
            <a:prstGeom prst="roundRect">
              <a:avLst/>
            </a:prstGeom>
            <a:ln>
              <a:solidFill>
                <a:schemeClr val="accent5">
                  <a:lumMod val="75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CR References</a:t>
              </a:r>
              <a:r>
                <a:rPr kumimoji="0" lang="en-US" sz="1400" b="1" i="0" u="none" strike="noStrike" cap="none" normalizeH="0" dirty="0" smtClean="0">
                  <a:ln>
                    <a:noFill/>
                  </a:ln>
                  <a:solidFill>
                    <a:schemeClr val="tx1"/>
                  </a:solidFill>
                  <a:effectLst/>
                  <a:latin typeface="Arial" charset="0"/>
                </a:rPr>
                <a:t> BD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dirty="0" smtClean="0">
                  <a:ln>
                    <a:noFill/>
                  </a:ln>
                  <a:solidFill>
                    <a:schemeClr val="tx1"/>
                  </a:solidFill>
                  <a:effectLst/>
                  <a:latin typeface="Arial" charset="0"/>
                </a:rPr>
                <a:t>and Liquidates BD</a:t>
              </a:r>
              <a:endParaRPr kumimoji="0" lang="en-US" sz="1400" i="0" u="none" strike="noStrike" cap="none" normalizeH="0" dirty="0" smtClean="0">
                <a:ln>
                  <a:noFill/>
                </a:ln>
                <a:solidFill>
                  <a:schemeClr val="tx1"/>
                </a:solidFill>
                <a:effectLst/>
                <a:latin typeface="Arial" charset="0"/>
              </a:endParaRPr>
            </a:p>
            <a:p>
              <a:pPr marL="514350" marR="0" indent="-228600" defTabSz="914400" rtl="0" eaLnBrk="1" fontAlgn="base" latinLnBrk="0" hangingPunct="1">
                <a:lnSpc>
                  <a:spcPct val="100000"/>
                </a:lnSpc>
                <a:spcBef>
                  <a:spcPct val="0"/>
                </a:spcBef>
                <a:spcAft>
                  <a:spcPct val="0"/>
                </a:spcAft>
                <a:buClrTx/>
                <a:buSzTx/>
                <a:buFont typeface="+mj-lt"/>
                <a:buAutoNum type="arabicPeriod"/>
                <a:tabLst/>
              </a:pPr>
              <a:r>
                <a:rPr lang="en-US" sz="1400" dirty="0" smtClean="0">
                  <a:solidFill>
                    <a:schemeClr val="tx1"/>
                  </a:solidFill>
                  <a:latin typeface="Arial" charset="0"/>
                </a:rPr>
                <a:t>Reduces Receivable</a:t>
              </a:r>
            </a:p>
            <a:p>
              <a:pPr marL="514350" marR="0" indent="-228600" defTabSz="914400" rtl="0" eaLnBrk="1" fontAlgn="base" latinLnBrk="0" hangingPunct="1">
                <a:lnSpc>
                  <a:spcPct val="100000"/>
                </a:lnSpc>
                <a:spcBef>
                  <a:spcPct val="0"/>
                </a:spcBef>
                <a:spcAft>
                  <a:spcPct val="0"/>
                </a:spcAft>
                <a:buClrTx/>
                <a:buSzTx/>
                <a:buFont typeface="+mj-lt"/>
                <a:buAutoNum type="arabicPeriod"/>
                <a:tabLst/>
              </a:pPr>
              <a:r>
                <a:rPr kumimoji="0" lang="en-US" sz="1400" i="0" u="none" strike="noStrike" cap="none" normalizeH="0" baseline="0" dirty="0" smtClean="0">
                  <a:ln>
                    <a:noFill/>
                  </a:ln>
                  <a:solidFill>
                    <a:schemeClr val="tx1"/>
                  </a:solidFill>
                  <a:effectLst/>
                  <a:latin typeface="Arial" charset="0"/>
                </a:rPr>
                <a:t>Reduces Revenue</a:t>
              </a:r>
            </a:p>
          </p:txBody>
        </p:sp>
        <p:cxnSp>
          <p:nvCxnSpPr>
            <p:cNvPr id="21" name="Straight Arrow Connector 20"/>
            <p:cNvCxnSpPr>
              <a:stCxn id="18" idx="2"/>
              <a:endCxn id="19" idx="0"/>
            </p:cNvCxnSpPr>
            <p:nvPr/>
          </p:nvCxnSpPr>
          <p:spPr bwMode="auto">
            <a:xfrm>
              <a:off x="4822960" y="4793112"/>
              <a:ext cx="5572" cy="329826"/>
            </a:xfrm>
            <a:prstGeom prst="straightConnector1">
              <a:avLst/>
            </a:prstGeom>
            <a:solidFill>
              <a:srgbClr val="ED171F"/>
            </a:solidFill>
            <a:ln w="50800" cap="flat" cmpd="sng" algn="ctr">
              <a:solidFill>
                <a:schemeClr val="accent5">
                  <a:lumMod val="25000"/>
                </a:schemeClr>
              </a:solidFill>
              <a:prstDash val="solid"/>
              <a:round/>
              <a:headEnd type="none" w="med" len="med"/>
              <a:tailEnd type="triangle"/>
            </a:ln>
            <a:effectLst/>
          </p:spPr>
        </p:cxnSp>
      </p:grpSp>
      <p:cxnSp>
        <p:nvCxnSpPr>
          <p:cNvPr id="22" name="Straight Arrow Connector 21"/>
          <p:cNvCxnSpPr/>
          <p:nvPr/>
        </p:nvCxnSpPr>
        <p:spPr bwMode="auto">
          <a:xfrm>
            <a:off x="1752562" y="4898766"/>
            <a:ext cx="5572" cy="329826"/>
          </a:xfrm>
          <a:prstGeom prst="straightConnector1">
            <a:avLst/>
          </a:prstGeom>
          <a:solidFill>
            <a:srgbClr val="ED171F"/>
          </a:solidFill>
          <a:ln w="50800" cap="flat" cmpd="sng" algn="ctr">
            <a:solidFill>
              <a:schemeClr val="accent5">
                <a:lumMod val="25000"/>
              </a:schemeClr>
            </a:solidFill>
            <a:prstDash val="solid"/>
            <a:round/>
            <a:headEnd type="none" w="med" len="med"/>
            <a:tailEnd type="triangle"/>
          </a:ln>
          <a:effectLst/>
        </p:spPr>
      </p:cxnSp>
    </p:spTree>
    <p:extLst>
      <p:ext uri="{BB962C8B-B14F-4D97-AF65-F5344CB8AC3E}">
        <p14:creationId xmlns:p14="http://schemas.microsoft.com/office/powerpoint/2010/main" val="3926561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88387" cy="563562"/>
          </a:xfrm>
        </p:spPr>
        <p:txBody>
          <a:bodyPr/>
          <a:lstStyle/>
          <a:p>
            <a:r>
              <a:rPr lang="en-US" dirty="0"/>
              <a:t>Cash Receipt: Normal Line Type – Agreement Entity</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52</a:t>
            </a:fld>
            <a:endParaRPr lang="en-US" dirty="0">
              <a:solidFill>
                <a:srgbClr val="000000"/>
              </a:solidFill>
            </a:endParaRPr>
          </a:p>
        </p:txBody>
      </p:sp>
      <p:sp>
        <p:nvSpPr>
          <p:cNvPr id="19" name="Content Placeholder 5"/>
          <p:cNvSpPr txBox="1">
            <a:spLocks/>
          </p:cNvSpPr>
          <p:nvPr/>
        </p:nvSpPr>
        <p:spPr bwMode="auto">
          <a:xfrm>
            <a:off x="407725" y="4304096"/>
            <a:ext cx="2888993" cy="21929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400"/>
              </a:spcBef>
              <a:spcAft>
                <a:spcPts val="400"/>
              </a:spcAft>
              <a:buNone/>
            </a:pPr>
            <a:r>
              <a:rPr lang="en-US" sz="1500" b="1" dirty="0" smtClean="0">
                <a:solidFill>
                  <a:srgbClr val="000000"/>
                </a:solidFill>
              </a:rPr>
              <a:t>Agreement Entity before Collection:</a:t>
            </a:r>
          </a:p>
          <a:p>
            <a:pPr>
              <a:spcBef>
                <a:spcPts val="400"/>
              </a:spcBef>
              <a:spcAft>
                <a:spcPts val="400"/>
              </a:spcAft>
            </a:pPr>
            <a:r>
              <a:rPr lang="en-US" sz="1500" dirty="0" smtClean="0">
                <a:solidFill>
                  <a:srgbClr val="000000"/>
                </a:solidFill>
              </a:rPr>
              <a:t>Agreement </a:t>
            </a:r>
            <a:r>
              <a:rPr lang="en-US" sz="1500" dirty="0" smtClean="0">
                <a:solidFill>
                  <a:srgbClr val="000000"/>
                </a:solidFill>
              </a:rPr>
              <a:t>created for $100,000</a:t>
            </a:r>
          </a:p>
          <a:p>
            <a:pPr>
              <a:spcBef>
                <a:spcPts val="400"/>
              </a:spcBef>
              <a:spcAft>
                <a:spcPts val="400"/>
              </a:spcAft>
            </a:pPr>
            <a:r>
              <a:rPr lang="en-US" sz="1500" dirty="0" smtClean="0">
                <a:solidFill>
                  <a:srgbClr val="000000"/>
                </a:solidFill>
              </a:rPr>
              <a:t>Customer was billed $1,000 and processed against the Agreement</a:t>
            </a:r>
          </a:p>
          <a:p>
            <a:pPr>
              <a:spcBef>
                <a:spcPts val="400"/>
              </a:spcBef>
              <a:spcAft>
                <a:spcPts val="400"/>
              </a:spcAft>
            </a:pPr>
            <a:r>
              <a:rPr lang="en-US" sz="1500" dirty="0" smtClean="0">
                <a:solidFill>
                  <a:srgbClr val="000000"/>
                </a:solidFill>
              </a:rPr>
              <a:t>Next step is to process the </a:t>
            </a:r>
            <a:r>
              <a:rPr lang="en-US" sz="1500" dirty="0" smtClean="0">
                <a:solidFill>
                  <a:srgbClr val="000000"/>
                </a:solidFill>
              </a:rPr>
              <a:t>collection</a:t>
            </a:r>
            <a:endParaRPr lang="en-US" sz="1500" dirty="0">
              <a:solidFill>
                <a:srgbClr val="000000"/>
              </a:solidFill>
            </a:endParaRPr>
          </a:p>
        </p:txBody>
      </p:sp>
      <p:pic>
        <p:nvPicPr>
          <p:cNvPr id="13" name="Picture 2"/>
          <p:cNvPicPr>
            <a:picLocks noChangeAspect="1" noChangeArrowheads="1"/>
          </p:cNvPicPr>
          <p:nvPr/>
        </p:nvPicPr>
        <p:blipFill>
          <a:blip r:embed="rId3" cstate="print"/>
          <a:srcRect/>
          <a:stretch>
            <a:fillRect/>
          </a:stretch>
        </p:blipFill>
        <p:spPr bwMode="auto">
          <a:xfrm>
            <a:off x="2184044" y="2830379"/>
            <a:ext cx="979056" cy="141122"/>
          </a:xfrm>
          <a:prstGeom prst="rect">
            <a:avLst/>
          </a:prstGeom>
          <a:noFill/>
          <a:ln w="9525">
            <a:noFill/>
            <a:miter lim="800000"/>
            <a:headEnd/>
            <a:tailEnd/>
          </a:ln>
        </p:spPr>
      </p:pic>
      <p:pic>
        <p:nvPicPr>
          <p:cNvPr id="16" name="Picture 3"/>
          <p:cNvPicPr>
            <a:picLocks noChangeAspect="1" noChangeArrowheads="1"/>
          </p:cNvPicPr>
          <p:nvPr/>
        </p:nvPicPr>
        <p:blipFill>
          <a:blip r:embed="rId4" cstate="print"/>
          <a:srcRect/>
          <a:stretch>
            <a:fillRect/>
          </a:stretch>
        </p:blipFill>
        <p:spPr bwMode="auto">
          <a:xfrm>
            <a:off x="4672812" y="2118289"/>
            <a:ext cx="862013" cy="133552"/>
          </a:xfrm>
          <a:prstGeom prst="rect">
            <a:avLst/>
          </a:prstGeom>
          <a:noFill/>
          <a:ln w="9525">
            <a:noFill/>
            <a:miter lim="800000"/>
            <a:headEnd/>
            <a:tailEnd/>
          </a:ln>
        </p:spPr>
      </p:pic>
      <p:pic>
        <p:nvPicPr>
          <p:cNvPr id="17" name="Picture 4"/>
          <p:cNvPicPr>
            <a:picLocks noChangeAspect="1" noChangeArrowheads="1"/>
          </p:cNvPicPr>
          <p:nvPr/>
        </p:nvPicPr>
        <p:blipFill>
          <a:blip r:embed="rId5" cstate="print"/>
          <a:srcRect/>
          <a:stretch>
            <a:fillRect/>
          </a:stretch>
        </p:blipFill>
        <p:spPr bwMode="auto">
          <a:xfrm>
            <a:off x="4677576" y="1985664"/>
            <a:ext cx="847723" cy="128074"/>
          </a:xfrm>
          <a:prstGeom prst="rect">
            <a:avLst/>
          </a:prstGeom>
          <a:noFill/>
          <a:ln w="9525">
            <a:noFill/>
            <a:miter lim="800000"/>
            <a:headEnd/>
            <a:tailEnd/>
          </a:ln>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939" y="1151546"/>
            <a:ext cx="5823276" cy="31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6718" y="1828800"/>
            <a:ext cx="5682690" cy="3984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3091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68532" cy="563562"/>
          </a:xfrm>
        </p:spPr>
        <p:txBody>
          <a:bodyPr/>
          <a:lstStyle/>
          <a:p>
            <a:r>
              <a:rPr lang="en-US" dirty="0"/>
              <a:t>Cash Receipt: Normal Line Type – Agreement Entity</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53</a:t>
            </a:fld>
            <a:endParaRPr lang="en-US" dirty="0">
              <a:solidFill>
                <a:srgbClr val="000000"/>
              </a:solidFill>
            </a:endParaRPr>
          </a:p>
        </p:txBody>
      </p:sp>
      <p:sp>
        <p:nvSpPr>
          <p:cNvPr id="7" name="Content Placeholder 5"/>
          <p:cNvSpPr txBox="1">
            <a:spLocks/>
          </p:cNvSpPr>
          <p:nvPr/>
        </p:nvSpPr>
        <p:spPr bwMode="auto">
          <a:xfrm>
            <a:off x="407725" y="4368610"/>
            <a:ext cx="2888993" cy="1858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0" indent="0">
              <a:spcBef>
                <a:spcPts val="600"/>
              </a:spcBef>
              <a:spcAft>
                <a:spcPts val="600"/>
              </a:spcAft>
              <a:buNone/>
            </a:pPr>
            <a:r>
              <a:rPr lang="en-US" sz="1500" b="1" dirty="0" smtClean="0">
                <a:solidFill>
                  <a:srgbClr val="000000"/>
                </a:solidFill>
              </a:rPr>
              <a:t>Agreement Entity after Collection:</a:t>
            </a:r>
          </a:p>
          <a:p>
            <a:pPr>
              <a:spcBef>
                <a:spcPts val="600"/>
              </a:spcBef>
              <a:spcAft>
                <a:spcPts val="600"/>
              </a:spcAft>
            </a:pPr>
            <a:r>
              <a:rPr lang="en-US" sz="1500" b="1" dirty="0" smtClean="0">
                <a:solidFill>
                  <a:srgbClr val="000000"/>
                </a:solidFill>
              </a:rPr>
              <a:t>Total</a:t>
            </a:r>
            <a:r>
              <a:rPr lang="en-US" sz="1500" dirty="0" smtClean="0">
                <a:solidFill>
                  <a:srgbClr val="000000"/>
                </a:solidFill>
              </a:rPr>
              <a:t> </a:t>
            </a:r>
            <a:r>
              <a:rPr lang="en-US" sz="1500" b="1" dirty="0" smtClean="0">
                <a:solidFill>
                  <a:srgbClr val="000000"/>
                </a:solidFill>
              </a:rPr>
              <a:t>Unliquidated Receivable Amount </a:t>
            </a:r>
            <a:r>
              <a:rPr lang="en-US" sz="1500" dirty="0" smtClean="0">
                <a:solidFill>
                  <a:srgbClr val="000000"/>
                </a:solidFill>
              </a:rPr>
              <a:t>is reduced by collection amount</a:t>
            </a:r>
          </a:p>
          <a:p>
            <a:pPr>
              <a:spcBef>
                <a:spcPts val="600"/>
              </a:spcBef>
              <a:spcAft>
                <a:spcPts val="600"/>
              </a:spcAft>
            </a:pPr>
            <a:r>
              <a:rPr lang="en-US" sz="1500" b="1" dirty="0" smtClean="0">
                <a:solidFill>
                  <a:srgbClr val="000000"/>
                </a:solidFill>
              </a:rPr>
              <a:t>Total Collection Amount </a:t>
            </a:r>
            <a:r>
              <a:rPr lang="en-US" sz="1500" dirty="0" smtClean="0">
                <a:solidFill>
                  <a:srgbClr val="000000"/>
                </a:solidFill>
              </a:rPr>
              <a:t>is increased by collection </a:t>
            </a:r>
            <a:r>
              <a:rPr lang="en-US" sz="1500" dirty="0" smtClean="0">
                <a:solidFill>
                  <a:srgbClr val="000000"/>
                </a:solidFill>
              </a:rPr>
              <a:t>amount</a:t>
            </a:r>
            <a:endParaRPr lang="en-US" sz="1600" kern="0" dirty="0">
              <a:solidFill>
                <a:srgbClr val="000000"/>
              </a:solidFill>
            </a:endParaRPr>
          </a:p>
          <a:p>
            <a:endParaRPr lang="en-US" sz="1600" kern="0" dirty="0" smtClean="0">
              <a:solidFill>
                <a:srgbClr val="000000"/>
              </a:solidFill>
            </a:endParaRPr>
          </a:p>
          <a:p>
            <a:endParaRPr lang="en-US" sz="1600" kern="0" dirty="0" smtClean="0">
              <a:solidFill>
                <a:srgbClr val="000000"/>
              </a:solidFill>
            </a:endParaRPr>
          </a:p>
        </p:txBody>
      </p:sp>
      <p:pic>
        <p:nvPicPr>
          <p:cNvPr id="15" name="Picture 3"/>
          <p:cNvPicPr>
            <a:picLocks noChangeAspect="1" noChangeArrowheads="1"/>
          </p:cNvPicPr>
          <p:nvPr/>
        </p:nvPicPr>
        <p:blipFill>
          <a:blip r:embed="rId3" cstate="print"/>
          <a:srcRect/>
          <a:stretch>
            <a:fillRect/>
          </a:stretch>
        </p:blipFill>
        <p:spPr bwMode="auto">
          <a:xfrm>
            <a:off x="4672812" y="2118289"/>
            <a:ext cx="862013" cy="133552"/>
          </a:xfrm>
          <a:prstGeom prst="rect">
            <a:avLst/>
          </a:prstGeom>
          <a:noFill/>
          <a:ln w="9525">
            <a:noFill/>
            <a:miter lim="800000"/>
            <a:headEnd/>
            <a:tailEnd/>
          </a:ln>
        </p:spPr>
      </p:pic>
      <p:pic>
        <p:nvPicPr>
          <p:cNvPr id="16" name="Picture 4"/>
          <p:cNvPicPr>
            <a:picLocks noChangeAspect="1" noChangeArrowheads="1"/>
          </p:cNvPicPr>
          <p:nvPr/>
        </p:nvPicPr>
        <p:blipFill>
          <a:blip r:embed="rId4" cstate="print"/>
          <a:srcRect/>
          <a:stretch>
            <a:fillRect/>
          </a:stretch>
        </p:blipFill>
        <p:spPr bwMode="auto">
          <a:xfrm>
            <a:off x="4677576" y="1985664"/>
            <a:ext cx="847723" cy="128074"/>
          </a:xfrm>
          <a:prstGeom prst="rect">
            <a:avLst/>
          </a:prstGeom>
          <a:noFill/>
          <a:ln w="9525">
            <a:noFill/>
            <a:miter lim="800000"/>
            <a:headEnd/>
            <a:tailEnd/>
          </a:ln>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252" y="1149178"/>
            <a:ext cx="5959547" cy="323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1900804"/>
            <a:ext cx="5671345" cy="397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94130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Footer Placeholder 2"/>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54</a:t>
            </a:fld>
            <a:endParaRPr lang="en-US" dirty="0"/>
          </a:p>
        </p:txBody>
      </p:sp>
      <p:sp>
        <p:nvSpPr>
          <p:cNvPr id="5" name="Content Placeholder 6"/>
          <p:cNvSpPr txBox="1">
            <a:spLocks/>
          </p:cNvSpPr>
          <p:nvPr/>
        </p:nvSpPr>
        <p:spPr>
          <a:xfrm>
            <a:off x="393402" y="1383870"/>
            <a:ext cx="8750598" cy="664005"/>
          </a:xfrm>
          <a:prstGeom prst="rect">
            <a:avLst/>
          </a:prstGeom>
          <a:noFill/>
        </p:spPr>
        <p:txBody>
          <a:bodyPr/>
          <a:lstStyle/>
          <a:p>
            <a:pPr marL="231775" lvl="0" indent="-231775">
              <a:spcBef>
                <a:spcPct val="20000"/>
              </a:spcBef>
              <a:buClr>
                <a:srgbClr val="AF242B"/>
              </a:buClr>
              <a:buSzPct val="75000"/>
            </a:pPr>
            <a:endParaRPr lang="en-US" sz="500" b="1" dirty="0" smtClean="0">
              <a:latin typeface="+mn-lt"/>
            </a:endParaRPr>
          </a:p>
          <a:p>
            <a:pPr marL="231775" lvl="0" indent="-231775">
              <a:spcBef>
                <a:spcPct val="20000"/>
              </a:spcBef>
              <a:buClr>
                <a:srgbClr val="AF242B"/>
              </a:buClr>
              <a:buSzPct val="75000"/>
            </a:pPr>
            <a:r>
              <a:rPr lang="en-US" sz="2000" b="1" dirty="0" smtClean="0">
                <a:latin typeface="+mn-lt"/>
              </a:rPr>
              <a:t>Exercise 1:  </a:t>
            </a:r>
            <a:r>
              <a:rPr lang="en-US" sz="2000" dirty="0" smtClean="0">
                <a:latin typeface="+mn-lt"/>
              </a:rPr>
              <a:t>Create a Normal Line Cash Receipt</a:t>
            </a:r>
          </a:p>
          <a:p>
            <a:pPr marL="231775" lvl="0" indent="-231775">
              <a:spcBef>
                <a:spcPct val="20000"/>
              </a:spcBef>
              <a:buClr>
                <a:srgbClr val="AF242B"/>
              </a:buClr>
              <a:buSzPct val="75000"/>
            </a:pPr>
            <a:endParaRPr lang="en-US" sz="1200" dirty="0" smtClean="0">
              <a:latin typeface="+mn-lt"/>
            </a:endParaRPr>
          </a:p>
        </p:txBody>
      </p:sp>
    </p:spTree>
    <p:extLst>
      <p:ext uri="{BB962C8B-B14F-4D97-AF65-F5344CB8AC3E}">
        <p14:creationId xmlns:p14="http://schemas.microsoft.com/office/powerpoint/2010/main" val="1582075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51986" y="6553200"/>
            <a:ext cx="7010400" cy="304800"/>
          </a:xfrm>
        </p:spPr>
        <p:txBody>
          <a:bodyPr/>
          <a:lstStyle/>
          <a:p>
            <a:pPr>
              <a:defRPr/>
            </a:pPr>
            <a:r>
              <a:rPr lang="en-US" dirty="0" smtClean="0"/>
              <a:t>CGI Federal Proprietary and Confidential</a:t>
            </a:r>
            <a:endParaRPr lang="en-US" dirty="0"/>
          </a:p>
        </p:txBody>
      </p:sp>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55</a:t>
            </a:fld>
            <a:endParaRPr lang="en-US" dirty="0"/>
          </a:p>
        </p:txBody>
      </p:sp>
      <p:sp>
        <p:nvSpPr>
          <p:cNvPr id="13" name="Title 1"/>
          <p:cNvSpPr>
            <a:spLocks noGrp="1"/>
          </p:cNvSpPr>
          <p:nvPr>
            <p:ph type="title"/>
          </p:nvPr>
        </p:nvSpPr>
        <p:spPr>
          <a:xfrm>
            <a:off x="455613" y="331788"/>
            <a:ext cx="8411940" cy="563562"/>
          </a:xfrm>
        </p:spPr>
        <p:txBody>
          <a:bodyPr/>
          <a:lstStyle/>
          <a:p>
            <a:r>
              <a:rPr lang="en-US" sz="2400" dirty="0" smtClean="0"/>
              <a:t>Cash Receipt:  Debit Voucher Line Type</a:t>
            </a:r>
          </a:p>
        </p:txBody>
      </p:sp>
      <p:sp>
        <p:nvSpPr>
          <p:cNvPr id="14" name="Content Placeholder 5"/>
          <p:cNvSpPr txBox="1">
            <a:spLocks/>
          </p:cNvSpPr>
          <p:nvPr/>
        </p:nvSpPr>
        <p:spPr>
          <a:xfrm>
            <a:off x="333374" y="1360968"/>
            <a:ext cx="8810625" cy="4752753"/>
          </a:xfrm>
          <a:prstGeom prst="rect">
            <a:avLst/>
          </a:prstGeom>
        </p:spPr>
        <p:txBody>
          <a:bodyPr/>
          <a:lstStyle/>
          <a:p>
            <a:pPr marL="231775" indent="-231775" eaLnBrk="0" hangingPunct="0">
              <a:spcBef>
                <a:spcPct val="20000"/>
              </a:spcBef>
              <a:buClr>
                <a:srgbClr val="AF242B"/>
              </a:buClr>
              <a:buSzPct val="75000"/>
              <a:buFont typeface="Wingdings" pitchFamily="2" charset="2"/>
              <a:buChar char="w"/>
              <a:defRPr/>
            </a:pPr>
            <a:r>
              <a:rPr lang="en-US" sz="2000" b="1" u="sng" kern="0" dirty="0">
                <a:latin typeface="+mn-lt"/>
              </a:rPr>
              <a:t>Debit Voucher</a:t>
            </a:r>
            <a:r>
              <a:rPr lang="en-US" sz="2000" kern="0" dirty="0">
                <a:latin typeface="+mn-lt"/>
              </a:rPr>
              <a:t> CRs are used to reduce the cash balance originally posted by a previous collection under the following circumstances</a:t>
            </a:r>
            <a:r>
              <a:rPr lang="en-US" sz="2000" kern="0" dirty="0" smtClean="0">
                <a:latin typeface="+mn-lt"/>
              </a:rPr>
              <a:t>:</a:t>
            </a:r>
          </a:p>
          <a:p>
            <a:pPr marL="231775" indent="-231775" eaLnBrk="0" hangingPunct="0">
              <a:spcBef>
                <a:spcPct val="20000"/>
              </a:spcBef>
              <a:buClr>
                <a:srgbClr val="AF242B"/>
              </a:buClr>
              <a:buSzPct val="75000"/>
              <a:buFont typeface="Wingdings" pitchFamily="2" charset="2"/>
              <a:buChar char="w"/>
              <a:defRPr/>
            </a:pPr>
            <a:endParaRPr lang="en-US" sz="800" kern="0" dirty="0" smtClean="0">
              <a:latin typeface="+mn-lt"/>
            </a:endParaRPr>
          </a:p>
          <a:p>
            <a:pPr marL="688975" lvl="1" indent="-231775" eaLnBrk="0" hangingPunct="0">
              <a:spcBef>
                <a:spcPct val="20000"/>
              </a:spcBef>
              <a:buClr>
                <a:srgbClr val="AF242B"/>
              </a:buClr>
              <a:buSzPct val="75000"/>
              <a:buFont typeface="Wingdings" pitchFamily="2" charset="2"/>
              <a:buChar char="w"/>
              <a:defRPr/>
            </a:pPr>
            <a:r>
              <a:rPr lang="en-US" sz="2000" b="1" kern="0" dirty="0" smtClean="0">
                <a:latin typeface="+mn-lt"/>
              </a:rPr>
              <a:t>Bounced Check</a:t>
            </a:r>
          </a:p>
          <a:p>
            <a:pPr marL="1146175" lvl="2" indent="-231775" eaLnBrk="0" hangingPunct="0">
              <a:spcBef>
                <a:spcPct val="20000"/>
              </a:spcBef>
              <a:buClr>
                <a:srgbClr val="AF242B"/>
              </a:buClr>
              <a:buSzPct val="75000"/>
              <a:buFont typeface="Wingdings" pitchFamily="2" charset="2"/>
              <a:buChar char="w"/>
              <a:defRPr/>
            </a:pPr>
            <a:r>
              <a:rPr lang="en-US" sz="1800" kern="0" dirty="0" smtClean="0">
                <a:latin typeface="+mn-lt"/>
              </a:rPr>
              <a:t>Purchaser </a:t>
            </a:r>
            <a:r>
              <a:rPr lang="en-US" sz="1800" kern="0" dirty="0">
                <a:latin typeface="+mn-lt"/>
              </a:rPr>
              <a:t>did not have sufficient funds in their account to cover the </a:t>
            </a:r>
            <a:r>
              <a:rPr lang="en-US" sz="1800" kern="0" dirty="0" smtClean="0">
                <a:latin typeface="+mn-lt"/>
              </a:rPr>
              <a:t>check</a:t>
            </a:r>
          </a:p>
          <a:p>
            <a:pPr marL="1146175" lvl="2" indent="-231775" eaLnBrk="0" hangingPunct="0">
              <a:spcBef>
                <a:spcPct val="20000"/>
              </a:spcBef>
              <a:buClr>
                <a:srgbClr val="AF242B"/>
              </a:buClr>
              <a:buSzPct val="75000"/>
              <a:buFont typeface="Wingdings" pitchFamily="2" charset="2"/>
              <a:buChar char="w"/>
              <a:defRPr/>
            </a:pPr>
            <a:r>
              <a:rPr lang="en-US" sz="1800" kern="0" dirty="0" smtClean="0">
                <a:latin typeface="+mn-lt"/>
              </a:rPr>
              <a:t>GSA's </a:t>
            </a:r>
            <a:r>
              <a:rPr lang="en-US" sz="1800" kern="0" dirty="0">
                <a:latin typeface="+mn-lt"/>
              </a:rPr>
              <a:t>cash balance should be reduced by the amount of the bounced </a:t>
            </a:r>
            <a:r>
              <a:rPr lang="en-US" sz="1800" kern="0" dirty="0" smtClean="0">
                <a:latin typeface="+mn-lt"/>
              </a:rPr>
              <a:t>check</a:t>
            </a:r>
          </a:p>
          <a:p>
            <a:pPr marL="1146175" lvl="2" indent="-231775" eaLnBrk="0" hangingPunct="0">
              <a:spcBef>
                <a:spcPct val="20000"/>
              </a:spcBef>
              <a:buClr>
                <a:srgbClr val="AF242B"/>
              </a:buClr>
              <a:buSzPct val="75000"/>
              <a:buFont typeface="Wingdings" pitchFamily="2" charset="2"/>
              <a:buChar char="w"/>
              <a:defRPr/>
            </a:pPr>
            <a:endParaRPr lang="en-US" sz="800" kern="0" dirty="0" smtClean="0">
              <a:latin typeface="+mn-lt"/>
            </a:endParaRPr>
          </a:p>
          <a:p>
            <a:pPr marL="688975" lvl="1" indent="-231775" eaLnBrk="0" hangingPunct="0">
              <a:spcBef>
                <a:spcPct val="20000"/>
              </a:spcBef>
              <a:buClr>
                <a:srgbClr val="AF242B"/>
              </a:buClr>
              <a:buSzPct val="75000"/>
              <a:buFont typeface="Wingdings" pitchFamily="2" charset="2"/>
              <a:buChar char="w"/>
              <a:defRPr/>
            </a:pPr>
            <a:r>
              <a:rPr lang="en-US" sz="2000" b="1" kern="0" dirty="0" smtClean="0">
                <a:latin typeface="+mn-lt"/>
              </a:rPr>
              <a:t>Chargeback</a:t>
            </a:r>
            <a:endParaRPr lang="en-US" sz="1800" b="1" kern="0" dirty="0">
              <a:latin typeface="+mn-lt"/>
            </a:endParaRPr>
          </a:p>
          <a:p>
            <a:pPr marL="1146175" lvl="2" indent="-231775" eaLnBrk="0" hangingPunct="0">
              <a:spcBef>
                <a:spcPct val="20000"/>
              </a:spcBef>
              <a:buClr>
                <a:srgbClr val="AF242B"/>
              </a:buClr>
              <a:buSzPct val="75000"/>
              <a:buFont typeface="Wingdings" pitchFamily="2" charset="2"/>
              <a:buChar char="w"/>
              <a:defRPr/>
            </a:pPr>
            <a:r>
              <a:rPr lang="en-US" sz="1800" kern="0" dirty="0" smtClean="0"/>
              <a:t>A</a:t>
            </a:r>
            <a:r>
              <a:rPr lang="en-US" sz="1800" kern="0" dirty="0" smtClean="0">
                <a:latin typeface="+mn-lt"/>
              </a:rPr>
              <a:t> customer disputes previously submitted Pay.gov collections </a:t>
            </a:r>
          </a:p>
          <a:p>
            <a:pPr marL="1603375" lvl="3" indent="-231775" eaLnBrk="0" hangingPunct="0">
              <a:spcBef>
                <a:spcPct val="20000"/>
              </a:spcBef>
              <a:buClr>
                <a:srgbClr val="AF242B"/>
              </a:buClr>
              <a:buSzPct val="75000"/>
              <a:buFont typeface="Wingdings" pitchFamily="2" charset="2"/>
              <a:buChar char="w"/>
              <a:defRPr/>
            </a:pPr>
            <a:r>
              <a:rPr lang="en-US" sz="1600" kern="0" dirty="0" smtClean="0">
                <a:latin typeface="+mn-lt"/>
              </a:rPr>
              <a:t>Process described further in </a:t>
            </a:r>
            <a:r>
              <a:rPr lang="en-US" sz="1600" i="1" dirty="0">
                <a:cs typeface="Calibri" pitchFamily="34" charset="0"/>
              </a:rPr>
              <a:t>Segment </a:t>
            </a:r>
            <a:r>
              <a:rPr lang="en-US" sz="1600" i="1" dirty="0" smtClean="0">
                <a:cs typeface="Calibri" pitchFamily="34" charset="0"/>
              </a:rPr>
              <a:t>4: Collections Processing: Pay.gov</a:t>
            </a:r>
            <a:endParaRPr lang="en-US" sz="1600" i="1" dirty="0">
              <a:cs typeface="Calibri" pitchFamily="34" charset="0"/>
            </a:endParaRPr>
          </a:p>
          <a:p>
            <a:pPr marL="231775" lvl="0" indent="-231775" eaLnBrk="0" hangingPunct="0">
              <a:spcBef>
                <a:spcPct val="20000"/>
              </a:spcBef>
              <a:buClr>
                <a:srgbClr val="AF242B"/>
              </a:buClr>
              <a:buSzPct val="75000"/>
              <a:buFont typeface="Wingdings" pitchFamily="2" charset="2"/>
              <a:buChar char="w"/>
              <a:defRPr/>
            </a:pPr>
            <a:endParaRPr lang="en-US" sz="800" kern="0" dirty="0">
              <a:latin typeface="+mn-lt"/>
            </a:endParaRPr>
          </a:p>
          <a:p>
            <a:pPr marL="688975" lvl="1" indent="-231775" eaLnBrk="0" hangingPunct="0">
              <a:spcBef>
                <a:spcPct val="20000"/>
              </a:spcBef>
              <a:buClr>
                <a:srgbClr val="AF242B"/>
              </a:buClr>
              <a:buSzPct val="75000"/>
              <a:buFont typeface="Wingdings" pitchFamily="2" charset="2"/>
              <a:buChar char="w"/>
              <a:defRPr/>
            </a:pPr>
            <a:r>
              <a:rPr lang="en-US" sz="2000" b="1" kern="0" dirty="0" smtClean="0"/>
              <a:t>Refund</a:t>
            </a:r>
            <a:endParaRPr lang="en-US" sz="1800" b="1" kern="0" dirty="0"/>
          </a:p>
          <a:p>
            <a:pPr marL="1146175" lvl="2" indent="-231775" eaLnBrk="0" hangingPunct="0">
              <a:spcBef>
                <a:spcPct val="20000"/>
              </a:spcBef>
              <a:buClr>
                <a:srgbClr val="AF242B"/>
              </a:buClr>
              <a:buSzPct val="75000"/>
              <a:buFont typeface="Wingdings" pitchFamily="2" charset="2"/>
              <a:buChar char="w"/>
              <a:defRPr/>
            </a:pPr>
            <a:r>
              <a:rPr lang="en-CA" sz="1800" dirty="0" smtClean="0"/>
              <a:t>GSA processes a refund (for an overpayment) via Pay.gov </a:t>
            </a:r>
          </a:p>
          <a:p>
            <a:pPr marL="1603375" lvl="3" indent="-231775" eaLnBrk="0" hangingPunct="0">
              <a:spcBef>
                <a:spcPct val="20000"/>
              </a:spcBef>
              <a:buClr>
                <a:srgbClr val="AF242B"/>
              </a:buClr>
              <a:buSzPct val="75000"/>
              <a:buFont typeface="Wingdings" pitchFamily="2" charset="2"/>
              <a:buChar char="w"/>
              <a:defRPr/>
            </a:pPr>
            <a:r>
              <a:rPr lang="en-US" sz="1600" kern="0" dirty="0" smtClean="0"/>
              <a:t>Process </a:t>
            </a:r>
            <a:r>
              <a:rPr lang="en-US" sz="1600" kern="0" dirty="0"/>
              <a:t>described further in </a:t>
            </a:r>
            <a:r>
              <a:rPr lang="en-US" sz="1600" i="1" dirty="0">
                <a:cs typeface="Calibri" pitchFamily="34" charset="0"/>
              </a:rPr>
              <a:t>Segment 4</a:t>
            </a:r>
            <a:r>
              <a:rPr lang="en-US" sz="1600" i="1" dirty="0" smtClean="0">
                <a:cs typeface="Calibri" pitchFamily="34" charset="0"/>
              </a:rPr>
              <a:t>: Collections Processing: Pay.gov</a:t>
            </a:r>
            <a:endParaRPr lang="en-US" sz="1600" i="1" dirty="0">
              <a:cs typeface="Calibri" pitchFamily="34" charset="0"/>
            </a:endParaRPr>
          </a:p>
        </p:txBody>
      </p:sp>
    </p:spTree>
    <p:extLst>
      <p:ext uri="{BB962C8B-B14F-4D97-AF65-F5344CB8AC3E}">
        <p14:creationId xmlns:p14="http://schemas.microsoft.com/office/powerpoint/2010/main" val="17135741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56</a:t>
            </a:fld>
            <a:endParaRPr lang="en-US" dirty="0"/>
          </a:p>
        </p:txBody>
      </p:sp>
      <p:sp>
        <p:nvSpPr>
          <p:cNvPr id="5" name="Rectangle 4"/>
          <p:cNvSpPr/>
          <p:nvPr/>
        </p:nvSpPr>
        <p:spPr>
          <a:xfrm>
            <a:off x="366585" y="1185030"/>
            <a:ext cx="8564764" cy="5444567"/>
          </a:xfrm>
          <a:prstGeom prst="rect">
            <a:avLst/>
          </a:prstGeom>
        </p:spPr>
        <p:txBody>
          <a:bodyPr wrap="square">
            <a:spAutoFit/>
          </a:bodyPr>
          <a:lstStyle/>
          <a:p>
            <a:pPr marL="231775" lvl="0" indent="-231775" eaLnBrk="0" hangingPunct="0">
              <a:spcBef>
                <a:spcPct val="20000"/>
              </a:spcBef>
              <a:buClr>
                <a:srgbClr val="AF242B"/>
              </a:buClr>
              <a:buSzPct val="75000"/>
              <a:buFont typeface="Wingdings" pitchFamily="2" charset="2"/>
              <a:buChar char="w"/>
              <a:defRPr/>
            </a:pPr>
            <a:r>
              <a:rPr lang="en-US" sz="1800" kern="0" dirty="0" smtClean="0"/>
              <a:t>The </a:t>
            </a:r>
            <a:r>
              <a:rPr lang="en-US" sz="1800" b="1" i="1" u="sng" kern="0" dirty="0" smtClean="0"/>
              <a:t>original</a:t>
            </a:r>
            <a:r>
              <a:rPr lang="en-US" sz="1800" kern="0" dirty="0" smtClean="0"/>
              <a:t> </a:t>
            </a:r>
            <a:r>
              <a:rPr lang="en-US" sz="1800" kern="0" dirty="0"/>
              <a:t>C</a:t>
            </a:r>
            <a:r>
              <a:rPr lang="en-US" sz="1800" kern="0" dirty="0" smtClean="0"/>
              <a:t>ash </a:t>
            </a:r>
            <a:r>
              <a:rPr lang="en-US" sz="1800" kern="0" dirty="0"/>
              <a:t>R</a:t>
            </a:r>
            <a:r>
              <a:rPr lang="en-US" sz="1800" kern="0" dirty="0" smtClean="0"/>
              <a:t>eceipt that liquidated the bill should be </a:t>
            </a:r>
            <a:r>
              <a:rPr lang="en-US" sz="1800" b="1" kern="0" dirty="0" smtClean="0"/>
              <a:t>referenced on the Debit Voucher CR</a:t>
            </a:r>
            <a:r>
              <a:rPr lang="en-US" sz="1800" kern="0" dirty="0" smtClean="0"/>
              <a:t> </a:t>
            </a:r>
          </a:p>
          <a:p>
            <a:pPr marL="688975" lvl="1" indent="-231775" eaLnBrk="0" hangingPunct="0">
              <a:spcBef>
                <a:spcPct val="20000"/>
              </a:spcBef>
              <a:buClr>
                <a:srgbClr val="AF242B"/>
              </a:buClr>
              <a:buSzPct val="75000"/>
              <a:buFont typeface="Wingdings" pitchFamily="2" charset="2"/>
              <a:buChar char="w"/>
              <a:defRPr/>
            </a:pPr>
            <a:r>
              <a:rPr lang="en-US" sz="1600" kern="0" dirty="0" smtClean="0"/>
              <a:t>Note: the Billing Document is </a:t>
            </a:r>
            <a:r>
              <a:rPr lang="en-US" sz="1600" u="sng" kern="0" dirty="0" smtClean="0"/>
              <a:t>NOT</a:t>
            </a:r>
            <a:r>
              <a:rPr lang="en-US" sz="1600" kern="0" dirty="0" smtClean="0"/>
              <a:t> the reference on the Debit Voucher CR</a:t>
            </a:r>
            <a:endParaRPr lang="en-US" sz="1600" kern="0" dirty="0"/>
          </a:p>
          <a:p>
            <a:pPr marL="688975" lvl="1" indent="-231775" eaLnBrk="0" hangingPunct="0">
              <a:spcBef>
                <a:spcPct val="20000"/>
              </a:spcBef>
              <a:buClr>
                <a:srgbClr val="AF242B"/>
              </a:buClr>
              <a:buSzPct val="75000"/>
              <a:buFont typeface="Wingdings" pitchFamily="2" charset="2"/>
              <a:buChar char="w"/>
              <a:defRPr/>
            </a:pPr>
            <a:r>
              <a:rPr lang="en-US" sz="1600" kern="0" dirty="0" smtClean="0"/>
              <a:t>Since the original Cash </a:t>
            </a:r>
            <a:r>
              <a:rPr lang="en-US" sz="1600" kern="0" dirty="0"/>
              <a:t>R</a:t>
            </a:r>
            <a:r>
              <a:rPr lang="en-US" sz="1600" kern="0" dirty="0" smtClean="0"/>
              <a:t>eceipt references the closed Billing </a:t>
            </a:r>
            <a:r>
              <a:rPr lang="en-US" sz="1600" kern="0" dirty="0"/>
              <a:t>D</a:t>
            </a:r>
            <a:r>
              <a:rPr lang="en-US" sz="1600" kern="0" dirty="0" smtClean="0"/>
              <a:t>ocument line, Pegasys </a:t>
            </a:r>
            <a:r>
              <a:rPr lang="en-US" sz="1600" u="sng" kern="0" dirty="0" smtClean="0"/>
              <a:t>re-opens the Bill’s outstanding amount</a:t>
            </a:r>
          </a:p>
          <a:p>
            <a:pPr lvl="1" eaLnBrk="0" hangingPunct="0">
              <a:spcBef>
                <a:spcPct val="20000"/>
              </a:spcBef>
              <a:buClr>
                <a:srgbClr val="AF242B"/>
              </a:buClr>
              <a:buSzPct val="75000"/>
            </a:pPr>
            <a:endParaRPr lang="en-US" sz="800" kern="0" dirty="0" smtClean="0"/>
          </a:p>
          <a:p>
            <a:pPr marL="111125" indent="-222250" eaLnBrk="0" hangingPunct="0">
              <a:spcBef>
                <a:spcPct val="20000"/>
              </a:spcBef>
              <a:spcAft>
                <a:spcPts val="600"/>
              </a:spcAft>
              <a:buClr>
                <a:srgbClr val="AF242B"/>
              </a:buClr>
              <a:buSzPct val="75000"/>
              <a:buFont typeface="Wingdings" pitchFamily="2" charset="2"/>
              <a:buChar char="w"/>
              <a:defRPr/>
            </a:pPr>
            <a:r>
              <a:rPr lang="en-US" sz="1800" b="1" u="sng" kern="0" dirty="0" smtClean="0"/>
              <a:t>Line Type = Debit Voucher – Normal</a:t>
            </a:r>
          </a:p>
          <a:p>
            <a:pPr eaLnBrk="0" hangingPunct="0">
              <a:spcBef>
                <a:spcPct val="20000"/>
              </a:spcBef>
              <a:spcAft>
                <a:spcPts val="600"/>
              </a:spcAft>
              <a:buClr>
                <a:srgbClr val="AF242B"/>
              </a:buClr>
              <a:buSzPct val="75000"/>
              <a:defRPr/>
            </a:pPr>
            <a:endParaRPr lang="en-US" sz="1800" b="1" u="sng" kern="0" dirty="0"/>
          </a:p>
          <a:p>
            <a:pPr marL="111125" indent="-222250" eaLnBrk="0" hangingPunct="0">
              <a:spcBef>
                <a:spcPct val="20000"/>
              </a:spcBef>
              <a:buClr>
                <a:srgbClr val="AF242B"/>
              </a:buClr>
              <a:buSzPct val="75000"/>
              <a:buFont typeface="Wingdings" pitchFamily="2" charset="2"/>
              <a:buChar char="w"/>
              <a:defRPr/>
            </a:pPr>
            <a:r>
              <a:rPr lang="en-US" sz="1800" kern="0" dirty="0" smtClean="0"/>
              <a:t>Treasury provided </a:t>
            </a:r>
            <a:r>
              <a:rPr lang="en-US" sz="1800" b="1" u="sng" kern="0" dirty="0" smtClean="0"/>
              <a:t>Debit Voucher Number</a:t>
            </a:r>
            <a:r>
              <a:rPr lang="en-US" sz="1800" kern="0" dirty="0" smtClean="0"/>
              <a:t> recorded on CR Header tab</a:t>
            </a:r>
            <a:r>
              <a:rPr lang="en-US" sz="1800" kern="0" dirty="0"/>
              <a:t>	</a:t>
            </a:r>
          </a:p>
          <a:p>
            <a:pPr marL="346075" lvl="1" eaLnBrk="0" hangingPunct="0">
              <a:spcBef>
                <a:spcPct val="20000"/>
              </a:spcBef>
              <a:buClr>
                <a:srgbClr val="AF242B"/>
              </a:buClr>
              <a:buSzPct val="75000"/>
              <a:defRPr/>
            </a:pPr>
            <a:endParaRPr lang="en-US" sz="800" kern="0" dirty="0"/>
          </a:p>
          <a:p>
            <a:pPr marL="111125" indent="-222250" eaLnBrk="0" hangingPunct="0">
              <a:spcBef>
                <a:spcPct val="20000"/>
              </a:spcBef>
              <a:buClr>
                <a:srgbClr val="AF242B"/>
              </a:buClr>
              <a:buSzPct val="75000"/>
              <a:buFont typeface="Wingdings" pitchFamily="2" charset="2"/>
              <a:buChar char="w"/>
              <a:defRPr/>
            </a:pPr>
            <a:endParaRPr lang="en-US" sz="1800" kern="0" dirty="0" smtClean="0"/>
          </a:p>
          <a:p>
            <a:pPr marL="111125" indent="-222250" eaLnBrk="0" hangingPunct="0">
              <a:spcBef>
                <a:spcPct val="20000"/>
              </a:spcBef>
              <a:buClr>
                <a:srgbClr val="AF242B"/>
              </a:buClr>
              <a:buSzPct val="75000"/>
              <a:buFont typeface="Wingdings" pitchFamily="2" charset="2"/>
              <a:buChar char="w"/>
              <a:defRPr/>
            </a:pPr>
            <a:endParaRPr lang="en-US" sz="1800" kern="0" dirty="0"/>
          </a:p>
          <a:p>
            <a:pPr eaLnBrk="0" hangingPunct="0">
              <a:spcBef>
                <a:spcPct val="20000"/>
              </a:spcBef>
              <a:spcAft>
                <a:spcPts val="600"/>
              </a:spcAft>
              <a:buClr>
                <a:srgbClr val="AF242B"/>
              </a:buClr>
              <a:buSzPct val="75000"/>
              <a:defRPr/>
            </a:pPr>
            <a:endParaRPr lang="en-US" sz="1800" kern="0" dirty="0" smtClean="0"/>
          </a:p>
          <a:p>
            <a:pPr marL="111125" indent="-222250" eaLnBrk="0" hangingPunct="0">
              <a:spcBef>
                <a:spcPct val="20000"/>
              </a:spcBef>
              <a:buClr>
                <a:srgbClr val="AF242B"/>
              </a:buClr>
              <a:buSzPct val="75000"/>
              <a:buFont typeface="Wingdings" pitchFamily="2" charset="2"/>
              <a:buChar char="w"/>
              <a:defRPr/>
            </a:pPr>
            <a:r>
              <a:rPr lang="en-US" sz="1800" kern="0" dirty="0" smtClean="0"/>
              <a:t>Distinct GSA Debit Voucher document types:</a:t>
            </a:r>
            <a:endParaRPr lang="en-US" sz="1800" kern="0" dirty="0"/>
          </a:p>
          <a:p>
            <a:pPr marL="568325" lvl="1" indent="-222250" eaLnBrk="0" hangingPunct="0">
              <a:spcBef>
                <a:spcPct val="20000"/>
              </a:spcBef>
              <a:buClr>
                <a:srgbClr val="AF242B"/>
              </a:buClr>
              <a:buSzPct val="75000"/>
              <a:buFont typeface="Wingdings" pitchFamily="2" charset="2"/>
              <a:buChar char="w"/>
              <a:defRPr/>
            </a:pPr>
            <a:r>
              <a:rPr lang="en-US" sz="1500" kern="0" dirty="0"/>
              <a:t>RC6 &amp; RC7 (R6/R7 Returned Check Debit Voucher</a:t>
            </a:r>
            <a:r>
              <a:rPr lang="en-US" sz="1500" kern="0" dirty="0" smtClean="0"/>
              <a:t>)</a:t>
            </a:r>
          </a:p>
          <a:p>
            <a:pPr marL="568325" lvl="1" indent="-222250" eaLnBrk="0" hangingPunct="0">
              <a:spcBef>
                <a:spcPct val="20000"/>
              </a:spcBef>
              <a:buClr>
                <a:srgbClr val="AF242B"/>
              </a:buClr>
              <a:buSzPct val="75000"/>
              <a:buFont typeface="Wingdings" pitchFamily="2" charset="2"/>
              <a:buChar char="w"/>
              <a:defRPr/>
            </a:pPr>
            <a:r>
              <a:rPr lang="en-US" sz="1500" kern="0" dirty="0" smtClean="0"/>
              <a:t>PV6 </a:t>
            </a:r>
            <a:r>
              <a:rPr lang="en-US" sz="1500" kern="0" dirty="0"/>
              <a:t>&amp; PV7 (R6/R7 Pay.gov </a:t>
            </a:r>
            <a:r>
              <a:rPr lang="en-US" sz="1500" kern="0" dirty="0" smtClean="0"/>
              <a:t>Refund Debit </a:t>
            </a:r>
            <a:r>
              <a:rPr lang="en-US" sz="1500" kern="0" dirty="0"/>
              <a:t>Voucher)</a:t>
            </a:r>
          </a:p>
          <a:p>
            <a:pPr marL="568325" lvl="1" indent="-222250" eaLnBrk="0" hangingPunct="0">
              <a:spcBef>
                <a:spcPct val="20000"/>
              </a:spcBef>
              <a:buClr>
                <a:srgbClr val="AF242B"/>
              </a:buClr>
              <a:buSzPct val="75000"/>
              <a:buFont typeface="Wingdings" pitchFamily="2" charset="2"/>
              <a:buChar char="w"/>
              <a:defRPr/>
            </a:pPr>
            <a:r>
              <a:rPr lang="en-US" sz="1500" kern="0" dirty="0" smtClean="0"/>
              <a:t>DR6, DA7, </a:t>
            </a:r>
            <a:r>
              <a:rPr lang="en-US" sz="1500" kern="0" dirty="0"/>
              <a:t>&amp; DR7 (R6/R7 </a:t>
            </a:r>
            <a:r>
              <a:rPr lang="en-US" sz="1500" kern="0" dirty="0" smtClean="0"/>
              <a:t>IPAC Chargeback Debit </a:t>
            </a:r>
            <a:r>
              <a:rPr lang="en-US" sz="1500" kern="0" dirty="0"/>
              <a:t>Voucher)</a:t>
            </a:r>
          </a:p>
          <a:p>
            <a:pPr marL="568325" lvl="1" indent="-222250" eaLnBrk="0" hangingPunct="0">
              <a:spcBef>
                <a:spcPct val="20000"/>
              </a:spcBef>
              <a:buClr>
                <a:srgbClr val="AF242B"/>
              </a:buClr>
              <a:buSzPct val="75000"/>
              <a:buFont typeface="Wingdings" pitchFamily="2" charset="2"/>
              <a:buChar char="w"/>
              <a:defRPr/>
            </a:pPr>
            <a:r>
              <a:rPr lang="en-US" sz="1500" kern="0" dirty="0" smtClean="0"/>
              <a:t>CV6 (R6 Revenue Credit Card Debit Voucher)</a:t>
            </a:r>
            <a:endParaRPr lang="en-US" sz="1500" kern="0" dirty="0"/>
          </a:p>
        </p:txBody>
      </p:sp>
      <p:sp>
        <p:nvSpPr>
          <p:cNvPr id="9" name="Title 1"/>
          <p:cNvSpPr>
            <a:spLocks noGrp="1"/>
          </p:cNvSpPr>
          <p:nvPr>
            <p:ph type="title"/>
          </p:nvPr>
        </p:nvSpPr>
        <p:spPr>
          <a:xfrm>
            <a:off x="455613" y="331788"/>
            <a:ext cx="8411940" cy="563562"/>
          </a:xfrm>
        </p:spPr>
        <p:txBody>
          <a:bodyPr/>
          <a:lstStyle/>
          <a:p>
            <a:r>
              <a:rPr lang="en-US" sz="2400" dirty="0" smtClean="0"/>
              <a:t>Cash Receipt:  Debit Voucher Line Type (cont.)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445" y="3226601"/>
            <a:ext cx="4328727" cy="351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45" y="3970642"/>
            <a:ext cx="4038600" cy="11430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335501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57</a:t>
            </a:fld>
            <a:endParaRPr lang="en-US" dirty="0"/>
          </a:p>
        </p:txBody>
      </p:sp>
      <p:sp>
        <p:nvSpPr>
          <p:cNvPr id="9" name="Title 1"/>
          <p:cNvSpPr>
            <a:spLocks noGrp="1"/>
          </p:cNvSpPr>
          <p:nvPr>
            <p:ph type="title"/>
          </p:nvPr>
        </p:nvSpPr>
        <p:spPr>
          <a:xfrm>
            <a:off x="455613" y="331787"/>
            <a:ext cx="8411940" cy="679889"/>
          </a:xfrm>
        </p:spPr>
        <p:txBody>
          <a:bodyPr/>
          <a:lstStyle/>
          <a:p>
            <a:r>
              <a:rPr lang="en-US" sz="2400" dirty="0" smtClean="0"/>
              <a:t>Cash Receipt:  Debit Voucher Line Type (cont.)</a:t>
            </a:r>
            <a:br>
              <a:rPr lang="en-US" sz="2400" dirty="0" smtClean="0"/>
            </a:br>
            <a:r>
              <a:rPr lang="en-US" sz="1800" dirty="0" smtClean="0"/>
              <a:t>Updates to Billing Document</a:t>
            </a:r>
            <a:endParaRPr lang="en-US" sz="2400" dirty="0" smtClean="0"/>
          </a:p>
        </p:txBody>
      </p:sp>
      <p:sp>
        <p:nvSpPr>
          <p:cNvPr id="6" name="Rectangle 5"/>
          <p:cNvSpPr/>
          <p:nvPr/>
        </p:nvSpPr>
        <p:spPr bwMode="auto">
          <a:xfrm>
            <a:off x="1307515" y="1106772"/>
            <a:ext cx="5742268" cy="225443"/>
          </a:xfrm>
          <a:prstGeom prst="rect">
            <a:avLst/>
          </a:prstGeom>
          <a:solidFill>
            <a:srgbClr val="857898"/>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smtClean="0">
                <a:solidFill>
                  <a:schemeClr val="bg1"/>
                </a:solidFill>
              </a:rPr>
              <a:t>Debit Voucher Cash Receipt</a:t>
            </a:r>
            <a:endParaRPr kumimoji="0" lang="en-US" sz="1600" b="0" i="0" u="none" strike="noStrike" cap="none" normalizeH="0" baseline="0" dirty="0" smtClean="0">
              <a:ln>
                <a:noFill/>
              </a:ln>
              <a:solidFill>
                <a:schemeClr val="bg1"/>
              </a:solidFill>
              <a:effectLst/>
              <a:latin typeface="Arial" charset="0"/>
            </a:endParaRPr>
          </a:p>
        </p:txBody>
      </p:sp>
      <p:pic>
        <p:nvPicPr>
          <p:cNvPr id="122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05" t="21234" r="15391" b="10738"/>
          <a:stretch/>
        </p:blipFill>
        <p:spPr bwMode="auto">
          <a:xfrm>
            <a:off x="1325791" y="1332215"/>
            <a:ext cx="5704114" cy="150261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bwMode="auto">
          <a:xfrm>
            <a:off x="1330801" y="4662794"/>
            <a:ext cx="5699103" cy="225443"/>
          </a:xfrm>
          <a:prstGeom prst="rect">
            <a:avLst/>
          </a:prstGeom>
          <a:solidFill>
            <a:srgbClr val="857898"/>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1"/>
                </a:solidFill>
              </a:rPr>
              <a:t>Billing Document</a:t>
            </a:r>
            <a:endParaRPr kumimoji="0" lang="en-US" sz="1600" b="0" i="0" u="none" strike="noStrike" cap="none" normalizeH="0" baseline="0" dirty="0" smtClean="0">
              <a:ln>
                <a:noFill/>
              </a:ln>
              <a:solidFill>
                <a:schemeClr val="bg1"/>
              </a:solidFill>
              <a:effectLst/>
              <a:latin typeface="Arial" charset="0"/>
            </a:endParaRPr>
          </a:p>
        </p:txBody>
      </p:sp>
      <p:grpSp>
        <p:nvGrpSpPr>
          <p:cNvPr id="12" name="Group 11"/>
          <p:cNvGrpSpPr/>
          <p:nvPr/>
        </p:nvGrpSpPr>
        <p:grpSpPr>
          <a:xfrm>
            <a:off x="1307093" y="2916890"/>
            <a:ext cx="5785433" cy="400078"/>
            <a:chOff x="3225705" y="5221454"/>
            <a:chExt cx="5785433" cy="400078"/>
          </a:xfrm>
        </p:grpSpPr>
        <p:pic>
          <p:nvPicPr>
            <p:cNvPr id="13"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15" t="50000" r="3467" b="19527"/>
            <a:stretch/>
          </p:blipFill>
          <p:spPr bwMode="auto">
            <a:xfrm>
              <a:off x="3225705" y="5221454"/>
              <a:ext cx="5785433" cy="36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1" t="82660" r="3594" b="13651"/>
            <a:stretch/>
          </p:blipFill>
          <p:spPr bwMode="auto">
            <a:xfrm>
              <a:off x="3236599" y="5549318"/>
              <a:ext cx="5767481" cy="72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293"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57" t="23815" r="4009" b="13986"/>
          <a:stretch/>
        </p:blipFill>
        <p:spPr bwMode="auto">
          <a:xfrm>
            <a:off x="1325791" y="3309416"/>
            <a:ext cx="5704114" cy="109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330802" y="4905489"/>
            <a:ext cx="5668593" cy="1091245"/>
            <a:chOff x="2017667" y="4718601"/>
            <a:chExt cx="5668593" cy="1091245"/>
          </a:xfrm>
        </p:grpSpPr>
        <p:pic>
          <p:nvPicPr>
            <p:cNvPr id="12294"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30" t="13996" r="3861" b="53525"/>
            <a:stretch/>
          </p:blipFill>
          <p:spPr bwMode="auto">
            <a:xfrm>
              <a:off x="2017667" y="4718601"/>
              <a:ext cx="5668593" cy="1057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30" t="51380" r="3861" b="46539"/>
            <a:stretch/>
          </p:blipFill>
          <p:spPr bwMode="auto">
            <a:xfrm>
              <a:off x="2017667" y="5742111"/>
              <a:ext cx="5668593" cy="6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1330801" y="5996734"/>
            <a:ext cx="5668593" cy="813170"/>
            <a:chOff x="2017667" y="5764695"/>
            <a:chExt cx="5668593" cy="813170"/>
          </a:xfrm>
        </p:grpSpPr>
        <p:pic>
          <p:nvPicPr>
            <p:cNvPr id="16"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30" t="56426" r="3861" b="20677"/>
            <a:stretch/>
          </p:blipFill>
          <p:spPr bwMode="auto">
            <a:xfrm>
              <a:off x="2017667" y="5764695"/>
              <a:ext cx="5668593" cy="745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30" t="51380" r="3861" b="46539"/>
            <a:stretch/>
          </p:blipFill>
          <p:spPr bwMode="auto">
            <a:xfrm>
              <a:off x="2017667" y="6510130"/>
              <a:ext cx="5668593" cy="6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1" name="Rectangle 20"/>
          <p:cNvSpPr/>
          <p:nvPr/>
        </p:nvSpPr>
        <p:spPr bwMode="auto">
          <a:xfrm>
            <a:off x="1315318" y="1167595"/>
            <a:ext cx="5734466" cy="3237986"/>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1321346" y="4684060"/>
            <a:ext cx="5699103" cy="2113242"/>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cxnSp>
        <p:nvCxnSpPr>
          <p:cNvPr id="23" name="Curved Connector 22"/>
          <p:cNvCxnSpPr/>
          <p:nvPr/>
        </p:nvCxnSpPr>
        <p:spPr bwMode="auto">
          <a:xfrm rot="-480000">
            <a:off x="3785788" y="3170577"/>
            <a:ext cx="11144" cy="3337560"/>
          </a:xfrm>
          <a:prstGeom prst="curvedConnector3">
            <a:avLst>
              <a:gd name="adj1" fmla="val 8474228"/>
            </a:avLst>
          </a:prstGeom>
          <a:solidFill>
            <a:srgbClr val="ED171F"/>
          </a:solidFill>
          <a:ln w="50800" cap="flat" cmpd="sng" algn="ctr">
            <a:solidFill>
              <a:schemeClr val="accent5">
                <a:lumMod val="25000"/>
              </a:schemeClr>
            </a:solidFill>
            <a:prstDash val="solid"/>
            <a:round/>
            <a:headEnd type="none" w="med" len="med"/>
            <a:tailEnd type="triangle"/>
          </a:ln>
          <a:effectLst/>
          <a:scene3d>
            <a:camera prst="orthographicFront">
              <a:rot lat="0" lon="21594000" rev="0"/>
            </a:camera>
            <a:lightRig rig="threePt" dir="t"/>
          </a:scene3d>
        </p:spPr>
      </p:cxnSp>
      <p:sp>
        <p:nvSpPr>
          <p:cNvPr id="27" name="Right Brace 26"/>
          <p:cNvSpPr/>
          <p:nvPr/>
        </p:nvSpPr>
        <p:spPr bwMode="auto">
          <a:xfrm>
            <a:off x="7092398" y="3316968"/>
            <a:ext cx="169983" cy="1088613"/>
          </a:xfrm>
          <a:prstGeom prst="rightBrace">
            <a:avLst>
              <a:gd name="adj1" fmla="val 51190"/>
              <a:gd name="adj2" fmla="val 50000"/>
            </a:avLst>
          </a:prstGeom>
          <a:noFill/>
          <a:ln w="19050" cap="flat" cmpd="sng" algn="ctr">
            <a:solidFill>
              <a:schemeClr val="accent5">
                <a:lumMod val="50000"/>
              </a:schemeClr>
            </a:solidFill>
            <a:prstDash val="solid"/>
            <a:round/>
            <a:headEnd type="none" w="med" len="med"/>
            <a:tailEnd type="none" w="med" len="med"/>
          </a:ln>
          <a:effectLst/>
        </p:spPr>
        <p:txBody>
          <a:bodyPr rtlCol="0" anchor="ctr"/>
          <a:lstStyle/>
          <a:p>
            <a:pPr algn="ctr"/>
            <a:endParaRPr lang="en-US" dirty="0"/>
          </a:p>
        </p:txBody>
      </p:sp>
      <p:sp>
        <p:nvSpPr>
          <p:cNvPr id="15" name="TextBox 14"/>
          <p:cNvSpPr txBox="1"/>
          <p:nvPr/>
        </p:nvSpPr>
        <p:spPr>
          <a:xfrm>
            <a:off x="7038651" y="3491942"/>
            <a:ext cx="1669774" cy="738664"/>
          </a:xfrm>
          <a:prstGeom prst="rect">
            <a:avLst/>
          </a:prstGeom>
          <a:noFill/>
        </p:spPr>
        <p:txBody>
          <a:bodyPr wrap="square" rtlCol="0">
            <a:spAutoFit/>
          </a:bodyPr>
          <a:lstStyle/>
          <a:p>
            <a:pPr algn="ctr"/>
            <a:r>
              <a:rPr lang="en-US" sz="1400" dirty="0"/>
              <a:t>R</a:t>
            </a:r>
            <a:r>
              <a:rPr lang="pt-BR" sz="1400" dirty="0" smtClean="0"/>
              <a:t>eferences </a:t>
            </a:r>
            <a:r>
              <a:rPr lang="pt-BR" sz="1400" b="1" dirty="0"/>
              <a:t>original</a:t>
            </a:r>
            <a:r>
              <a:rPr lang="pt-BR" sz="1400" dirty="0"/>
              <a:t> CR </a:t>
            </a:r>
            <a:r>
              <a:rPr lang="pt-BR" sz="1400" dirty="0" smtClean="0"/>
              <a:t>document</a:t>
            </a:r>
            <a:endParaRPr lang="en-US" sz="1400" dirty="0"/>
          </a:p>
        </p:txBody>
      </p:sp>
      <p:sp>
        <p:nvSpPr>
          <p:cNvPr id="29" name="Rectangle 28"/>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0" name="Right Brace 29"/>
          <p:cNvSpPr/>
          <p:nvPr/>
        </p:nvSpPr>
        <p:spPr bwMode="auto">
          <a:xfrm>
            <a:off x="7035293" y="4948225"/>
            <a:ext cx="169983" cy="1048510"/>
          </a:xfrm>
          <a:prstGeom prst="rightBrace">
            <a:avLst>
              <a:gd name="adj1" fmla="val 51190"/>
              <a:gd name="adj2" fmla="val 50000"/>
            </a:avLst>
          </a:prstGeom>
          <a:noFill/>
          <a:ln w="19050" cap="flat" cmpd="sng" algn="ctr">
            <a:solidFill>
              <a:schemeClr val="accent5">
                <a:lumMod val="50000"/>
              </a:schemeClr>
            </a:solidFill>
            <a:prstDash val="solid"/>
            <a:round/>
            <a:headEnd type="none" w="med" len="med"/>
            <a:tailEnd type="none" w="med" len="med"/>
          </a:ln>
          <a:effectLst/>
        </p:spPr>
        <p:txBody>
          <a:bodyPr rtlCol="0" anchor="ctr"/>
          <a:lstStyle/>
          <a:p>
            <a:pPr algn="ctr"/>
            <a:endParaRPr lang="en-US" dirty="0"/>
          </a:p>
        </p:txBody>
      </p:sp>
      <p:sp>
        <p:nvSpPr>
          <p:cNvPr id="31" name="TextBox 30"/>
          <p:cNvSpPr txBox="1"/>
          <p:nvPr/>
        </p:nvSpPr>
        <p:spPr>
          <a:xfrm>
            <a:off x="7085468" y="4862477"/>
            <a:ext cx="2098141" cy="1092607"/>
          </a:xfrm>
          <a:prstGeom prst="rect">
            <a:avLst/>
          </a:prstGeom>
          <a:noFill/>
        </p:spPr>
        <p:txBody>
          <a:bodyPr wrap="square" rtlCol="0">
            <a:spAutoFit/>
          </a:bodyPr>
          <a:lstStyle/>
          <a:p>
            <a:pPr algn="ctr"/>
            <a:r>
              <a:rPr lang="en-US" sz="1300" dirty="0" smtClean="0"/>
              <a:t>The </a:t>
            </a:r>
            <a:r>
              <a:rPr lang="en-US" sz="1300" i="1" dirty="0" smtClean="0"/>
              <a:t>Collection</a:t>
            </a:r>
            <a:r>
              <a:rPr lang="en-US" sz="1300" dirty="0" smtClean="0"/>
              <a:t> Amount is drawn down </a:t>
            </a:r>
            <a:r>
              <a:rPr lang="en-US" sz="1300" dirty="0"/>
              <a:t>and the </a:t>
            </a:r>
            <a:r>
              <a:rPr lang="en-US" sz="1300" i="1" dirty="0"/>
              <a:t>Outstanding</a:t>
            </a:r>
            <a:r>
              <a:rPr lang="en-US" sz="1300" dirty="0"/>
              <a:t> Amount is increased </a:t>
            </a:r>
            <a:r>
              <a:rPr lang="en-US" sz="1300" dirty="0" smtClean="0"/>
              <a:t> by the Amount on the Debit Voucher CR</a:t>
            </a:r>
            <a:endParaRPr lang="en-US" sz="1300" dirty="0"/>
          </a:p>
        </p:txBody>
      </p:sp>
      <p:sp>
        <p:nvSpPr>
          <p:cNvPr id="32" name="Right Brace 31"/>
          <p:cNvSpPr/>
          <p:nvPr/>
        </p:nvSpPr>
        <p:spPr bwMode="auto">
          <a:xfrm>
            <a:off x="7030242" y="6070885"/>
            <a:ext cx="169983" cy="706932"/>
          </a:xfrm>
          <a:prstGeom prst="rightBrace">
            <a:avLst>
              <a:gd name="adj1" fmla="val 51190"/>
              <a:gd name="adj2" fmla="val 50000"/>
            </a:avLst>
          </a:prstGeom>
          <a:noFill/>
          <a:ln w="19050" cap="flat" cmpd="sng" algn="ctr">
            <a:solidFill>
              <a:schemeClr val="accent5">
                <a:lumMod val="50000"/>
              </a:schemeClr>
            </a:solidFill>
            <a:prstDash val="solid"/>
            <a:round/>
            <a:headEnd type="none" w="med" len="med"/>
            <a:tailEnd type="none" w="med" len="med"/>
          </a:ln>
          <a:effectLst/>
        </p:spPr>
        <p:txBody>
          <a:bodyPr rtlCol="0" anchor="ctr"/>
          <a:lstStyle/>
          <a:p>
            <a:pPr algn="ctr"/>
            <a:endParaRPr lang="en-US" dirty="0"/>
          </a:p>
        </p:txBody>
      </p:sp>
      <p:sp>
        <p:nvSpPr>
          <p:cNvPr id="33" name="TextBox 32"/>
          <p:cNvSpPr txBox="1"/>
          <p:nvPr/>
        </p:nvSpPr>
        <p:spPr>
          <a:xfrm>
            <a:off x="7196849" y="6032308"/>
            <a:ext cx="1914075" cy="892552"/>
          </a:xfrm>
          <a:prstGeom prst="rect">
            <a:avLst/>
          </a:prstGeom>
          <a:noFill/>
        </p:spPr>
        <p:txBody>
          <a:bodyPr wrap="square" rtlCol="0">
            <a:spAutoFit/>
          </a:bodyPr>
          <a:lstStyle/>
          <a:p>
            <a:pPr algn="ctr"/>
            <a:r>
              <a:rPr lang="en-US" sz="1300" dirty="0" smtClean="0"/>
              <a:t>The </a:t>
            </a:r>
            <a:r>
              <a:rPr lang="en-US" sz="1300" i="1" dirty="0" smtClean="0"/>
              <a:t>Chargeback</a:t>
            </a:r>
            <a:r>
              <a:rPr lang="en-US" sz="1300" dirty="0" smtClean="0"/>
              <a:t> Amount is increased by the Amount of the Debit Voucher CR</a:t>
            </a:r>
            <a:endParaRPr lang="en-US" sz="1300" dirty="0"/>
          </a:p>
        </p:txBody>
      </p:sp>
      <p:sp>
        <p:nvSpPr>
          <p:cNvPr id="35" name="Rectangle 34"/>
          <p:cNvSpPr/>
          <p:nvPr/>
        </p:nvSpPr>
        <p:spPr bwMode="auto">
          <a:xfrm>
            <a:off x="2141847" y="5225538"/>
            <a:ext cx="919494" cy="126092"/>
          </a:xfrm>
          <a:prstGeom prst="rect">
            <a:avLst/>
          </a:prstGeom>
          <a:noFill/>
          <a:ln w="190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36" name="Rectangle 35"/>
          <p:cNvSpPr/>
          <p:nvPr/>
        </p:nvSpPr>
        <p:spPr bwMode="auto">
          <a:xfrm>
            <a:off x="5986516" y="5221084"/>
            <a:ext cx="919494" cy="126092"/>
          </a:xfrm>
          <a:prstGeom prst="rect">
            <a:avLst/>
          </a:prstGeom>
          <a:noFill/>
          <a:ln w="190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3043932" y="6460212"/>
            <a:ext cx="897753" cy="126092"/>
          </a:xfrm>
          <a:prstGeom prst="rect">
            <a:avLst/>
          </a:prstGeom>
          <a:noFill/>
          <a:ln w="190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
        <p:nvSpPr>
          <p:cNvPr id="5" name="Rectangle 4"/>
          <p:cNvSpPr/>
          <p:nvPr/>
        </p:nvSpPr>
        <p:spPr bwMode="auto">
          <a:xfrm>
            <a:off x="1330802" y="3474433"/>
            <a:ext cx="2363865" cy="687991"/>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2581275" y="3151110"/>
            <a:ext cx="972317" cy="93644"/>
          </a:xfrm>
          <a:prstGeom prst="rect">
            <a:avLst/>
          </a:prstGeom>
          <a:solidFill>
            <a:schemeClr val="bg1">
              <a:lumMod val="9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smtClean="0">
              <a:ln>
                <a:noFill/>
              </a:ln>
              <a:solidFill>
                <a:schemeClr val="tx1"/>
              </a:solidFill>
              <a:effectLst/>
              <a:latin typeface="Arial" charset="0"/>
            </a:endParaRPr>
          </a:p>
        </p:txBody>
      </p:sp>
      <p:sp>
        <p:nvSpPr>
          <p:cNvPr id="8" name="TextBox 7"/>
          <p:cNvSpPr txBox="1"/>
          <p:nvPr/>
        </p:nvSpPr>
        <p:spPr>
          <a:xfrm>
            <a:off x="2512734" y="3090229"/>
            <a:ext cx="928202" cy="200055"/>
          </a:xfrm>
          <a:prstGeom prst="rect">
            <a:avLst/>
          </a:prstGeom>
          <a:noFill/>
        </p:spPr>
        <p:txBody>
          <a:bodyPr wrap="square" rtlCol="0">
            <a:spAutoFit/>
          </a:bodyPr>
          <a:lstStyle/>
          <a:p>
            <a:r>
              <a:rPr lang="en-US" sz="700" dirty="0" smtClean="0">
                <a:solidFill>
                  <a:schemeClr val="accent4">
                    <a:lumMod val="65000"/>
                    <a:lumOff val="35000"/>
                  </a:schemeClr>
                </a:solidFill>
                <a:latin typeface="Arial Unicode MS" pitchFamily="34" charset="-128"/>
                <a:ea typeface="Arial Unicode MS" pitchFamily="34" charset="-128"/>
                <a:cs typeface="Arial Unicode MS" pitchFamily="34" charset="-128"/>
              </a:rPr>
              <a:t>($100.00)</a:t>
            </a:r>
            <a:endParaRPr lang="en-US" sz="700" dirty="0">
              <a:solidFill>
                <a:schemeClr val="accent4">
                  <a:lumMod val="65000"/>
                  <a:lumOff val="35000"/>
                </a:schemeClr>
              </a:solidFill>
              <a:latin typeface="Arial Unicode MS" pitchFamily="34" charset="-128"/>
              <a:ea typeface="Arial Unicode MS" pitchFamily="34" charset="-128"/>
              <a:cs typeface="Arial Unicode MS" pitchFamily="34" charset="-128"/>
            </a:endParaRPr>
          </a:p>
        </p:txBody>
      </p:sp>
      <p:sp>
        <p:nvSpPr>
          <p:cNvPr id="19" name="Rectangle 18"/>
          <p:cNvSpPr/>
          <p:nvPr/>
        </p:nvSpPr>
        <p:spPr bwMode="auto">
          <a:xfrm>
            <a:off x="2577757" y="3118406"/>
            <a:ext cx="967168" cy="126092"/>
          </a:xfrm>
          <a:prstGeom prst="rect">
            <a:avLst/>
          </a:prstGeom>
          <a:noFill/>
          <a:ln w="190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3718933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5613" y="331788"/>
            <a:ext cx="8688387" cy="563562"/>
          </a:xfrm>
        </p:spPr>
        <p:txBody>
          <a:bodyPr/>
          <a:lstStyle/>
          <a:p>
            <a:r>
              <a:rPr lang="en-US" dirty="0" smtClean="0"/>
              <a:t>Cash Receipt: Debit Voucher Example</a:t>
            </a:r>
          </a:p>
        </p:txBody>
      </p:sp>
      <p:sp>
        <p:nvSpPr>
          <p:cNvPr id="2970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F4E2E84-95BD-46EC-A6E8-331BECCC8EA4}" type="slidenum">
              <a:rPr lang="en-US" smtClean="0"/>
              <a:pPr eaLnBrk="1" hangingPunct="1"/>
              <a:t>58</a:t>
            </a:fld>
            <a:endParaRPr lang="en-US" dirty="0" smtClean="0"/>
          </a:p>
        </p:txBody>
      </p:sp>
      <p:sp>
        <p:nvSpPr>
          <p:cNvPr id="29" name="Rectangle 28"/>
          <p:cNvSpPr/>
          <p:nvPr/>
        </p:nvSpPr>
        <p:spPr bwMode="auto">
          <a:xfrm>
            <a:off x="6256072" y="4403107"/>
            <a:ext cx="742391" cy="10100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
            <a:endParaRPr lang="en-US" sz="800" kern="1100" dirty="0">
              <a:solidFill>
                <a:srgbClr val="000000"/>
              </a:solidFill>
              <a:latin typeface="Verdana" pitchFamily="34" charset="0"/>
              <a:ea typeface="Verdana" pitchFamily="34" charset="0"/>
              <a:cs typeface="Verdana" pitchFamily="34" charset="0"/>
            </a:endParaRPr>
          </a:p>
        </p:txBody>
      </p:sp>
      <p:sp>
        <p:nvSpPr>
          <p:cNvPr id="32" name="Rectangle 31"/>
          <p:cNvSpPr/>
          <p:nvPr/>
        </p:nvSpPr>
        <p:spPr bwMode="auto">
          <a:xfrm>
            <a:off x="1938160" y="4814644"/>
            <a:ext cx="526752" cy="10637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
            <a:endParaRPr lang="en-US" sz="800" kern="1100" dirty="0">
              <a:solidFill>
                <a:srgbClr val="000000"/>
              </a:solidFill>
              <a:latin typeface="Verdana" pitchFamily="34" charset="0"/>
              <a:ea typeface="Verdana" pitchFamily="34" charset="0"/>
              <a:cs typeface="Verdana" pitchFamily="34" charset="0"/>
            </a:endParaRPr>
          </a:p>
        </p:txBody>
      </p:sp>
      <p:sp>
        <p:nvSpPr>
          <p:cNvPr id="20" name="Rectangle 19"/>
          <p:cNvSpPr/>
          <p:nvPr/>
        </p:nvSpPr>
        <p:spPr bwMode="auto">
          <a:xfrm>
            <a:off x="7718961" y="6008914"/>
            <a:ext cx="1294410" cy="74814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9721" name="Rounded Rectangle 29720"/>
          <p:cNvSpPr/>
          <p:nvPr/>
        </p:nvSpPr>
        <p:spPr bwMode="auto">
          <a:xfrm>
            <a:off x="648243" y="1306404"/>
            <a:ext cx="1623134" cy="185710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algn="ctr"/>
            <a:endParaRPr lang="en-US" sz="1400" dirty="0"/>
          </a:p>
        </p:txBody>
      </p:sp>
      <p:sp>
        <p:nvSpPr>
          <p:cNvPr id="103" name="Rounded Rectangle 102"/>
          <p:cNvSpPr/>
          <p:nvPr/>
        </p:nvSpPr>
        <p:spPr bwMode="auto">
          <a:xfrm>
            <a:off x="626976" y="1205418"/>
            <a:ext cx="3945700" cy="47142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pPr lvl="0"/>
            <a:r>
              <a:rPr lang="en-US" sz="1400" b="1" dirty="0">
                <a:solidFill>
                  <a:schemeClr val="bg2">
                    <a:lumMod val="50000"/>
                  </a:schemeClr>
                </a:solidFill>
                <a:latin typeface="Calibri" pitchFamily="34" charset="0"/>
                <a:cs typeface="Calibri" pitchFamily="34" charset="0"/>
              </a:rPr>
              <a:t> </a:t>
            </a:r>
            <a:r>
              <a:rPr lang="en-US" sz="1400" b="1" dirty="0" smtClean="0">
                <a:solidFill>
                  <a:schemeClr val="bg2">
                    <a:lumMod val="50000"/>
                  </a:schemeClr>
                </a:solidFill>
                <a:latin typeface="Calibri" pitchFamily="34" charset="0"/>
                <a:cs typeface="Calibri" pitchFamily="34" charset="0"/>
              </a:rPr>
              <a:t>  Customer Billed</a:t>
            </a:r>
            <a:endParaRPr lang="en-US" sz="1400" b="1" i="1" dirty="0">
              <a:solidFill>
                <a:schemeClr val="bg2">
                  <a:lumMod val="50000"/>
                </a:schemeClr>
              </a:solidFill>
              <a:latin typeface="Calibri" pitchFamily="34" charset="0"/>
              <a:cs typeface="Calibri" pitchFamily="34" charset="0"/>
            </a:endParaRPr>
          </a:p>
        </p:txBody>
      </p:sp>
      <p:sp>
        <p:nvSpPr>
          <p:cNvPr id="9" name="Oval 8"/>
          <p:cNvSpPr/>
          <p:nvPr/>
        </p:nvSpPr>
        <p:spPr bwMode="auto">
          <a:xfrm>
            <a:off x="407769" y="1141619"/>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solidFill>
                  <a:schemeClr val="bg2"/>
                </a:solidFill>
              </a:rPr>
              <a:t> 1</a:t>
            </a:r>
            <a:endParaRPr kumimoji="0" lang="en-US" sz="1200" b="0" i="0" u="none" strike="noStrike" cap="none" normalizeH="0" baseline="0" dirty="0" smtClean="0">
              <a:ln>
                <a:noFill/>
              </a:ln>
              <a:solidFill>
                <a:schemeClr val="bg2"/>
              </a:solidFill>
              <a:effectLst/>
              <a:latin typeface="Arial" charset="0"/>
            </a:endParaRPr>
          </a:p>
        </p:txBody>
      </p:sp>
      <p:sp>
        <p:nvSpPr>
          <p:cNvPr id="119" name="Rounded Rectangle 118"/>
          <p:cNvSpPr/>
          <p:nvPr/>
        </p:nvSpPr>
        <p:spPr bwMode="auto">
          <a:xfrm>
            <a:off x="626975" y="4111661"/>
            <a:ext cx="1647517" cy="189030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lvl="0"/>
            <a:endParaRPr lang="en-US" sz="1400" dirty="0" smtClean="0">
              <a:latin typeface="Calibri" pitchFamily="34" charset="0"/>
              <a:cs typeface="Calibri" pitchFamily="34" charset="0"/>
            </a:endParaRPr>
          </a:p>
        </p:txBody>
      </p:sp>
      <p:sp>
        <p:nvSpPr>
          <p:cNvPr id="120" name="Rounded Rectangle 119"/>
          <p:cNvSpPr/>
          <p:nvPr/>
        </p:nvSpPr>
        <p:spPr bwMode="auto">
          <a:xfrm>
            <a:off x="605710" y="4010675"/>
            <a:ext cx="3253726" cy="47142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r>
              <a:rPr lang="en-US" sz="1400" b="1" dirty="0">
                <a:solidFill>
                  <a:schemeClr val="bg2">
                    <a:lumMod val="50000"/>
                  </a:schemeClr>
                </a:solidFill>
                <a:latin typeface="Calibri" pitchFamily="34" charset="0"/>
                <a:cs typeface="Calibri" pitchFamily="34" charset="0"/>
              </a:rPr>
              <a:t> </a:t>
            </a:r>
            <a:r>
              <a:rPr lang="en-US" sz="1400" b="1" dirty="0" smtClean="0">
                <a:solidFill>
                  <a:schemeClr val="bg2">
                    <a:lumMod val="50000"/>
                  </a:schemeClr>
                </a:solidFill>
                <a:latin typeface="Calibri" pitchFamily="34" charset="0"/>
                <a:cs typeface="Calibri" pitchFamily="34" charset="0"/>
              </a:rPr>
              <a:t>   Check Bounces</a:t>
            </a:r>
            <a:endParaRPr lang="en-US" sz="1400" b="1" i="1" dirty="0">
              <a:solidFill>
                <a:schemeClr val="bg2">
                  <a:lumMod val="50000"/>
                </a:schemeClr>
              </a:solidFill>
              <a:latin typeface="Calibri" pitchFamily="34" charset="0"/>
              <a:cs typeface="Calibri" pitchFamily="34" charset="0"/>
            </a:endParaRPr>
          </a:p>
        </p:txBody>
      </p:sp>
      <p:sp>
        <p:nvSpPr>
          <p:cNvPr id="121" name="Oval 120"/>
          <p:cNvSpPr/>
          <p:nvPr/>
        </p:nvSpPr>
        <p:spPr bwMode="auto">
          <a:xfrm>
            <a:off x="429589" y="3973335"/>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a:solidFill>
                  <a:schemeClr val="bg2"/>
                </a:solidFill>
              </a:rPr>
              <a:t>3</a:t>
            </a:r>
            <a:endParaRPr kumimoji="0" lang="en-US" sz="1200" b="0" i="0" u="none" strike="noStrike" cap="none" normalizeH="0" baseline="0" dirty="0" smtClean="0">
              <a:ln>
                <a:noFill/>
              </a:ln>
              <a:solidFill>
                <a:schemeClr val="bg2"/>
              </a:solidFill>
              <a:effectLst/>
              <a:latin typeface="Arial" charset="0"/>
            </a:endParaRPr>
          </a:p>
        </p:txBody>
      </p:sp>
      <p:sp>
        <p:nvSpPr>
          <p:cNvPr id="122" name="Rounded Rectangle 121"/>
          <p:cNvSpPr/>
          <p:nvPr/>
        </p:nvSpPr>
        <p:spPr bwMode="auto">
          <a:xfrm>
            <a:off x="4191781" y="4111661"/>
            <a:ext cx="1647517" cy="189030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lvl="0"/>
            <a:endParaRPr lang="en-US" sz="1400" dirty="0" smtClean="0">
              <a:latin typeface="Calibri" pitchFamily="34" charset="0"/>
              <a:cs typeface="Calibri" pitchFamily="34" charset="0"/>
            </a:endParaRPr>
          </a:p>
        </p:txBody>
      </p:sp>
      <p:sp>
        <p:nvSpPr>
          <p:cNvPr id="123" name="Rounded Rectangle 122"/>
          <p:cNvSpPr/>
          <p:nvPr/>
        </p:nvSpPr>
        <p:spPr bwMode="auto">
          <a:xfrm>
            <a:off x="4170515" y="4010675"/>
            <a:ext cx="4842855" cy="47142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r>
              <a:rPr lang="en-US" sz="1400" b="1" dirty="0">
                <a:solidFill>
                  <a:schemeClr val="bg2">
                    <a:lumMod val="50000"/>
                  </a:schemeClr>
                </a:solidFill>
                <a:latin typeface="Calibri" pitchFamily="34" charset="0"/>
                <a:cs typeface="Calibri" pitchFamily="34" charset="0"/>
              </a:rPr>
              <a:t> </a:t>
            </a:r>
            <a:r>
              <a:rPr lang="en-US" sz="1400" b="1" dirty="0" smtClean="0">
                <a:solidFill>
                  <a:schemeClr val="bg2">
                    <a:lumMod val="50000"/>
                  </a:schemeClr>
                </a:solidFill>
                <a:latin typeface="Calibri" pitchFamily="34" charset="0"/>
                <a:cs typeface="Calibri" pitchFamily="34" charset="0"/>
              </a:rPr>
              <a:t>   Manual creation of Debit Voucher CR</a:t>
            </a:r>
            <a:endParaRPr lang="en-US" sz="1400" b="1" i="1" dirty="0">
              <a:solidFill>
                <a:schemeClr val="bg2">
                  <a:lumMod val="50000"/>
                </a:schemeClr>
              </a:solidFill>
              <a:latin typeface="Calibri" pitchFamily="34" charset="0"/>
              <a:cs typeface="Calibri" pitchFamily="34" charset="0"/>
            </a:endParaRPr>
          </a:p>
        </p:txBody>
      </p:sp>
      <p:sp>
        <p:nvSpPr>
          <p:cNvPr id="124" name="Oval 123"/>
          <p:cNvSpPr/>
          <p:nvPr/>
        </p:nvSpPr>
        <p:spPr bwMode="auto">
          <a:xfrm>
            <a:off x="3994395" y="3973335"/>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solidFill>
                  <a:schemeClr val="bg2"/>
                </a:solidFill>
              </a:rPr>
              <a:t>4</a:t>
            </a:r>
            <a:endParaRPr kumimoji="0" lang="en-US" sz="1200" b="0" i="0" u="none" strike="noStrike" cap="none" normalizeH="0" baseline="0" dirty="0" smtClean="0">
              <a:ln>
                <a:noFill/>
              </a:ln>
              <a:solidFill>
                <a:schemeClr val="bg2"/>
              </a:solidFill>
              <a:effectLst/>
              <a:latin typeface="Arial" charset="0"/>
            </a:endParaRPr>
          </a:p>
        </p:txBody>
      </p:sp>
      <p:cxnSp>
        <p:nvCxnSpPr>
          <p:cNvPr id="130" name="Straight Arrow Connector 129"/>
          <p:cNvCxnSpPr/>
          <p:nvPr/>
        </p:nvCxnSpPr>
        <p:spPr bwMode="auto">
          <a:xfrm>
            <a:off x="3591118" y="5151056"/>
            <a:ext cx="536635" cy="0"/>
          </a:xfrm>
          <a:prstGeom prst="straightConnector1">
            <a:avLst/>
          </a:prstGeom>
          <a:solidFill>
            <a:srgbClr val="ED171F"/>
          </a:solidFill>
          <a:ln w="120650" cap="flat" cmpd="sng" algn="ctr">
            <a:solidFill>
              <a:schemeClr val="accent1">
                <a:lumMod val="50000"/>
              </a:schemeClr>
            </a:solidFill>
            <a:prstDash val="solid"/>
            <a:bevel/>
            <a:headEnd type="none" w="med" len="med"/>
            <a:tailEnd type="triangle" w="med" len="sm"/>
          </a:ln>
          <a:effectLst/>
        </p:spPr>
      </p:cxnSp>
      <p:cxnSp>
        <p:nvCxnSpPr>
          <p:cNvPr id="29743" name="Elbow Connector 29742"/>
          <p:cNvCxnSpPr>
            <a:cxnSpLocks/>
          </p:cNvCxnSpPr>
          <p:nvPr/>
        </p:nvCxnSpPr>
        <p:spPr bwMode="auto">
          <a:xfrm rot="5400000">
            <a:off x="2880011" y="1063098"/>
            <a:ext cx="822960" cy="5029200"/>
          </a:xfrm>
          <a:prstGeom prst="bentConnector3">
            <a:avLst>
              <a:gd name="adj1" fmla="val 50000"/>
            </a:avLst>
          </a:prstGeom>
          <a:solidFill>
            <a:srgbClr val="ED171F"/>
          </a:solidFill>
          <a:ln w="76200" cap="sq" cmpd="sng" algn="ctr">
            <a:solidFill>
              <a:schemeClr val="accent5">
                <a:lumMod val="50000"/>
              </a:schemeClr>
            </a:solidFill>
            <a:prstDash val="solid"/>
            <a:round/>
            <a:headEnd type="none" w="med" len="med"/>
            <a:tailEnd type="triangle"/>
          </a:ln>
          <a:effectLst/>
        </p:spPr>
      </p:cxnSp>
      <p:sp>
        <p:nvSpPr>
          <p:cNvPr id="115" name="Rounded Rectangle 114"/>
          <p:cNvSpPr/>
          <p:nvPr/>
        </p:nvSpPr>
        <p:spPr bwMode="auto">
          <a:xfrm>
            <a:off x="5010580" y="1273209"/>
            <a:ext cx="1616688" cy="189030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p>
            <a:pPr lvl="0" fontAlgn="auto">
              <a:spcBef>
                <a:spcPts val="0"/>
              </a:spcBef>
              <a:spcAft>
                <a:spcPts val="0"/>
              </a:spcAft>
              <a:defRPr/>
            </a:pPr>
            <a:endParaRPr lang="en-US" sz="1400" dirty="0" smtClean="0">
              <a:latin typeface="Calibri" pitchFamily="34" charset="0"/>
              <a:cs typeface="Calibri" pitchFamily="34" charset="0"/>
            </a:endParaRPr>
          </a:p>
          <a:p>
            <a:pPr lvl="0" fontAlgn="auto">
              <a:spcBef>
                <a:spcPts val="0"/>
              </a:spcBef>
              <a:spcAft>
                <a:spcPts val="0"/>
              </a:spcAft>
              <a:defRPr/>
            </a:pPr>
            <a:endParaRPr lang="en-US" sz="1400" dirty="0" smtClean="0">
              <a:latin typeface="Calibri" pitchFamily="34" charset="0"/>
              <a:cs typeface="Calibri" pitchFamily="34" charset="0"/>
            </a:endParaRPr>
          </a:p>
        </p:txBody>
      </p:sp>
      <p:sp>
        <p:nvSpPr>
          <p:cNvPr id="116" name="Rounded Rectangle 115"/>
          <p:cNvSpPr/>
          <p:nvPr/>
        </p:nvSpPr>
        <p:spPr bwMode="auto">
          <a:xfrm>
            <a:off x="5010580" y="1172223"/>
            <a:ext cx="4080238" cy="47142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0" rIns="45720" bIns="0" numCol="1" rtlCol="0" anchor="ctr" anchorCtr="0" compatLnSpc="1">
            <a:prstTxWarp prst="textNoShape">
              <a:avLst/>
            </a:prstTxWarp>
            <a:noAutofit/>
          </a:bodyPr>
          <a:lstStyle/>
          <a:p>
            <a:r>
              <a:rPr lang="en-US" sz="1400" b="1" dirty="0" smtClean="0">
                <a:solidFill>
                  <a:schemeClr val="bg2">
                    <a:lumMod val="50000"/>
                  </a:schemeClr>
                </a:solidFill>
                <a:latin typeface="Calibri" pitchFamily="34" charset="0"/>
                <a:cs typeface="Calibri" pitchFamily="34" charset="0"/>
              </a:rPr>
              <a:t>     Payment Received - </a:t>
            </a:r>
            <a:r>
              <a:rPr lang="en-US" sz="1400" dirty="0">
                <a:solidFill>
                  <a:schemeClr val="bg2">
                    <a:lumMod val="50000"/>
                  </a:schemeClr>
                </a:solidFill>
                <a:latin typeface="Calibri" pitchFamily="34" charset="0"/>
                <a:cs typeface="Calibri" pitchFamily="34" charset="0"/>
              </a:rPr>
              <a:t>The </a:t>
            </a:r>
            <a:r>
              <a:rPr lang="en-US" sz="1400" dirty="0" smtClean="0">
                <a:solidFill>
                  <a:schemeClr val="bg2">
                    <a:lumMod val="50000"/>
                  </a:schemeClr>
                </a:solidFill>
                <a:latin typeface="Calibri" pitchFamily="34" charset="0"/>
                <a:cs typeface="Calibri" pitchFamily="34" charset="0"/>
              </a:rPr>
              <a:t>Cash </a:t>
            </a:r>
            <a:r>
              <a:rPr lang="en-US" sz="1400" dirty="0">
                <a:solidFill>
                  <a:schemeClr val="bg2">
                    <a:lumMod val="50000"/>
                  </a:schemeClr>
                </a:solidFill>
                <a:latin typeface="Calibri" pitchFamily="34" charset="0"/>
                <a:cs typeface="Calibri" pitchFamily="34" charset="0"/>
              </a:rPr>
              <a:t>R</a:t>
            </a:r>
            <a:r>
              <a:rPr lang="en-US" sz="1400" dirty="0" smtClean="0">
                <a:solidFill>
                  <a:schemeClr val="bg2">
                    <a:lumMod val="50000"/>
                  </a:schemeClr>
                </a:solidFill>
                <a:latin typeface="Calibri" pitchFamily="34" charset="0"/>
                <a:cs typeface="Calibri" pitchFamily="34" charset="0"/>
              </a:rPr>
              <a:t>eceipt </a:t>
            </a:r>
            <a:r>
              <a:rPr lang="en-US" sz="1400" dirty="0">
                <a:solidFill>
                  <a:schemeClr val="bg2">
                    <a:lumMod val="50000"/>
                  </a:schemeClr>
                </a:solidFill>
                <a:latin typeface="Calibri" pitchFamily="34" charset="0"/>
                <a:cs typeface="Calibri" pitchFamily="34" charset="0"/>
              </a:rPr>
              <a:t>closes the bill </a:t>
            </a:r>
            <a:r>
              <a:rPr lang="en-US" sz="1400" dirty="0" smtClean="0">
                <a:solidFill>
                  <a:schemeClr val="bg2">
                    <a:lumMod val="50000"/>
                  </a:schemeClr>
                </a:solidFill>
                <a:latin typeface="Calibri" pitchFamily="34" charset="0"/>
                <a:cs typeface="Calibri" pitchFamily="34" charset="0"/>
              </a:rPr>
              <a:t>  </a:t>
            </a:r>
          </a:p>
          <a:p>
            <a:r>
              <a:rPr lang="en-US" sz="1400" dirty="0">
                <a:solidFill>
                  <a:schemeClr val="bg2">
                    <a:lumMod val="50000"/>
                  </a:schemeClr>
                </a:solidFill>
                <a:latin typeface="Calibri" pitchFamily="34" charset="0"/>
                <a:cs typeface="Calibri" pitchFamily="34" charset="0"/>
              </a:rPr>
              <a:t> </a:t>
            </a:r>
            <a:r>
              <a:rPr lang="en-US" sz="1400" dirty="0" smtClean="0">
                <a:solidFill>
                  <a:schemeClr val="bg2">
                    <a:lumMod val="50000"/>
                  </a:schemeClr>
                </a:solidFill>
                <a:latin typeface="Calibri" pitchFamily="34" charset="0"/>
                <a:cs typeface="Calibri" pitchFamily="34" charset="0"/>
              </a:rPr>
              <a:t>    by </a:t>
            </a:r>
            <a:r>
              <a:rPr lang="en-US" sz="1400" dirty="0">
                <a:solidFill>
                  <a:schemeClr val="bg2">
                    <a:lumMod val="50000"/>
                  </a:schemeClr>
                </a:solidFill>
                <a:latin typeface="Calibri" pitchFamily="34" charset="0"/>
                <a:cs typeface="Calibri" pitchFamily="34" charset="0"/>
              </a:rPr>
              <a:t>liquidating its outstanding </a:t>
            </a:r>
            <a:r>
              <a:rPr lang="en-US" sz="1400" dirty="0" smtClean="0">
                <a:solidFill>
                  <a:schemeClr val="bg2">
                    <a:lumMod val="50000"/>
                  </a:schemeClr>
                </a:solidFill>
                <a:latin typeface="Calibri" pitchFamily="34" charset="0"/>
                <a:cs typeface="Calibri" pitchFamily="34" charset="0"/>
              </a:rPr>
              <a:t>amount</a:t>
            </a:r>
            <a:endParaRPr lang="en-US" sz="1400" dirty="0">
              <a:solidFill>
                <a:schemeClr val="bg2">
                  <a:lumMod val="50000"/>
                </a:schemeClr>
              </a:solidFill>
              <a:latin typeface="Calibri" pitchFamily="34" charset="0"/>
              <a:cs typeface="Calibri" pitchFamily="34" charset="0"/>
            </a:endParaRPr>
          </a:p>
        </p:txBody>
      </p:sp>
      <p:sp>
        <p:nvSpPr>
          <p:cNvPr id="10" name="Oval 9"/>
          <p:cNvSpPr/>
          <p:nvPr/>
        </p:nvSpPr>
        <p:spPr bwMode="auto">
          <a:xfrm>
            <a:off x="4857008" y="1116953"/>
            <a:ext cx="352240" cy="32957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solidFill>
                  <a:schemeClr val="bg2"/>
                </a:solidFill>
              </a:rPr>
              <a:t>2</a:t>
            </a:r>
            <a:endParaRPr kumimoji="0" lang="en-US" sz="1200" b="0" i="0" u="none" strike="noStrike" cap="none" normalizeH="0" baseline="0" dirty="0" smtClean="0">
              <a:ln>
                <a:noFill/>
              </a:ln>
              <a:solidFill>
                <a:schemeClr val="bg2"/>
              </a:solidFill>
              <a:effectLst/>
              <a:latin typeface="Arial" charset="0"/>
            </a:endParaRPr>
          </a:p>
        </p:txBody>
      </p:sp>
      <p:cxnSp>
        <p:nvCxnSpPr>
          <p:cNvPr id="134" name="Straight Arrow Connector 133"/>
          <p:cNvCxnSpPr/>
          <p:nvPr/>
        </p:nvCxnSpPr>
        <p:spPr bwMode="auto">
          <a:xfrm>
            <a:off x="4433738" y="2368916"/>
            <a:ext cx="536635" cy="0"/>
          </a:xfrm>
          <a:prstGeom prst="straightConnector1">
            <a:avLst/>
          </a:prstGeom>
          <a:solidFill>
            <a:srgbClr val="ED171F"/>
          </a:solidFill>
          <a:ln w="120650" cap="flat" cmpd="sng" algn="ctr">
            <a:solidFill>
              <a:schemeClr val="accent1">
                <a:lumMod val="50000"/>
              </a:schemeClr>
            </a:solidFill>
            <a:prstDash val="solid"/>
            <a:bevel/>
            <a:headEnd type="none" w="med" len="med"/>
            <a:tailEnd type="triangle" w="med" len="sm"/>
          </a:ln>
          <a:effectLst/>
        </p:spPr>
      </p:cxnSp>
      <p:grpSp>
        <p:nvGrpSpPr>
          <p:cNvPr id="3" name="Group 2"/>
          <p:cNvGrpSpPr/>
          <p:nvPr/>
        </p:nvGrpSpPr>
        <p:grpSpPr>
          <a:xfrm>
            <a:off x="635299" y="4469222"/>
            <a:ext cx="1631687" cy="1309668"/>
            <a:chOff x="2165036" y="4662251"/>
            <a:chExt cx="2294315" cy="1720736"/>
          </a:xfrm>
        </p:grpSpPr>
        <p:pic>
          <p:nvPicPr>
            <p:cNvPr id="11266" name="Picture 2" descr="C:\Users\dmalacho\AppData\Local\Microsoft\Windows\Temporary Internet Files\Content.IE5\CZSVF9KF\MP900448665[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036" y="4662251"/>
              <a:ext cx="2294315" cy="17207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0461483">
              <a:off x="2264370" y="4962010"/>
              <a:ext cx="2095642" cy="956316"/>
            </a:xfrm>
            <a:prstGeom prst="rect">
              <a:avLst/>
            </a:prstGeom>
            <a:noFill/>
          </p:spPr>
          <p:txBody>
            <a:bodyPr wrap="none" rtlCol="0">
              <a:spAutoFit/>
            </a:bodyPr>
            <a:lstStyle/>
            <a:p>
              <a:r>
                <a:rPr lang="en-US" sz="4000" dirty="0" smtClean="0">
                  <a:solidFill>
                    <a:srgbClr val="FF0000"/>
                  </a:solidFill>
                  <a:latin typeface="Axure Handwriting" pitchFamily="34" charset="0"/>
                </a:rPr>
                <a:t>VOID</a:t>
              </a:r>
              <a:endParaRPr lang="en-US" sz="6600" dirty="0">
                <a:solidFill>
                  <a:srgbClr val="FF0000"/>
                </a:solidFill>
                <a:latin typeface="Axure Handwriting" pitchFamily="34" charset="0"/>
              </a:endParaRPr>
            </a:p>
          </p:txBody>
        </p:sp>
      </p:grpSp>
      <p:sp>
        <p:nvSpPr>
          <p:cNvPr id="64" name="Rectangle 63"/>
          <p:cNvSpPr/>
          <p:nvPr/>
        </p:nvSpPr>
        <p:spPr bwMode="auto">
          <a:xfrm>
            <a:off x="2464912" y="2004327"/>
            <a:ext cx="1900900" cy="849766"/>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r>
              <a:rPr lang="en-US" sz="1600" i="1" dirty="0">
                <a:solidFill>
                  <a:schemeClr val="bg2">
                    <a:lumMod val="50000"/>
                  </a:schemeClr>
                </a:solidFill>
                <a:latin typeface="Calibri" pitchFamily="34" charset="0"/>
                <a:cs typeface="Calibri" pitchFamily="34" charset="0"/>
              </a:rPr>
              <a:t>Billing </a:t>
            </a:r>
            <a:r>
              <a:rPr lang="en-US" sz="1600" i="1" dirty="0" smtClean="0">
                <a:solidFill>
                  <a:schemeClr val="bg2">
                    <a:lumMod val="50000"/>
                  </a:schemeClr>
                </a:solidFill>
                <a:latin typeface="Calibri" pitchFamily="34" charset="0"/>
                <a:cs typeface="Calibri" pitchFamily="34" charset="0"/>
              </a:rPr>
              <a:t>Document</a:t>
            </a:r>
            <a:endParaRPr lang="en-US" sz="1600" i="1" dirty="0">
              <a:solidFill>
                <a:schemeClr val="bg2">
                  <a:lumMod val="50000"/>
                </a:schemeClr>
              </a:solidFill>
              <a:latin typeface="Calibri" pitchFamily="34" charset="0"/>
              <a:cs typeface="Calibri" pitchFamily="34" charset="0"/>
            </a:endParaRPr>
          </a:p>
          <a:p>
            <a:r>
              <a:rPr lang="en-US" sz="1600" dirty="0" smtClean="0">
                <a:solidFill>
                  <a:schemeClr val="bg2">
                    <a:lumMod val="50000"/>
                  </a:schemeClr>
                </a:solidFill>
                <a:latin typeface="Calibri" pitchFamily="34" charset="0"/>
                <a:cs typeface="Calibri" pitchFamily="34" charset="0"/>
              </a:rPr>
              <a:t>Line Type: Normal</a:t>
            </a:r>
            <a:endParaRPr lang="en-US" sz="1600" dirty="0">
              <a:solidFill>
                <a:schemeClr val="bg2">
                  <a:lumMod val="50000"/>
                </a:schemeClr>
              </a:solidFill>
              <a:latin typeface="Calibri" pitchFamily="34" charset="0"/>
              <a:cs typeface="Calibri" pitchFamily="34" charset="0"/>
            </a:endParaRPr>
          </a:p>
          <a:p>
            <a:r>
              <a:rPr lang="en-US" sz="1600" dirty="0" smtClean="0">
                <a:solidFill>
                  <a:schemeClr val="bg2">
                    <a:lumMod val="50000"/>
                  </a:schemeClr>
                </a:solidFill>
                <a:latin typeface="Calibri" pitchFamily="34" charset="0"/>
                <a:cs typeface="Calibri" pitchFamily="34" charset="0"/>
              </a:rPr>
              <a:t>$100</a:t>
            </a:r>
            <a:endParaRPr lang="en-US" sz="1600" dirty="0">
              <a:solidFill>
                <a:schemeClr val="bg2">
                  <a:lumMod val="50000"/>
                </a:schemeClr>
              </a:solidFill>
              <a:latin typeface="Calibri" pitchFamily="34" charset="0"/>
              <a:cs typeface="Calibri" pitchFamily="34" charset="0"/>
            </a:endParaRPr>
          </a:p>
        </p:txBody>
      </p:sp>
      <p:pic>
        <p:nvPicPr>
          <p:cNvPr id="11267" name="Picture 3" descr="C:\Users\dmalacho\AppData\Local\Microsoft\Windows\Temporary Internet Files\Content.IE5\CZSVF9KF\MP90040050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4686" y="1634091"/>
            <a:ext cx="1596662" cy="12770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31461" y="4499212"/>
            <a:ext cx="1584942" cy="738664"/>
          </a:xfrm>
          <a:prstGeom prst="rect">
            <a:avLst/>
          </a:prstGeom>
          <a:noFill/>
        </p:spPr>
        <p:txBody>
          <a:bodyPr wrap="square" rtlCol="0">
            <a:spAutoFit/>
          </a:bodyPr>
          <a:lstStyle/>
          <a:p>
            <a:pPr lvl="0"/>
            <a:r>
              <a:rPr lang="en-US" sz="1400" dirty="0">
                <a:latin typeface="Calibri" pitchFamily="34" charset="0"/>
                <a:cs typeface="Calibri" pitchFamily="34" charset="0"/>
              </a:rPr>
              <a:t>Insufficient funds prohibit cash </a:t>
            </a:r>
            <a:r>
              <a:rPr lang="en-US" sz="1400" dirty="0" smtClean="0">
                <a:latin typeface="Calibri" pitchFamily="34" charset="0"/>
                <a:cs typeface="Calibri" pitchFamily="34" charset="0"/>
              </a:rPr>
              <a:t>being </a:t>
            </a:r>
            <a:r>
              <a:rPr lang="en-US" sz="1400" dirty="0">
                <a:latin typeface="Calibri" pitchFamily="34" charset="0"/>
                <a:cs typeface="Calibri" pitchFamily="34" charset="0"/>
              </a:rPr>
              <a:t>received by </a:t>
            </a:r>
            <a:r>
              <a:rPr lang="en-US" sz="1400" dirty="0" smtClean="0">
                <a:latin typeface="Calibri" pitchFamily="34" charset="0"/>
                <a:cs typeface="Calibri" pitchFamily="34" charset="0"/>
              </a:rPr>
              <a:t>GSA</a:t>
            </a:r>
            <a:endParaRPr lang="en-US" sz="1400" dirty="0">
              <a:latin typeface="Calibri" pitchFamily="34" charset="0"/>
              <a:cs typeface="Calibri" pitchFamily="34" charset="0"/>
            </a:endParaRPr>
          </a:p>
        </p:txBody>
      </p:sp>
      <p:sp>
        <p:nvSpPr>
          <p:cNvPr id="71" name="TextBox 70"/>
          <p:cNvSpPr txBox="1"/>
          <p:nvPr/>
        </p:nvSpPr>
        <p:spPr>
          <a:xfrm>
            <a:off x="5839297" y="4442552"/>
            <a:ext cx="1961008" cy="2031325"/>
          </a:xfrm>
          <a:prstGeom prst="rect">
            <a:avLst/>
          </a:prstGeom>
          <a:noFill/>
        </p:spPr>
        <p:txBody>
          <a:bodyPr wrap="square" lIns="45720" rIns="45720" rtlCol="0">
            <a:spAutoFit/>
          </a:bodyPr>
          <a:lstStyle/>
          <a:p>
            <a:pPr lvl="0"/>
            <a:r>
              <a:rPr lang="en-US" sz="1400" dirty="0" smtClean="0">
                <a:latin typeface="Calibri" pitchFamily="34" charset="0"/>
                <a:cs typeface="Calibri" pitchFamily="34" charset="0"/>
              </a:rPr>
              <a:t>A </a:t>
            </a:r>
            <a:r>
              <a:rPr lang="en-US" sz="1400" dirty="0" smtClean="0">
                <a:solidFill>
                  <a:srgbClr val="FF0000"/>
                </a:solidFill>
                <a:latin typeface="Calibri" pitchFamily="34" charset="0"/>
                <a:cs typeface="Calibri" pitchFamily="34" charset="0"/>
              </a:rPr>
              <a:t>($100) </a:t>
            </a:r>
            <a:r>
              <a:rPr lang="en-US" sz="1400" u="sng" dirty="0" smtClean="0">
                <a:latin typeface="Calibri" pitchFamily="34" charset="0"/>
                <a:cs typeface="Calibri" pitchFamily="34" charset="0"/>
              </a:rPr>
              <a:t>Debit Voucher </a:t>
            </a:r>
            <a:r>
              <a:rPr lang="en-US" sz="1400" dirty="0" smtClean="0">
                <a:latin typeface="Calibri" pitchFamily="34" charset="0"/>
                <a:cs typeface="Calibri" pitchFamily="34" charset="0"/>
              </a:rPr>
              <a:t>CR must be processed referencing the original CR (step 2)</a:t>
            </a:r>
          </a:p>
          <a:p>
            <a:pPr lvl="0"/>
            <a:r>
              <a:rPr lang="en-US" sz="1400" dirty="0" smtClean="0">
                <a:latin typeface="Calibri" pitchFamily="34" charset="0"/>
                <a:cs typeface="Calibri" pitchFamily="34" charset="0"/>
              </a:rPr>
              <a:t>This action will go up the doc chain and re-open </a:t>
            </a:r>
            <a:r>
              <a:rPr lang="en-US" sz="1400" dirty="0">
                <a:latin typeface="Calibri" pitchFamily="34" charset="0"/>
                <a:cs typeface="Calibri" pitchFamily="34" charset="0"/>
              </a:rPr>
              <a:t>the referenced bill for </a:t>
            </a:r>
            <a:r>
              <a:rPr lang="en-US" sz="1400" dirty="0" smtClean="0">
                <a:latin typeface="Calibri" pitchFamily="34" charset="0"/>
                <a:cs typeface="Calibri" pitchFamily="34" charset="0"/>
              </a:rPr>
              <a:t>$100 to correctly portray an unpaid bill</a:t>
            </a:r>
            <a:endParaRPr lang="en-US" sz="1400" dirty="0">
              <a:latin typeface="Calibri" pitchFamily="34" charset="0"/>
              <a:cs typeface="Calibri" pitchFamily="34" charset="0"/>
            </a:endParaRPr>
          </a:p>
        </p:txBody>
      </p:sp>
      <p:pic>
        <p:nvPicPr>
          <p:cNvPr id="11268"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1053" t="29738" r="43602" b="47210"/>
          <a:stretch/>
        </p:blipFill>
        <p:spPr bwMode="auto">
          <a:xfrm>
            <a:off x="4222611" y="4507124"/>
            <a:ext cx="1593639" cy="129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descr="C:\Users\dmalacho\AppData\Local\Microsoft\Windows\Temporary Internet Files\Content.IE5\2ORNWHXH\MP900427811[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847" r="7474"/>
          <a:stretch/>
        </p:blipFill>
        <p:spPr bwMode="auto">
          <a:xfrm>
            <a:off x="654995" y="1676844"/>
            <a:ext cx="1608207" cy="1250852"/>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bwMode="auto">
          <a:xfrm>
            <a:off x="6849855" y="1682882"/>
            <a:ext cx="1900900" cy="763090"/>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r>
              <a:rPr lang="en-US" sz="1600" i="1" dirty="0" smtClean="0">
                <a:solidFill>
                  <a:schemeClr val="bg2">
                    <a:lumMod val="50000"/>
                  </a:schemeClr>
                </a:solidFill>
                <a:latin typeface="Calibri" pitchFamily="34" charset="0"/>
                <a:cs typeface="Calibri" pitchFamily="34" charset="0"/>
              </a:rPr>
              <a:t>BD </a:t>
            </a:r>
            <a:r>
              <a:rPr lang="en-US" sz="1600" dirty="0" smtClean="0">
                <a:solidFill>
                  <a:schemeClr val="bg2">
                    <a:lumMod val="50000"/>
                  </a:schemeClr>
                </a:solidFill>
                <a:latin typeface="Calibri" pitchFamily="34" charset="0"/>
                <a:cs typeface="Calibri" pitchFamily="34" charset="0"/>
              </a:rPr>
              <a:t>$100</a:t>
            </a:r>
          </a:p>
          <a:p>
            <a:r>
              <a:rPr lang="en-US" sz="1600" dirty="0">
                <a:solidFill>
                  <a:schemeClr val="bg2">
                    <a:lumMod val="50000"/>
                  </a:schemeClr>
                </a:solidFill>
                <a:latin typeface="Calibri" pitchFamily="34" charset="0"/>
                <a:cs typeface="Calibri" pitchFamily="34" charset="0"/>
              </a:rPr>
              <a:t> </a:t>
            </a:r>
            <a:r>
              <a:rPr lang="en-US" sz="1600" dirty="0" smtClean="0">
                <a:solidFill>
                  <a:schemeClr val="bg2">
                    <a:lumMod val="50000"/>
                  </a:schemeClr>
                </a:solidFill>
                <a:latin typeface="Calibri" pitchFamily="34" charset="0"/>
                <a:cs typeface="Calibri" pitchFamily="34" charset="0"/>
              </a:rPr>
              <a:t>    </a:t>
            </a:r>
            <a:r>
              <a:rPr lang="en-US" sz="1600" u="sng" dirty="0" smtClean="0">
                <a:solidFill>
                  <a:schemeClr val="bg2">
                    <a:lumMod val="50000"/>
                  </a:schemeClr>
                </a:solidFill>
                <a:latin typeface="Calibri" pitchFamily="34" charset="0"/>
                <a:cs typeface="Calibri" pitchFamily="34" charset="0"/>
              </a:rPr>
              <a:t>-$100 </a:t>
            </a:r>
            <a:r>
              <a:rPr lang="en-US" sz="1400" dirty="0" smtClean="0">
                <a:solidFill>
                  <a:schemeClr val="bg2">
                    <a:lumMod val="50000"/>
                  </a:schemeClr>
                </a:solidFill>
                <a:latin typeface="Calibri" pitchFamily="34" charset="0"/>
                <a:cs typeface="Calibri" pitchFamily="34" charset="0"/>
              </a:rPr>
              <a:t>(liquidated)</a:t>
            </a:r>
          </a:p>
          <a:p>
            <a:r>
              <a:rPr lang="en-US" sz="1400" dirty="0" smtClean="0">
                <a:solidFill>
                  <a:schemeClr val="bg2">
                    <a:lumMod val="50000"/>
                  </a:schemeClr>
                </a:solidFill>
                <a:latin typeface="Calibri" pitchFamily="34" charset="0"/>
                <a:cs typeface="Calibri" pitchFamily="34" charset="0"/>
              </a:rPr>
              <a:t>            $0</a:t>
            </a:r>
            <a:endParaRPr lang="en-US" sz="1400" dirty="0">
              <a:solidFill>
                <a:schemeClr val="bg2">
                  <a:lumMod val="50000"/>
                </a:schemeClr>
              </a:solidFill>
              <a:latin typeface="Calibri" pitchFamily="34" charset="0"/>
              <a:cs typeface="Calibri" pitchFamily="34" charset="0"/>
            </a:endParaRPr>
          </a:p>
        </p:txBody>
      </p:sp>
      <p:sp>
        <p:nvSpPr>
          <p:cNvPr id="77" name="Rectangle 76"/>
          <p:cNvSpPr/>
          <p:nvPr/>
        </p:nvSpPr>
        <p:spPr bwMode="auto">
          <a:xfrm>
            <a:off x="6849855" y="2540882"/>
            <a:ext cx="1900900" cy="795706"/>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r>
              <a:rPr lang="en-US" sz="1600" i="1" dirty="0" smtClean="0">
                <a:solidFill>
                  <a:schemeClr val="bg2">
                    <a:lumMod val="50000"/>
                  </a:schemeClr>
                </a:solidFill>
                <a:latin typeface="Calibri" pitchFamily="34" charset="0"/>
                <a:cs typeface="Calibri" pitchFamily="34" charset="0"/>
              </a:rPr>
              <a:t>Cash Receipt</a:t>
            </a:r>
            <a:endParaRPr lang="en-US" sz="1600" i="1" dirty="0">
              <a:solidFill>
                <a:schemeClr val="bg2">
                  <a:lumMod val="50000"/>
                </a:schemeClr>
              </a:solidFill>
              <a:latin typeface="Calibri" pitchFamily="34" charset="0"/>
              <a:cs typeface="Calibri" pitchFamily="34" charset="0"/>
            </a:endParaRPr>
          </a:p>
          <a:p>
            <a:r>
              <a:rPr lang="en-US" sz="1600" dirty="0" smtClean="0">
                <a:solidFill>
                  <a:schemeClr val="bg2">
                    <a:lumMod val="50000"/>
                  </a:schemeClr>
                </a:solidFill>
                <a:latin typeface="Calibri" pitchFamily="34" charset="0"/>
                <a:cs typeface="Calibri" pitchFamily="34" charset="0"/>
              </a:rPr>
              <a:t>Line Type: Normal</a:t>
            </a:r>
            <a:endParaRPr lang="en-US" sz="1600" dirty="0">
              <a:solidFill>
                <a:schemeClr val="bg2">
                  <a:lumMod val="50000"/>
                </a:schemeClr>
              </a:solidFill>
              <a:latin typeface="Calibri" pitchFamily="34" charset="0"/>
              <a:cs typeface="Calibri" pitchFamily="34" charset="0"/>
            </a:endParaRPr>
          </a:p>
          <a:p>
            <a:r>
              <a:rPr lang="en-US" sz="1600" dirty="0" smtClean="0">
                <a:solidFill>
                  <a:schemeClr val="bg2">
                    <a:lumMod val="50000"/>
                  </a:schemeClr>
                </a:solidFill>
                <a:latin typeface="Calibri" pitchFamily="34" charset="0"/>
                <a:cs typeface="Calibri" pitchFamily="34" charset="0"/>
              </a:rPr>
              <a:t>$100</a:t>
            </a:r>
            <a:endParaRPr lang="en-US" sz="1600" dirty="0">
              <a:solidFill>
                <a:schemeClr val="bg2">
                  <a:lumMod val="50000"/>
                </a:schemeClr>
              </a:solidFill>
              <a:latin typeface="Calibri" pitchFamily="34" charset="0"/>
              <a:cs typeface="Calibri" pitchFamily="34" charset="0"/>
            </a:endParaRPr>
          </a:p>
        </p:txBody>
      </p:sp>
      <p:sp>
        <p:nvSpPr>
          <p:cNvPr id="79" name="Rectangle 78"/>
          <p:cNvSpPr/>
          <p:nvPr/>
        </p:nvSpPr>
        <p:spPr bwMode="auto">
          <a:xfrm>
            <a:off x="7821046" y="4542815"/>
            <a:ext cx="1143725" cy="477604"/>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45720" rIns="45720" bIns="45720" numCol="1" rtlCol="0" anchor="ctr" anchorCtr="0" compatLnSpc="1">
            <a:prstTxWarp prst="textNoShape">
              <a:avLst/>
            </a:prstTxWarp>
            <a:noAutofit/>
          </a:bodyPr>
          <a:lstStyle/>
          <a:p>
            <a:r>
              <a:rPr lang="en-US" sz="1400" i="1" dirty="0" smtClean="0">
                <a:solidFill>
                  <a:schemeClr val="bg2">
                    <a:lumMod val="50000"/>
                  </a:schemeClr>
                </a:solidFill>
                <a:latin typeface="Calibri" pitchFamily="34" charset="0"/>
                <a:cs typeface="Calibri" pitchFamily="34" charset="0"/>
              </a:rPr>
              <a:t>BD </a:t>
            </a:r>
            <a:r>
              <a:rPr lang="en-US" sz="1400" dirty="0" smtClean="0">
                <a:solidFill>
                  <a:schemeClr val="bg2">
                    <a:lumMod val="50000"/>
                  </a:schemeClr>
                </a:solidFill>
                <a:latin typeface="Calibri" pitchFamily="34" charset="0"/>
                <a:cs typeface="Calibri" pitchFamily="34" charset="0"/>
              </a:rPr>
              <a:t>$100 </a:t>
            </a:r>
          </a:p>
          <a:p>
            <a:r>
              <a:rPr lang="en-US" sz="1400" dirty="0" smtClean="0">
                <a:solidFill>
                  <a:schemeClr val="bg2">
                    <a:lumMod val="50000"/>
                  </a:schemeClr>
                </a:solidFill>
                <a:latin typeface="Calibri" pitchFamily="34" charset="0"/>
                <a:cs typeface="Calibri" pitchFamily="34" charset="0"/>
              </a:rPr>
              <a:t>(re-opened)</a:t>
            </a:r>
          </a:p>
        </p:txBody>
      </p:sp>
      <p:sp>
        <p:nvSpPr>
          <p:cNvPr id="80" name="Rectangle 79"/>
          <p:cNvSpPr/>
          <p:nvPr/>
        </p:nvSpPr>
        <p:spPr bwMode="auto">
          <a:xfrm>
            <a:off x="7821046" y="5120606"/>
            <a:ext cx="1143725" cy="459062"/>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45720" rIns="45720" bIns="45720" numCol="1" rtlCol="0" anchor="ctr" anchorCtr="0" compatLnSpc="1">
            <a:prstTxWarp prst="textNoShape">
              <a:avLst/>
            </a:prstTxWarp>
            <a:noAutofit/>
          </a:bodyPr>
          <a:lstStyle/>
          <a:p>
            <a:r>
              <a:rPr lang="en-US" sz="1400" i="1" dirty="0" smtClean="0">
                <a:solidFill>
                  <a:schemeClr val="bg2">
                    <a:lumMod val="50000"/>
                  </a:schemeClr>
                </a:solidFill>
                <a:latin typeface="Calibri" pitchFamily="34" charset="0"/>
                <a:cs typeface="Calibri" pitchFamily="34" charset="0"/>
              </a:rPr>
              <a:t>CR </a:t>
            </a:r>
            <a:r>
              <a:rPr lang="en-US" sz="1400" dirty="0" smtClean="0">
                <a:solidFill>
                  <a:schemeClr val="bg2">
                    <a:lumMod val="50000"/>
                  </a:schemeClr>
                </a:solidFill>
                <a:latin typeface="Calibri" pitchFamily="34" charset="0"/>
                <a:cs typeface="Calibri" pitchFamily="34" charset="0"/>
              </a:rPr>
              <a:t>$100</a:t>
            </a:r>
            <a:endParaRPr lang="en-US" sz="1400" i="1" dirty="0">
              <a:solidFill>
                <a:schemeClr val="bg2">
                  <a:lumMod val="50000"/>
                </a:schemeClr>
              </a:solidFill>
              <a:latin typeface="Calibri" pitchFamily="34" charset="0"/>
              <a:cs typeface="Calibri" pitchFamily="34" charset="0"/>
            </a:endParaRPr>
          </a:p>
          <a:p>
            <a:r>
              <a:rPr lang="en-US" sz="1400" dirty="0" smtClean="0">
                <a:solidFill>
                  <a:schemeClr val="bg2">
                    <a:lumMod val="50000"/>
                  </a:schemeClr>
                </a:solidFill>
                <a:latin typeface="Calibri" pitchFamily="34" charset="0"/>
                <a:cs typeface="Calibri" pitchFamily="34" charset="0"/>
              </a:rPr>
              <a:t>Type: Normal</a:t>
            </a:r>
            <a:endParaRPr lang="en-US" sz="1400" dirty="0">
              <a:solidFill>
                <a:schemeClr val="bg2">
                  <a:lumMod val="50000"/>
                </a:schemeClr>
              </a:solidFill>
              <a:latin typeface="Calibri" pitchFamily="34" charset="0"/>
              <a:cs typeface="Calibri" pitchFamily="34" charset="0"/>
            </a:endParaRPr>
          </a:p>
        </p:txBody>
      </p:sp>
      <p:sp>
        <p:nvSpPr>
          <p:cNvPr id="81" name="Rectangle 80"/>
          <p:cNvSpPr/>
          <p:nvPr/>
        </p:nvSpPr>
        <p:spPr bwMode="auto">
          <a:xfrm>
            <a:off x="7821046" y="5692570"/>
            <a:ext cx="1143725" cy="688766"/>
          </a:xfrm>
          <a:prstGeom prst="rect">
            <a:avLst/>
          </a:prstGeom>
          <a:ln w="444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 tIns="45720" rIns="45720" bIns="45720" numCol="1" rtlCol="0" anchor="ctr" anchorCtr="0" compatLnSpc="1">
            <a:prstTxWarp prst="textNoShape">
              <a:avLst/>
            </a:prstTxWarp>
            <a:noAutofit/>
          </a:bodyPr>
          <a:lstStyle/>
          <a:p>
            <a:r>
              <a:rPr lang="en-US" sz="1400" i="1" dirty="0" smtClean="0">
                <a:solidFill>
                  <a:schemeClr val="bg2">
                    <a:lumMod val="50000"/>
                  </a:schemeClr>
                </a:solidFill>
                <a:latin typeface="Calibri" pitchFamily="34" charset="0"/>
                <a:cs typeface="Calibri" pitchFamily="34" charset="0"/>
              </a:rPr>
              <a:t>CR </a:t>
            </a:r>
            <a:r>
              <a:rPr lang="en-US" sz="1400" i="1" dirty="0" smtClean="0">
                <a:solidFill>
                  <a:srgbClr val="FF0000"/>
                </a:solidFill>
                <a:latin typeface="Calibri" pitchFamily="34" charset="0"/>
                <a:cs typeface="Calibri" pitchFamily="34" charset="0"/>
              </a:rPr>
              <a:t>($100)</a:t>
            </a:r>
            <a:endParaRPr lang="en-US" sz="1400" i="1" dirty="0">
              <a:solidFill>
                <a:srgbClr val="FF0000"/>
              </a:solidFill>
              <a:latin typeface="Calibri" pitchFamily="34" charset="0"/>
              <a:cs typeface="Calibri" pitchFamily="34" charset="0"/>
            </a:endParaRPr>
          </a:p>
          <a:p>
            <a:r>
              <a:rPr lang="en-US" sz="1400" dirty="0" smtClean="0">
                <a:solidFill>
                  <a:schemeClr val="bg2">
                    <a:lumMod val="50000"/>
                  </a:schemeClr>
                </a:solidFill>
                <a:latin typeface="Calibri" pitchFamily="34" charset="0"/>
                <a:cs typeface="Calibri" pitchFamily="34" charset="0"/>
              </a:rPr>
              <a:t>Type: Debit Voucher</a:t>
            </a:r>
            <a:endParaRPr lang="en-US" sz="1400" dirty="0">
              <a:solidFill>
                <a:schemeClr val="bg2">
                  <a:lumMod val="50000"/>
                </a:schemeClr>
              </a:solidFill>
              <a:latin typeface="Calibri" pitchFamily="34" charset="0"/>
              <a:cs typeface="Calibri" pitchFamily="34" charset="0"/>
            </a:endParaRPr>
          </a:p>
        </p:txBody>
      </p:sp>
      <p:cxnSp>
        <p:nvCxnSpPr>
          <p:cNvPr id="94" name="Straight Arrow Connector 93"/>
          <p:cNvCxnSpPr/>
          <p:nvPr/>
        </p:nvCxnSpPr>
        <p:spPr bwMode="auto">
          <a:xfrm flipV="1">
            <a:off x="8220831" y="2243903"/>
            <a:ext cx="0" cy="440929"/>
          </a:xfrm>
          <a:prstGeom prst="straightConnector1">
            <a:avLst/>
          </a:prstGeom>
          <a:solidFill>
            <a:srgbClr val="ED171F"/>
          </a:solidFill>
          <a:ln w="79375" cap="flat" cmpd="sng" algn="ctr">
            <a:solidFill>
              <a:schemeClr val="accent1">
                <a:lumMod val="50000"/>
              </a:schemeClr>
            </a:solidFill>
            <a:prstDash val="solid"/>
            <a:bevel/>
            <a:headEnd type="none" w="med" len="med"/>
            <a:tailEnd type="triangle" w="med" len="sm"/>
          </a:ln>
          <a:effectLst/>
        </p:spPr>
      </p:cxnSp>
      <p:cxnSp>
        <p:nvCxnSpPr>
          <p:cNvPr id="98" name="Straight Arrow Connector 97"/>
          <p:cNvCxnSpPr/>
          <p:nvPr/>
        </p:nvCxnSpPr>
        <p:spPr bwMode="auto">
          <a:xfrm flipV="1">
            <a:off x="8640002" y="4948865"/>
            <a:ext cx="0" cy="292013"/>
          </a:xfrm>
          <a:prstGeom prst="straightConnector1">
            <a:avLst/>
          </a:prstGeom>
          <a:solidFill>
            <a:srgbClr val="ED171F"/>
          </a:solidFill>
          <a:ln w="69850" cap="flat" cmpd="sng" algn="ctr">
            <a:solidFill>
              <a:schemeClr val="accent1">
                <a:lumMod val="50000"/>
              </a:schemeClr>
            </a:solidFill>
            <a:prstDash val="solid"/>
            <a:bevel/>
            <a:headEnd type="none" w="med" len="med"/>
            <a:tailEnd type="triangle" w="med" len="sm"/>
          </a:ln>
          <a:effectLst/>
        </p:spPr>
      </p:cxnSp>
      <p:cxnSp>
        <p:nvCxnSpPr>
          <p:cNvPr id="101" name="Straight Arrow Connector 100"/>
          <p:cNvCxnSpPr/>
          <p:nvPr/>
        </p:nvCxnSpPr>
        <p:spPr bwMode="auto">
          <a:xfrm flipV="1">
            <a:off x="8644866" y="5526164"/>
            <a:ext cx="0" cy="292012"/>
          </a:xfrm>
          <a:prstGeom prst="straightConnector1">
            <a:avLst/>
          </a:prstGeom>
          <a:solidFill>
            <a:srgbClr val="ED171F"/>
          </a:solidFill>
          <a:ln w="69850" cap="flat" cmpd="sng" algn="ctr">
            <a:solidFill>
              <a:schemeClr val="accent1">
                <a:lumMod val="50000"/>
              </a:schemeClr>
            </a:solidFill>
            <a:prstDash val="solid"/>
            <a:bevel/>
            <a:headEnd type="none" w="med" len="med"/>
            <a:tailEnd type="triangle" w="med" len="sm"/>
          </a:ln>
          <a:effectLst/>
        </p:spPr>
      </p:cxnSp>
    </p:spTree>
    <p:extLst>
      <p:ext uri="{BB962C8B-B14F-4D97-AF65-F5344CB8AC3E}">
        <p14:creationId xmlns:p14="http://schemas.microsoft.com/office/powerpoint/2010/main" val="10056075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smtClean="0"/>
              <a:t>Cash Receipt: Debit Voucher Manual Creation</a:t>
            </a:r>
            <a:endParaRPr lang="en-US" sz="2500" dirty="0"/>
          </a:p>
        </p:txBody>
      </p:sp>
      <p:sp>
        <p:nvSpPr>
          <p:cNvPr id="4" name="Slide Number Placeholder 3"/>
          <p:cNvSpPr>
            <a:spLocks noGrp="1"/>
          </p:cNvSpPr>
          <p:nvPr>
            <p:ph type="sldNum" sz="quarter" idx="11"/>
          </p:nvPr>
        </p:nvSpPr>
        <p:spPr/>
        <p:txBody>
          <a:bodyPr/>
          <a:lstStyle/>
          <a:p>
            <a:pPr>
              <a:defRPr/>
            </a:pPr>
            <a:fld id="{34732E75-B962-4D85-B34A-C06AC57AF25D}" type="slidenum">
              <a:rPr lang="en-US" smtClean="0"/>
              <a:pPr>
                <a:defRPr/>
              </a:pPr>
              <a:t>59</a:t>
            </a:fld>
            <a:endParaRPr lang="en-US" dirty="0"/>
          </a:p>
        </p:txBody>
      </p:sp>
      <p:sp>
        <p:nvSpPr>
          <p:cNvPr id="5" name="Content Placeholder 2"/>
          <p:cNvSpPr txBox="1">
            <a:spLocks/>
          </p:cNvSpPr>
          <p:nvPr/>
        </p:nvSpPr>
        <p:spPr>
          <a:xfrm>
            <a:off x="465589" y="1522248"/>
            <a:ext cx="8785286" cy="4965404"/>
          </a:xfrm>
          <a:prstGeom prst="rect">
            <a:avLst/>
          </a:prstGeom>
        </p:spPr>
        <p:txBody>
          <a:bodyPr/>
          <a:lstStyle/>
          <a:p>
            <a:pPr marR="0" lvl="0" algn="l" defTabSz="914400" rtl="0" eaLnBrk="0" fontAlgn="base" latinLnBrk="0" hangingPunct="0">
              <a:lnSpc>
                <a:spcPct val="100000"/>
              </a:lnSpc>
              <a:spcBef>
                <a:spcPct val="20000"/>
              </a:spcBef>
              <a:spcAft>
                <a:spcPct val="0"/>
              </a:spcAft>
              <a:buClr>
                <a:srgbClr val="AF242B"/>
              </a:buClr>
              <a:buSzPct val="75000"/>
              <a:tabLst/>
              <a:defRPr/>
            </a:pPr>
            <a:r>
              <a:rPr lang="en-US" sz="2000" b="1" kern="0" noProof="0" dirty="0" smtClean="0">
                <a:latin typeface="+mn-lt"/>
              </a:rPr>
              <a:t>Overview of m</a:t>
            </a:r>
            <a:r>
              <a:rPr kumimoji="0" lang="en-US" sz="2000" b="1" i="0" u="none" strike="noStrike" kern="0" cap="none" spc="0" normalizeH="0" baseline="0" noProof="0" dirty="0" smtClean="0">
                <a:ln>
                  <a:noFill/>
                </a:ln>
                <a:solidFill>
                  <a:schemeClr val="tx1"/>
                </a:solidFill>
                <a:effectLst/>
                <a:uLnTx/>
                <a:uFillTx/>
                <a:latin typeface="+mn-lt"/>
              </a:rPr>
              <a:t>anually creating a </a:t>
            </a:r>
            <a:r>
              <a:rPr lang="en-US" sz="2000" b="1" kern="0" dirty="0" smtClean="0">
                <a:latin typeface="+mn-lt"/>
              </a:rPr>
              <a:t>N</a:t>
            </a:r>
            <a:r>
              <a:rPr kumimoji="0" lang="en-US" sz="2000" b="1" i="0" u="none" strike="noStrike" kern="0" cap="none" spc="0" normalizeH="0" baseline="0" noProof="0" dirty="0" smtClean="0">
                <a:ln>
                  <a:noFill/>
                </a:ln>
                <a:effectLst/>
                <a:uLnTx/>
                <a:uFillTx/>
                <a:latin typeface="+mn-lt"/>
              </a:rPr>
              <a:t>on-IPAC </a:t>
            </a:r>
            <a:r>
              <a:rPr kumimoji="0" lang="en-US" sz="2000" b="1" i="0" u="none" strike="noStrike" kern="0" cap="none" spc="0" normalizeH="0" baseline="0" noProof="0" dirty="0" smtClean="0">
                <a:ln>
                  <a:noFill/>
                </a:ln>
                <a:solidFill>
                  <a:schemeClr val="tx1"/>
                </a:solidFill>
                <a:effectLst/>
                <a:uLnTx/>
                <a:uFillTx/>
                <a:latin typeface="+mn-lt"/>
              </a:rPr>
              <a:t>Debit</a:t>
            </a:r>
            <a:r>
              <a:rPr kumimoji="0" lang="en-US" sz="2000" b="1" i="0" u="none" strike="noStrike" kern="0" cap="none" spc="0" normalizeH="0" noProof="0" dirty="0" smtClean="0">
                <a:ln>
                  <a:noFill/>
                </a:ln>
                <a:solidFill>
                  <a:schemeClr val="tx1"/>
                </a:solidFill>
                <a:effectLst/>
                <a:uLnTx/>
                <a:uFillTx/>
                <a:latin typeface="+mn-lt"/>
              </a:rPr>
              <a:t> Voucher</a:t>
            </a:r>
            <a:r>
              <a:rPr kumimoji="0" lang="en-US" sz="2000" b="1" i="0" u="none" strike="noStrike" kern="0" cap="none" spc="0" normalizeH="0" baseline="0" noProof="0" dirty="0" smtClean="0">
                <a:ln>
                  <a:noFill/>
                </a:ln>
                <a:solidFill>
                  <a:schemeClr val="tx1"/>
                </a:solidFill>
                <a:effectLst/>
                <a:uLnTx/>
                <a:uFillTx/>
                <a:latin typeface="+mn-lt"/>
              </a:rPr>
              <a:t>:</a:t>
            </a:r>
          </a:p>
          <a:p>
            <a:pPr marR="0" lvl="0" algn="l" defTabSz="914400" rtl="0" eaLnBrk="0" fontAlgn="base" latinLnBrk="0" hangingPunct="0">
              <a:lnSpc>
                <a:spcPct val="100000"/>
              </a:lnSpc>
              <a:spcBef>
                <a:spcPct val="20000"/>
              </a:spcBef>
              <a:spcAft>
                <a:spcPct val="0"/>
              </a:spcAft>
              <a:buClr>
                <a:srgbClr val="AF242B"/>
              </a:buClr>
              <a:buSzPct val="75000"/>
              <a:tabLst/>
              <a:defRPr/>
            </a:pPr>
            <a:endParaRPr kumimoji="0" lang="en-US" sz="500" b="0" i="0" u="none" strike="noStrike" kern="0" cap="none" spc="0" normalizeH="0" baseline="0" noProof="0" dirty="0" smtClean="0">
              <a:ln>
                <a:noFill/>
              </a:ln>
              <a:solidFill>
                <a:schemeClr val="tx1"/>
              </a:solidFill>
              <a:effectLst/>
              <a:uLnTx/>
              <a:uFillTx/>
              <a:latin typeface="+mn-lt"/>
            </a:endParaRPr>
          </a:p>
          <a:p>
            <a:pPr marL="914400" lvl="1" indent="-457200" eaLnBrk="0" hangingPunct="0">
              <a:spcBef>
                <a:spcPct val="20000"/>
              </a:spcBef>
              <a:buClr>
                <a:srgbClr val="AF242B"/>
              </a:buClr>
              <a:buSzPct val="75000"/>
              <a:buFont typeface="Arial" pitchFamily="34" charset="0"/>
              <a:buChar char="•"/>
              <a:defRPr/>
            </a:pPr>
            <a:r>
              <a:rPr lang="en-US" sz="2000" kern="0" dirty="0" smtClean="0">
                <a:latin typeface="+mn-lt"/>
              </a:rPr>
              <a:t>Create a new CR with a </a:t>
            </a:r>
            <a:r>
              <a:rPr kumimoji="0" lang="en-US" sz="2000" b="0" i="0" u="none" strike="noStrike" kern="0" cap="none" spc="0" normalizeH="0" baseline="0" noProof="0" dirty="0" smtClean="0">
                <a:ln>
                  <a:noFill/>
                </a:ln>
                <a:solidFill>
                  <a:schemeClr val="tx1"/>
                </a:solidFill>
                <a:effectLst/>
                <a:uLnTx/>
                <a:uFillTx/>
                <a:latin typeface="+mn-lt"/>
              </a:rPr>
              <a:t>Debit Voucher Document Type</a:t>
            </a:r>
          </a:p>
          <a:p>
            <a:pPr marL="914400" lvl="1" indent="-457200" eaLnBrk="0" hangingPunct="0">
              <a:spcBef>
                <a:spcPct val="20000"/>
              </a:spcBef>
              <a:buClr>
                <a:srgbClr val="AF242B"/>
              </a:buClr>
              <a:buSzPct val="75000"/>
              <a:buFont typeface="Arial" pitchFamily="34" charset="0"/>
              <a:buChar char="•"/>
              <a:defRPr/>
            </a:pPr>
            <a:endParaRPr kumimoji="0" lang="en-US" sz="600" b="0" i="0" u="none" strike="noStrike" kern="0" cap="none" spc="0" normalizeH="0" baseline="0" noProof="0" dirty="0" smtClean="0">
              <a:ln>
                <a:noFill/>
              </a:ln>
              <a:solidFill>
                <a:schemeClr val="tx1"/>
              </a:solidFill>
              <a:effectLst/>
              <a:uLnTx/>
              <a:uFillTx/>
              <a:latin typeface="+mn-lt"/>
            </a:endParaRPr>
          </a:p>
          <a:p>
            <a:pPr marL="914400" lvl="1" indent="-457200" eaLnBrk="0" hangingPunct="0">
              <a:spcBef>
                <a:spcPct val="20000"/>
              </a:spcBef>
              <a:buClr>
                <a:srgbClr val="AF242B"/>
              </a:buClr>
              <a:buSzPct val="75000"/>
              <a:buFont typeface="Arial" pitchFamily="34" charset="0"/>
              <a:buChar char="•"/>
              <a:defRPr/>
            </a:pPr>
            <a:r>
              <a:rPr kumimoji="0" lang="en-US" sz="2000" i="1" u="none" strike="noStrike" kern="0" cap="none" spc="0" normalizeH="0" baseline="0" noProof="0" dirty="0" smtClean="0">
                <a:ln>
                  <a:noFill/>
                </a:ln>
                <a:solidFill>
                  <a:schemeClr val="tx1"/>
                </a:solidFill>
                <a:effectLst/>
                <a:uLnTx/>
                <a:uFillTx/>
                <a:latin typeface="+mn-lt"/>
              </a:rPr>
              <a:t>Copy Forward</a:t>
            </a:r>
            <a:r>
              <a:rPr lang="en-US" sz="2000" i="1" kern="0" dirty="0" smtClean="0">
                <a:latin typeface="+mn-lt"/>
              </a:rPr>
              <a:t> </a:t>
            </a:r>
            <a:r>
              <a:rPr kumimoji="0" lang="en-US" sz="2000" i="0" u="none" strike="noStrike" kern="0" cap="none" spc="0" normalizeH="0" baseline="0" noProof="0" dirty="0" smtClean="0">
                <a:ln>
                  <a:noFill/>
                </a:ln>
                <a:solidFill>
                  <a:schemeClr val="tx1"/>
                </a:solidFill>
                <a:effectLst/>
                <a:uLnTx/>
                <a:uFillTx/>
                <a:latin typeface="+mn-lt"/>
              </a:rPr>
              <a:t>the associated</a:t>
            </a:r>
            <a:r>
              <a:rPr kumimoji="0" lang="en-US" sz="2000" i="0" u="none" strike="noStrike" kern="0" cap="none" spc="0" normalizeH="0" noProof="0" dirty="0" smtClean="0">
                <a:ln>
                  <a:noFill/>
                </a:ln>
                <a:solidFill>
                  <a:schemeClr val="tx1"/>
                </a:solidFill>
                <a:effectLst/>
                <a:uLnTx/>
                <a:uFillTx/>
                <a:latin typeface="+mn-lt"/>
              </a:rPr>
              <a:t> normal Cash Receipt</a:t>
            </a:r>
          </a:p>
          <a:p>
            <a:pPr marL="914400" lvl="1" indent="-457200" eaLnBrk="0" hangingPunct="0">
              <a:spcBef>
                <a:spcPct val="20000"/>
              </a:spcBef>
              <a:buClr>
                <a:srgbClr val="AF242B"/>
              </a:buClr>
              <a:buSzPct val="75000"/>
              <a:buFont typeface="Arial" pitchFamily="34" charset="0"/>
              <a:buChar char="•"/>
              <a:defRPr/>
            </a:pPr>
            <a:endParaRPr kumimoji="0" lang="en-US" sz="600" i="0" u="none" strike="noStrike" kern="0" cap="none" spc="0" normalizeH="0" noProof="0" dirty="0" smtClean="0">
              <a:ln>
                <a:noFill/>
              </a:ln>
              <a:solidFill>
                <a:schemeClr val="tx1"/>
              </a:solidFill>
              <a:effectLst/>
              <a:uLnTx/>
              <a:uFillTx/>
              <a:latin typeface="+mn-lt"/>
            </a:endParaRPr>
          </a:p>
          <a:p>
            <a:pPr marL="914400" lvl="1" indent="-457200" eaLnBrk="0" hangingPunct="0">
              <a:spcBef>
                <a:spcPct val="20000"/>
              </a:spcBef>
              <a:buClr>
                <a:srgbClr val="AF242B"/>
              </a:buClr>
              <a:buSzPct val="75000"/>
              <a:buFont typeface="Arial" pitchFamily="34" charset="0"/>
              <a:buChar char="•"/>
              <a:defRPr/>
            </a:pPr>
            <a:r>
              <a:rPr lang="en-US" sz="2000" dirty="0" smtClean="0"/>
              <a:t>Enter the required fields on the Header tab</a:t>
            </a:r>
          </a:p>
          <a:p>
            <a:pPr marL="1371600" lvl="2" indent="-457200" eaLnBrk="0" hangingPunct="0">
              <a:spcBef>
                <a:spcPct val="20000"/>
              </a:spcBef>
              <a:buClr>
                <a:srgbClr val="AF242B"/>
              </a:buClr>
              <a:buSzPct val="75000"/>
              <a:buFont typeface="Arial" pitchFamily="34" charset="0"/>
              <a:buChar char="•"/>
              <a:defRPr/>
            </a:pPr>
            <a:r>
              <a:rPr lang="en-US" sz="1800" dirty="0" smtClean="0"/>
              <a:t>Debit </a:t>
            </a:r>
            <a:r>
              <a:rPr lang="en-US" sz="1800" dirty="0"/>
              <a:t>Voucher Number </a:t>
            </a:r>
          </a:p>
          <a:p>
            <a:pPr marL="1371600" lvl="2" indent="-457200" eaLnBrk="0" hangingPunct="0">
              <a:spcBef>
                <a:spcPct val="20000"/>
              </a:spcBef>
              <a:buClr>
                <a:srgbClr val="AF242B"/>
              </a:buClr>
              <a:buSzPct val="75000"/>
              <a:buFont typeface="Arial" pitchFamily="34" charset="0"/>
              <a:buChar char="•"/>
              <a:defRPr/>
            </a:pPr>
            <a:r>
              <a:rPr lang="en-US" sz="1800" dirty="0" smtClean="0"/>
              <a:t>Accomplished </a:t>
            </a:r>
            <a:r>
              <a:rPr lang="en-US" sz="1800" dirty="0"/>
              <a:t>Date </a:t>
            </a:r>
            <a:endParaRPr lang="en-US" sz="1800" dirty="0" smtClean="0"/>
          </a:p>
          <a:p>
            <a:pPr marL="1371600" lvl="2" indent="-457200" eaLnBrk="0" hangingPunct="0">
              <a:spcBef>
                <a:spcPct val="20000"/>
              </a:spcBef>
              <a:buClr>
                <a:srgbClr val="AF242B"/>
              </a:buClr>
              <a:buSzPct val="75000"/>
              <a:buFont typeface="Arial" pitchFamily="34" charset="0"/>
              <a:buChar char="•"/>
              <a:defRPr/>
            </a:pPr>
            <a:endParaRPr lang="en-US" sz="600" dirty="0" smtClean="0"/>
          </a:p>
          <a:p>
            <a:pPr marL="914400" lvl="1" indent="-457200" eaLnBrk="0" hangingPunct="0">
              <a:spcBef>
                <a:spcPct val="20000"/>
              </a:spcBef>
              <a:buClr>
                <a:srgbClr val="AF242B"/>
              </a:buClr>
              <a:buSzPct val="75000"/>
              <a:buFont typeface="Arial" pitchFamily="34" charset="0"/>
              <a:buChar char="•"/>
              <a:defRPr/>
            </a:pPr>
            <a:r>
              <a:rPr lang="en-US" sz="2000" dirty="0" smtClean="0"/>
              <a:t>Enter the required fields </a:t>
            </a:r>
            <a:r>
              <a:rPr lang="en-US" sz="2000" dirty="0"/>
              <a:t>on Accounting </a:t>
            </a:r>
            <a:r>
              <a:rPr lang="en-US" sz="2000" dirty="0" smtClean="0"/>
              <a:t>Line:</a:t>
            </a:r>
          </a:p>
          <a:p>
            <a:pPr marL="1371600" lvl="2" indent="-457200" eaLnBrk="0" hangingPunct="0">
              <a:spcBef>
                <a:spcPct val="20000"/>
              </a:spcBef>
              <a:buClr>
                <a:srgbClr val="AF242B"/>
              </a:buClr>
              <a:buSzPct val="75000"/>
              <a:buFont typeface="Arial" pitchFamily="34" charset="0"/>
              <a:buChar char="•"/>
              <a:defRPr/>
            </a:pPr>
            <a:r>
              <a:rPr lang="en-US" sz="1800" dirty="0" smtClean="0"/>
              <a:t>Line </a:t>
            </a:r>
            <a:r>
              <a:rPr lang="en-US" sz="1800" dirty="0"/>
              <a:t>Type </a:t>
            </a:r>
            <a:r>
              <a:rPr lang="en-US" sz="1800" dirty="0" smtClean="0"/>
              <a:t>= </a:t>
            </a:r>
            <a:r>
              <a:rPr lang="en-US" sz="1800" b="1" dirty="0" smtClean="0"/>
              <a:t>Debit </a:t>
            </a:r>
            <a:r>
              <a:rPr lang="en-US" sz="1800" b="1" dirty="0"/>
              <a:t>Voucher </a:t>
            </a:r>
            <a:r>
              <a:rPr lang="en-US" sz="1800" b="1" dirty="0" smtClean="0"/>
              <a:t>- Normal</a:t>
            </a:r>
          </a:p>
          <a:p>
            <a:pPr marL="1371600" lvl="2" indent="-457200" eaLnBrk="0" hangingPunct="0">
              <a:spcBef>
                <a:spcPct val="20000"/>
              </a:spcBef>
              <a:buClr>
                <a:srgbClr val="AF242B"/>
              </a:buClr>
              <a:buSzPct val="75000"/>
              <a:buFont typeface="Arial" pitchFamily="34" charset="0"/>
              <a:buChar char="•"/>
              <a:defRPr/>
            </a:pPr>
            <a:r>
              <a:rPr lang="en-US" sz="1800" dirty="0" smtClean="0"/>
              <a:t>Transaction Type = </a:t>
            </a:r>
            <a:r>
              <a:rPr lang="en-US" sz="1800" b="1" dirty="0" smtClean="0"/>
              <a:t>01</a:t>
            </a:r>
          </a:p>
          <a:p>
            <a:pPr marL="1371600" lvl="2" indent="-457200" eaLnBrk="0" hangingPunct="0">
              <a:spcBef>
                <a:spcPct val="20000"/>
              </a:spcBef>
              <a:buClr>
                <a:srgbClr val="AF242B"/>
              </a:buClr>
              <a:buSzPct val="75000"/>
              <a:buFont typeface="Arial" pitchFamily="34" charset="0"/>
              <a:buChar char="•"/>
              <a:defRPr/>
            </a:pPr>
            <a:r>
              <a:rPr lang="en-US" sz="1800" dirty="0" smtClean="0"/>
              <a:t>Principal </a:t>
            </a:r>
            <a:r>
              <a:rPr lang="en-US" sz="1800" dirty="0"/>
              <a:t>Amount </a:t>
            </a:r>
            <a:r>
              <a:rPr lang="en-US" sz="1800" dirty="0" smtClean="0"/>
              <a:t>= </a:t>
            </a:r>
            <a:r>
              <a:rPr lang="en-US" sz="1800" b="1" dirty="0" smtClean="0">
                <a:solidFill>
                  <a:srgbClr val="FF0000"/>
                </a:solidFill>
              </a:rPr>
              <a:t>Negative value</a:t>
            </a:r>
            <a:r>
              <a:rPr lang="en-US" sz="1800" b="1" dirty="0" smtClean="0"/>
              <a:t> </a:t>
            </a:r>
            <a:r>
              <a:rPr lang="en-US" sz="1800" dirty="0"/>
              <a:t>(amount in </a:t>
            </a:r>
            <a:r>
              <a:rPr lang="en-US" sz="1800" dirty="0" smtClean="0"/>
              <a:t>parentheses)</a:t>
            </a:r>
          </a:p>
        </p:txBody>
      </p:sp>
      <p:sp>
        <p:nvSpPr>
          <p:cNvPr id="6" name="Footer Placeholder 2"/>
          <p:cNvSpPr>
            <a:spLocks noGrp="1"/>
          </p:cNvSpPr>
          <p:nvPr>
            <p:ph type="ftr" sz="quarter" idx="10"/>
          </p:nvPr>
        </p:nvSpPr>
        <p:spPr>
          <a:xfrm>
            <a:off x="457200" y="6553200"/>
            <a:ext cx="7010400" cy="304800"/>
          </a:xfrm>
        </p:spPr>
        <p:txBody>
          <a:bodyPr/>
          <a:lstStyle/>
          <a:p>
            <a:pPr>
              <a:defRPr/>
            </a:pPr>
            <a:r>
              <a:rPr lang="en-US" dirty="0" smtClean="0"/>
              <a:t>CGI Federal Proprietary and Confidential</a:t>
            </a:r>
            <a:endParaRPr lang="en-US" dirty="0"/>
          </a:p>
        </p:txBody>
      </p:sp>
    </p:spTree>
    <p:extLst>
      <p:ext uri="{BB962C8B-B14F-4D97-AF65-F5344CB8AC3E}">
        <p14:creationId xmlns:p14="http://schemas.microsoft.com/office/powerpoint/2010/main" val="41457590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Collections Lifecycle Overview</a:t>
            </a:r>
            <a:endParaRPr lang="en-US" sz="1800" dirty="0"/>
          </a:p>
        </p:txBody>
      </p:sp>
      <p:sp>
        <p:nvSpPr>
          <p:cNvPr id="4" name="Footer Placeholder 3"/>
          <p:cNvSpPr>
            <a:spLocks noGrp="1"/>
          </p:cNvSpPr>
          <p:nvPr>
            <p:ph type="ftr" sz="quarter" idx="4294967295"/>
          </p:nvPr>
        </p:nvSpPr>
        <p:spPr>
          <a:xfrm>
            <a:off x="519260" y="6553200"/>
            <a:ext cx="7010400" cy="304800"/>
          </a:xfrm>
          <a:prstGeom prst="rect">
            <a:avLst/>
          </a:prstGeom>
        </p:spPr>
        <p:txBody>
          <a:bodyPr/>
          <a:lstStyle/>
          <a:p>
            <a:pPr>
              <a:defRPr/>
            </a:pPr>
            <a:r>
              <a:rPr lang="en-US" dirty="0" smtClean="0"/>
              <a:t>CGI Federal Proprietary and Confidential</a:t>
            </a:r>
            <a:endParaRPr lang="en-US" dirty="0"/>
          </a:p>
        </p:txBody>
      </p:sp>
      <p:sp>
        <p:nvSpPr>
          <p:cNvPr id="8" name="Oval 7"/>
          <p:cNvSpPr/>
          <p:nvPr/>
        </p:nvSpPr>
        <p:spPr bwMode="auto">
          <a:xfrm>
            <a:off x="3686629" y="3278909"/>
            <a:ext cx="348342" cy="435428"/>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 name="Slide Number Placeholder 2"/>
          <p:cNvSpPr>
            <a:spLocks noGrp="1"/>
          </p:cNvSpPr>
          <p:nvPr>
            <p:ph type="sldNum" sz="quarter" idx="11"/>
          </p:nvPr>
        </p:nvSpPr>
        <p:spPr>
          <a:xfrm>
            <a:off x="1" y="6543675"/>
            <a:ext cx="414337" cy="303213"/>
          </a:xfrm>
        </p:spPr>
        <p:txBody>
          <a:bodyPr/>
          <a:lstStyle/>
          <a:p>
            <a:pPr>
              <a:defRPr/>
            </a:pPr>
            <a:fld id="{5842F1FC-5FDD-41D6-BAD6-160FC7BE3BC4}" type="slidenum">
              <a:rPr lang="en-US" smtClean="0"/>
              <a:pPr>
                <a:defRPr/>
              </a:pPr>
              <a:t>6</a:t>
            </a:fld>
            <a:endParaRPr lang="en-US" dirty="0"/>
          </a:p>
        </p:txBody>
      </p:sp>
      <p:sp>
        <p:nvSpPr>
          <p:cNvPr id="9" name="TextBox 8"/>
          <p:cNvSpPr txBox="1"/>
          <p:nvPr/>
        </p:nvSpPr>
        <p:spPr>
          <a:xfrm>
            <a:off x="510363" y="1263311"/>
            <a:ext cx="8272130" cy="5170646"/>
          </a:xfrm>
          <a:prstGeom prst="rect">
            <a:avLst/>
          </a:prstGeom>
          <a:noFill/>
        </p:spPr>
        <p:txBody>
          <a:bodyPr wrap="square" rtlCol="0">
            <a:spAutoFit/>
          </a:bodyPr>
          <a:lstStyle/>
          <a:p>
            <a:pPr marL="342900" indent="-342900">
              <a:spcBef>
                <a:spcPts val="600"/>
              </a:spcBef>
              <a:spcAft>
                <a:spcPts val="600"/>
              </a:spcAft>
              <a:buClr>
                <a:srgbClr val="C00000"/>
              </a:buClr>
              <a:buSzPct val="75000"/>
              <a:buFont typeface="Wingdings" pitchFamily="2" charset="2"/>
              <a:buChar char="w"/>
            </a:pPr>
            <a:r>
              <a:rPr lang="en-US" sz="2000" b="1" u="sng" dirty="0" smtClean="0"/>
              <a:t>Collections Lifecycle Overview:</a:t>
            </a:r>
          </a:p>
          <a:p>
            <a:pPr marL="800100" lvl="1" indent="-342900">
              <a:spcBef>
                <a:spcPts val="600"/>
              </a:spcBef>
              <a:spcAft>
                <a:spcPts val="600"/>
              </a:spcAft>
              <a:buClr>
                <a:srgbClr val="C00000"/>
              </a:buClr>
              <a:buSzPct val="75000"/>
              <a:buFont typeface="Wingdings" pitchFamily="2" charset="2"/>
              <a:buChar char="w"/>
            </a:pPr>
            <a:r>
              <a:rPr lang="en-US" sz="2000" dirty="0" smtClean="0"/>
              <a:t>GSA collection processes fall into one of four receivable lifecycles:</a:t>
            </a:r>
          </a:p>
          <a:p>
            <a:pPr marL="1257300" lvl="2" indent="-342900">
              <a:spcBef>
                <a:spcPts val="600"/>
              </a:spcBef>
              <a:spcAft>
                <a:spcPts val="600"/>
              </a:spcAft>
              <a:buClr>
                <a:srgbClr val="C00000"/>
              </a:buClr>
              <a:buSzPct val="75000"/>
              <a:buFont typeface="Wingdings" pitchFamily="2" charset="2"/>
              <a:buChar char="w"/>
            </a:pPr>
            <a:r>
              <a:rPr lang="en-US" sz="2000" dirty="0" smtClean="0"/>
              <a:t>Detail Billing Record (DBR) Receivables</a:t>
            </a:r>
          </a:p>
          <a:p>
            <a:pPr marL="1257300" lvl="2" indent="-342900">
              <a:spcBef>
                <a:spcPts val="600"/>
              </a:spcBef>
              <a:spcAft>
                <a:spcPts val="600"/>
              </a:spcAft>
              <a:buClr>
                <a:srgbClr val="C00000"/>
              </a:buClr>
              <a:buSzPct val="75000"/>
              <a:buFont typeface="Wingdings" pitchFamily="2" charset="2"/>
              <a:buChar char="w"/>
            </a:pPr>
            <a:r>
              <a:rPr lang="en-US" sz="2000" dirty="0" smtClean="0"/>
              <a:t>Project Cost Accounting (PCAS) Receivables</a:t>
            </a:r>
          </a:p>
          <a:p>
            <a:pPr marL="1257300" lvl="2" indent="-342900">
              <a:spcBef>
                <a:spcPts val="600"/>
              </a:spcBef>
              <a:spcAft>
                <a:spcPts val="600"/>
              </a:spcAft>
              <a:buClr>
                <a:srgbClr val="C00000"/>
              </a:buClr>
              <a:buSzPct val="75000"/>
              <a:buFont typeface="Wingdings" pitchFamily="2" charset="2"/>
              <a:buChar char="w"/>
            </a:pPr>
            <a:r>
              <a:rPr lang="en-US" sz="2000" dirty="0" smtClean="0"/>
              <a:t>PCAS/DBR Hybrid Receivables</a:t>
            </a:r>
          </a:p>
          <a:p>
            <a:pPr marL="1257300" lvl="2" indent="-342900">
              <a:spcBef>
                <a:spcPts val="600"/>
              </a:spcBef>
              <a:spcAft>
                <a:spcPts val="600"/>
              </a:spcAft>
              <a:buClr>
                <a:srgbClr val="C00000"/>
              </a:buClr>
              <a:buSzPct val="75000"/>
              <a:buFont typeface="Wingdings" pitchFamily="2" charset="2"/>
              <a:buChar char="w"/>
            </a:pPr>
            <a:r>
              <a:rPr lang="en-US" sz="2000" dirty="0" smtClean="0"/>
              <a:t>Non-PCAS/Non-DBR Receivables</a:t>
            </a:r>
          </a:p>
          <a:p>
            <a:pPr marL="800100" lvl="1" indent="-342900">
              <a:spcBef>
                <a:spcPts val="600"/>
              </a:spcBef>
              <a:spcAft>
                <a:spcPts val="600"/>
              </a:spcAft>
              <a:buClr>
                <a:srgbClr val="C00000"/>
              </a:buClr>
              <a:buSzPct val="75000"/>
              <a:buFont typeface="Wingdings" pitchFamily="2" charset="2"/>
              <a:buChar char="w"/>
            </a:pPr>
            <a:r>
              <a:rPr lang="en-US" sz="2000" dirty="0"/>
              <a:t>Collections are received in Pegasys to:</a:t>
            </a:r>
          </a:p>
          <a:p>
            <a:pPr marL="1371600" lvl="2" indent="-457200">
              <a:spcBef>
                <a:spcPts val="600"/>
              </a:spcBef>
              <a:spcAft>
                <a:spcPts val="600"/>
              </a:spcAft>
              <a:buClr>
                <a:srgbClr val="C00000"/>
              </a:buClr>
              <a:buSzPct val="75000"/>
              <a:buFont typeface="+mj-lt"/>
              <a:buAutoNum type="arabicPeriod"/>
            </a:pPr>
            <a:r>
              <a:rPr lang="en-US" sz="2000" dirty="0" smtClean="0"/>
              <a:t>Record cash</a:t>
            </a:r>
          </a:p>
          <a:p>
            <a:pPr marL="1371600" lvl="2" indent="-457200">
              <a:spcBef>
                <a:spcPts val="600"/>
              </a:spcBef>
              <a:spcAft>
                <a:spcPts val="600"/>
              </a:spcAft>
              <a:buClr>
                <a:srgbClr val="C00000"/>
              </a:buClr>
              <a:buSzPct val="75000"/>
              <a:buFont typeface="+mj-lt"/>
              <a:buAutoNum type="arabicPeriod"/>
            </a:pPr>
            <a:r>
              <a:rPr lang="en-US" sz="2000" dirty="0" smtClean="0"/>
              <a:t>Liquidate outstanding receivables</a:t>
            </a:r>
          </a:p>
          <a:p>
            <a:pPr marL="800100" lvl="1" indent="-342900">
              <a:spcBef>
                <a:spcPts val="600"/>
              </a:spcBef>
              <a:spcAft>
                <a:spcPts val="600"/>
              </a:spcAft>
              <a:buClr>
                <a:srgbClr val="C00000"/>
              </a:buClr>
              <a:buSzPct val="75000"/>
              <a:buFont typeface="Wingdings" pitchFamily="2" charset="2"/>
              <a:buChar char="w"/>
            </a:pPr>
            <a:r>
              <a:rPr lang="en-US" sz="2000" dirty="0" smtClean="0"/>
              <a:t>Collections are received through a variety of Collection Methods</a:t>
            </a:r>
            <a:r>
              <a:rPr lang="en-US" sz="2000" dirty="0"/>
              <a:t> </a:t>
            </a:r>
            <a:r>
              <a:rPr lang="en-US" sz="2000" dirty="0" smtClean="0"/>
              <a:t>(see diagram on next slides)</a:t>
            </a:r>
          </a:p>
        </p:txBody>
      </p:sp>
    </p:spTree>
    <p:extLst>
      <p:ext uri="{BB962C8B-B14F-4D97-AF65-F5344CB8AC3E}">
        <p14:creationId xmlns:p14="http://schemas.microsoft.com/office/powerpoint/2010/main" val="9187700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Cash Receipt: Debit Voucher Line Type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60</a:t>
            </a:fld>
            <a:endParaRPr lang="en-US" dirty="0"/>
          </a:p>
        </p:txBody>
      </p:sp>
      <p:sp>
        <p:nvSpPr>
          <p:cNvPr id="11" name="TextBox 10"/>
          <p:cNvSpPr txBox="1"/>
          <p:nvPr/>
        </p:nvSpPr>
        <p:spPr>
          <a:xfrm>
            <a:off x="533400" y="1028257"/>
            <a:ext cx="8286750" cy="1077218"/>
          </a:xfrm>
          <a:prstGeom prst="rect">
            <a:avLst/>
          </a:prstGeom>
          <a:noFill/>
        </p:spPr>
        <p:txBody>
          <a:bodyPr wrap="square" rtlCol="0">
            <a:spAutoFit/>
          </a:bodyPr>
          <a:lstStyle/>
          <a:p>
            <a:pPr marL="285750" indent="-285750">
              <a:buClr>
                <a:srgbClr val="C00000"/>
              </a:buClr>
              <a:buSzPct val="75000"/>
              <a:buFont typeface="Wingdings" pitchFamily="2" charset="2"/>
              <a:buChar char="w"/>
            </a:pPr>
            <a:r>
              <a:rPr lang="en-US" sz="1600" b="1" dirty="0" smtClean="0"/>
              <a:t>Agreement Entity Before Debit Voucher:</a:t>
            </a:r>
          </a:p>
          <a:p>
            <a:pPr marL="742950" lvl="1" indent="-285750">
              <a:buClr>
                <a:srgbClr val="C00000"/>
              </a:buClr>
              <a:buSzPct val="75000"/>
              <a:buFont typeface="Wingdings" pitchFamily="2" charset="2"/>
              <a:buChar char="w"/>
            </a:pPr>
            <a:r>
              <a:rPr lang="en-US" sz="1600" dirty="0" smtClean="0"/>
              <a:t>Total Unliquidated Receivable Amount = $0</a:t>
            </a:r>
          </a:p>
          <a:p>
            <a:pPr marL="742950" lvl="1" indent="-285750">
              <a:buClr>
                <a:srgbClr val="C00000"/>
              </a:buClr>
              <a:buSzPct val="75000"/>
              <a:buFont typeface="Wingdings" pitchFamily="2" charset="2"/>
              <a:buChar char="w"/>
            </a:pPr>
            <a:r>
              <a:rPr lang="en-US" sz="1600" dirty="0" smtClean="0"/>
              <a:t>Total Collection Amount = $200</a:t>
            </a:r>
          </a:p>
          <a:p>
            <a:pPr marL="742950" lvl="1" indent="-285750">
              <a:buClr>
                <a:srgbClr val="C00000"/>
              </a:buClr>
              <a:buSzPct val="75000"/>
              <a:buFont typeface="Wingdings" pitchFamily="2" charset="2"/>
              <a:buChar char="w"/>
            </a:pPr>
            <a:r>
              <a:rPr lang="en-US" sz="1600" dirty="0" smtClean="0"/>
              <a:t>Total Cumulative Debit Voucher Amount = $0</a:t>
            </a:r>
            <a:endParaRPr lang="en-US" sz="1600"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095" y="2105475"/>
            <a:ext cx="5892087" cy="444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0452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Cash Receipt: Debit Voucher Line Type</a:t>
            </a:r>
            <a:endParaRPr lang="en-US" dirty="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pPr>
                <a:defRPr/>
              </a:pPr>
              <a:t>61</a:t>
            </a:fld>
            <a:endParaRPr lang="en-US" dirty="0"/>
          </a:p>
        </p:txBody>
      </p:sp>
      <p:sp>
        <p:nvSpPr>
          <p:cNvPr id="11" name="TextBox 10"/>
          <p:cNvSpPr txBox="1"/>
          <p:nvPr/>
        </p:nvSpPr>
        <p:spPr>
          <a:xfrm>
            <a:off x="533400" y="1028257"/>
            <a:ext cx="8286750" cy="1077218"/>
          </a:xfrm>
          <a:prstGeom prst="rect">
            <a:avLst/>
          </a:prstGeom>
          <a:noFill/>
        </p:spPr>
        <p:txBody>
          <a:bodyPr wrap="square" rtlCol="0">
            <a:spAutoFit/>
          </a:bodyPr>
          <a:lstStyle/>
          <a:p>
            <a:pPr marL="285750" indent="-285750">
              <a:buClr>
                <a:srgbClr val="C00000"/>
              </a:buClr>
              <a:buSzPct val="75000"/>
              <a:buFont typeface="Wingdings" pitchFamily="2" charset="2"/>
              <a:buChar char="w"/>
            </a:pPr>
            <a:r>
              <a:rPr lang="en-US" sz="1600" b="1" dirty="0" smtClean="0"/>
              <a:t>Agreement Entity After Debit Voucher:</a:t>
            </a:r>
          </a:p>
          <a:p>
            <a:pPr marL="742950" lvl="1" indent="-285750">
              <a:buClr>
                <a:srgbClr val="C00000"/>
              </a:buClr>
              <a:buSzPct val="75000"/>
              <a:buFont typeface="Wingdings" pitchFamily="2" charset="2"/>
              <a:buChar char="w"/>
            </a:pPr>
            <a:r>
              <a:rPr lang="en-US" sz="1600" dirty="0"/>
              <a:t>Total Unliquidated Receivable Amount = </a:t>
            </a:r>
            <a:r>
              <a:rPr lang="en-US" sz="1600" dirty="0" smtClean="0"/>
              <a:t>$50</a:t>
            </a:r>
            <a:endParaRPr lang="en-US" sz="1600" dirty="0"/>
          </a:p>
          <a:p>
            <a:pPr marL="742950" lvl="1" indent="-285750">
              <a:buClr>
                <a:srgbClr val="C00000"/>
              </a:buClr>
              <a:buSzPct val="75000"/>
              <a:buFont typeface="Wingdings" pitchFamily="2" charset="2"/>
              <a:buChar char="w"/>
            </a:pPr>
            <a:r>
              <a:rPr lang="en-US" sz="1600" dirty="0"/>
              <a:t>Total Collection Amount = </a:t>
            </a:r>
            <a:r>
              <a:rPr lang="en-US" sz="1600" dirty="0" smtClean="0"/>
              <a:t>$150</a:t>
            </a:r>
            <a:endParaRPr lang="en-US" sz="1600" dirty="0"/>
          </a:p>
          <a:p>
            <a:pPr marL="742950" lvl="1" indent="-285750">
              <a:buClr>
                <a:srgbClr val="C00000"/>
              </a:buClr>
              <a:buSzPct val="75000"/>
              <a:buFont typeface="Wingdings" pitchFamily="2" charset="2"/>
              <a:buChar char="w"/>
            </a:pPr>
            <a:r>
              <a:rPr lang="en-US" sz="1600" dirty="0"/>
              <a:t>Total Cumulative Debit Voucher Amount = </a:t>
            </a:r>
            <a:r>
              <a:rPr lang="en-US" sz="1600" dirty="0" smtClean="0"/>
              <a:t>$50</a:t>
            </a:r>
            <a:endParaRPr lang="en-US" sz="16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2105475"/>
            <a:ext cx="5921375" cy="447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541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9100"/>
            <a:ext cx="9256798" cy="563562"/>
          </a:xfrm>
        </p:spPr>
        <p:txBody>
          <a:bodyPr/>
          <a:lstStyle/>
          <a:p>
            <a:r>
              <a:rPr lang="en-US" dirty="0" smtClean="0"/>
              <a:t>Advance Bills, Collections, and Offsets</a:t>
            </a:r>
            <a:endParaRPr lang="en-US" dirty="0"/>
          </a:p>
        </p:txBody>
      </p:sp>
      <p:sp>
        <p:nvSpPr>
          <p:cNvPr id="6" name="Content Placeholder 2"/>
          <p:cNvSpPr>
            <a:spLocks noGrp="1"/>
          </p:cNvSpPr>
          <p:nvPr>
            <p:ph idx="4294967295"/>
          </p:nvPr>
        </p:nvSpPr>
        <p:spPr>
          <a:xfrm>
            <a:off x="381000" y="1124565"/>
            <a:ext cx="8696325" cy="5302931"/>
          </a:xfrm>
          <a:prstGeom prst="rect">
            <a:avLst/>
          </a:prstGeom>
        </p:spPr>
        <p:txBody>
          <a:bodyPr/>
          <a:lstStyle/>
          <a:p>
            <a:pPr>
              <a:spcBef>
                <a:spcPts val="400"/>
              </a:spcBef>
              <a:spcAft>
                <a:spcPts val="400"/>
              </a:spcAft>
            </a:pPr>
            <a:r>
              <a:rPr lang="en-US" sz="1600" b="1" dirty="0" smtClean="0">
                <a:solidFill>
                  <a:srgbClr val="FF0000"/>
                </a:solidFill>
              </a:rPr>
              <a:t>Disclaimer:</a:t>
            </a:r>
            <a:r>
              <a:rPr lang="en-US" sz="1600" dirty="0" smtClean="0"/>
              <a:t> Applicable to </a:t>
            </a:r>
            <a:r>
              <a:rPr lang="en-US" sz="1600" b="1" u="sng" dirty="0" smtClean="0"/>
              <a:t>AASFEDSIM</a:t>
            </a:r>
            <a:r>
              <a:rPr lang="en-US" sz="1600" dirty="0" smtClean="0"/>
              <a:t> </a:t>
            </a:r>
            <a:r>
              <a:rPr lang="en-US" sz="1600" dirty="0"/>
              <a:t>and </a:t>
            </a:r>
            <a:r>
              <a:rPr lang="en-US" sz="1600" b="1" u="sng" dirty="0"/>
              <a:t>ITSEXPSER</a:t>
            </a:r>
            <a:r>
              <a:rPr lang="en-US" sz="1600" dirty="0"/>
              <a:t> </a:t>
            </a:r>
            <a:r>
              <a:rPr lang="en-US" sz="1600" dirty="0" smtClean="0"/>
              <a:t>business lines only</a:t>
            </a:r>
            <a:endParaRPr lang="en-US" sz="1600" u="sng" dirty="0" smtClean="0"/>
          </a:p>
          <a:p>
            <a:pPr>
              <a:spcBef>
                <a:spcPts val="400"/>
              </a:spcBef>
              <a:spcAft>
                <a:spcPts val="400"/>
              </a:spcAft>
            </a:pPr>
            <a:r>
              <a:rPr lang="en-US" sz="1600" dirty="0">
                <a:solidFill>
                  <a:srgbClr val="000000"/>
                </a:solidFill>
              </a:rPr>
              <a:t>When an Agreement is established </a:t>
            </a:r>
            <a:r>
              <a:rPr lang="en-US" sz="1600" dirty="0" smtClean="0">
                <a:solidFill>
                  <a:srgbClr val="000000"/>
                </a:solidFill>
              </a:rPr>
              <a:t>with a Non-Federal </a:t>
            </a:r>
            <a:r>
              <a:rPr lang="en-US" sz="1600" dirty="0">
                <a:solidFill>
                  <a:srgbClr val="000000"/>
                </a:solidFill>
              </a:rPr>
              <a:t>customer, </a:t>
            </a:r>
            <a:r>
              <a:rPr lang="en-US" sz="1600" u="sng" dirty="0">
                <a:solidFill>
                  <a:srgbClr val="000000"/>
                </a:solidFill>
              </a:rPr>
              <a:t>GSA must wait for the customer to provide a monetary Advance</a:t>
            </a:r>
            <a:r>
              <a:rPr lang="en-US" sz="1600" dirty="0">
                <a:solidFill>
                  <a:srgbClr val="000000"/>
                </a:solidFill>
              </a:rPr>
              <a:t> before the customer order can be filled</a:t>
            </a:r>
            <a:endParaRPr lang="en-US" sz="1600" dirty="0" smtClean="0"/>
          </a:p>
          <a:p>
            <a:pPr>
              <a:spcBef>
                <a:spcPts val="400"/>
              </a:spcBef>
              <a:spcAft>
                <a:spcPts val="400"/>
              </a:spcAft>
            </a:pPr>
            <a:endParaRPr lang="en-US" sz="1600" b="1" u="sng" dirty="0" smtClean="0"/>
          </a:p>
          <a:p>
            <a:pPr>
              <a:spcBef>
                <a:spcPts val="400"/>
              </a:spcBef>
              <a:spcAft>
                <a:spcPts val="400"/>
              </a:spcAft>
            </a:pPr>
            <a:r>
              <a:rPr lang="en-US" sz="1600" b="1" u="sng" dirty="0" smtClean="0"/>
              <a:t>Advance Collections</a:t>
            </a:r>
          </a:p>
          <a:p>
            <a:pPr lvl="1">
              <a:spcBef>
                <a:spcPts val="400"/>
              </a:spcBef>
              <a:spcAft>
                <a:spcPts val="400"/>
              </a:spcAft>
            </a:pPr>
            <a:r>
              <a:rPr lang="en-US" sz="1600" dirty="0"/>
              <a:t>Processed prior to GSA starting to fill the customer order (for work that has not yet been performed)</a:t>
            </a:r>
          </a:p>
          <a:p>
            <a:pPr lvl="1">
              <a:spcBef>
                <a:spcPts val="400"/>
              </a:spcBef>
              <a:spcAft>
                <a:spcPts val="400"/>
              </a:spcAft>
            </a:pPr>
            <a:r>
              <a:rPr lang="en-US" sz="1600" u="sng" dirty="0" smtClean="0"/>
              <a:t>Required</a:t>
            </a:r>
            <a:r>
              <a:rPr lang="en-US" sz="1600" dirty="0" smtClean="0"/>
              <a:t> for non-Federal customers </a:t>
            </a:r>
            <a:r>
              <a:rPr lang="en-US" sz="1600" u="sng" dirty="0" smtClean="0"/>
              <a:t>before spending can process against agreement</a:t>
            </a:r>
            <a:endParaRPr lang="en-US" sz="1600" dirty="0" smtClean="0"/>
          </a:p>
          <a:p>
            <a:pPr lvl="2">
              <a:spcBef>
                <a:spcPts val="400"/>
              </a:spcBef>
              <a:spcAft>
                <a:spcPts val="400"/>
              </a:spcAft>
            </a:pPr>
            <a:r>
              <a:rPr lang="en-US" sz="1600" dirty="0" smtClean="0"/>
              <a:t>Can be received: </a:t>
            </a:r>
          </a:p>
          <a:p>
            <a:pPr lvl="3">
              <a:spcBef>
                <a:spcPts val="400"/>
              </a:spcBef>
              <a:spcAft>
                <a:spcPts val="400"/>
              </a:spcAft>
            </a:pPr>
            <a:r>
              <a:rPr lang="en-US" sz="1600" dirty="0" smtClean="0"/>
              <a:t>For both non-Federal and Federal customers</a:t>
            </a:r>
          </a:p>
          <a:p>
            <a:pPr lvl="3">
              <a:spcBef>
                <a:spcPts val="400"/>
              </a:spcBef>
              <a:spcAft>
                <a:spcPts val="400"/>
              </a:spcAft>
            </a:pPr>
            <a:r>
              <a:rPr lang="en-US" sz="1600" dirty="0" smtClean="0"/>
              <a:t>Prior to or after </a:t>
            </a:r>
            <a:r>
              <a:rPr lang="en-US" sz="1600" dirty="0"/>
              <a:t>creation of </a:t>
            </a:r>
            <a:r>
              <a:rPr lang="en-US" sz="1600" dirty="0" smtClean="0"/>
              <a:t>PCAS Agreement</a:t>
            </a:r>
          </a:p>
          <a:p>
            <a:pPr lvl="1">
              <a:spcBef>
                <a:spcPts val="400"/>
              </a:spcBef>
              <a:spcAft>
                <a:spcPts val="400"/>
              </a:spcAft>
            </a:pPr>
            <a:r>
              <a:rPr lang="en-US" sz="1600" dirty="0"/>
              <a:t>Tracks “prepayment” as a </a:t>
            </a:r>
            <a:r>
              <a:rPr lang="en-US" sz="1600" b="1" dirty="0"/>
              <a:t>liability</a:t>
            </a:r>
            <a:r>
              <a:rPr lang="en-US" sz="1600" dirty="0"/>
              <a:t> via Cash Receipt because GSA has </a:t>
            </a:r>
            <a:r>
              <a:rPr lang="en-US" sz="1600" u="sng" dirty="0"/>
              <a:t>not yet filled the customer order</a:t>
            </a:r>
            <a:r>
              <a:rPr lang="en-US" sz="1600" dirty="0"/>
              <a:t> or “earned” the prepayment</a:t>
            </a:r>
            <a:endParaRPr lang="en-US" sz="1600" dirty="0" smtClean="0"/>
          </a:p>
          <a:p>
            <a:pPr lvl="2">
              <a:spcBef>
                <a:spcPts val="400"/>
              </a:spcBef>
              <a:spcAft>
                <a:spcPts val="400"/>
              </a:spcAft>
            </a:pPr>
            <a:r>
              <a:rPr lang="en-US" sz="1600" dirty="0" smtClean="0"/>
              <a:t>After customer order has been filled, GSA processes </a:t>
            </a:r>
            <a:r>
              <a:rPr lang="en-US" sz="1600" b="1" dirty="0" smtClean="0"/>
              <a:t>Advance Offset </a:t>
            </a:r>
            <a:r>
              <a:rPr lang="en-US" sz="1600" dirty="0" smtClean="0"/>
              <a:t>Cash Receipt</a:t>
            </a:r>
          </a:p>
          <a:p>
            <a:pPr lvl="3">
              <a:spcBef>
                <a:spcPts val="400"/>
              </a:spcBef>
              <a:spcAft>
                <a:spcPts val="400"/>
              </a:spcAft>
            </a:pPr>
            <a:r>
              <a:rPr lang="en-US" sz="1600" dirty="0" smtClean="0"/>
              <a:t>Records </a:t>
            </a:r>
            <a:r>
              <a:rPr lang="en-US" sz="1600" dirty="0"/>
              <a:t>earned </a:t>
            </a:r>
            <a:r>
              <a:rPr lang="en-US" sz="1600" dirty="0" smtClean="0"/>
              <a:t>revenue</a:t>
            </a:r>
          </a:p>
          <a:p>
            <a:pPr lvl="3">
              <a:spcBef>
                <a:spcPts val="400"/>
              </a:spcBef>
              <a:spcAft>
                <a:spcPts val="400"/>
              </a:spcAft>
            </a:pPr>
            <a:r>
              <a:rPr lang="en-US" sz="1600" dirty="0" smtClean="0"/>
              <a:t>Liquidates </a:t>
            </a:r>
            <a:r>
              <a:rPr lang="en-US" sz="1600" dirty="0"/>
              <a:t>liability originally posted by Advance Payment</a:t>
            </a:r>
          </a:p>
          <a:p>
            <a:pPr lvl="1"/>
            <a:endParaRPr lang="en-US" sz="1600" dirty="0" smtClean="0"/>
          </a:p>
          <a:p>
            <a:pPr lvl="1"/>
            <a:endParaRPr lang="en-US" sz="1600" dirty="0"/>
          </a:p>
        </p:txBody>
      </p:sp>
      <p:sp>
        <p:nvSpPr>
          <p:cNvPr id="3" name="Footer Placeholder 2"/>
          <p:cNvSpPr>
            <a:spLocks noGrp="1"/>
          </p:cNvSpPr>
          <p:nvPr>
            <p:ph type="ftr" sz="quarter" idx="4294967295"/>
          </p:nvPr>
        </p:nvSpPr>
        <p:spPr>
          <a:xfrm>
            <a:off x="398584"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564923"/>
            <a:ext cx="480645" cy="281965"/>
          </a:xfrm>
        </p:spPr>
        <p:txBody>
          <a:bodyPr/>
          <a:lstStyle/>
          <a:p>
            <a:pPr>
              <a:defRPr/>
            </a:pPr>
            <a:fld id="{215F2CEC-58A8-492B-AD0D-C2BF1A7F0D89}" type="slidenum">
              <a:rPr lang="en-US" smtClean="0">
                <a:solidFill>
                  <a:srgbClr val="000000"/>
                </a:solidFill>
              </a:rPr>
              <a:pPr>
                <a:defRPr/>
              </a:pPr>
              <a:t>62</a:t>
            </a:fld>
            <a:endParaRPr lang="en-US" dirty="0">
              <a:solidFill>
                <a:srgbClr val="000000"/>
              </a:solidFill>
            </a:endParaRPr>
          </a:p>
        </p:txBody>
      </p:sp>
    </p:spTree>
    <p:extLst>
      <p:ext uri="{BB962C8B-B14F-4D97-AF65-F5344CB8AC3E}">
        <p14:creationId xmlns:p14="http://schemas.microsoft.com/office/powerpoint/2010/main" val="39782819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0838"/>
            <a:ext cx="8486775" cy="563562"/>
          </a:xfrm>
        </p:spPr>
        <p:txBody>
          <a:bodyPr/>
          <a:lstStyle/>
          <a:p>
            <a:r>
              <a:rPr lang="en-US" dirty="0"/>
              <a:t>Advance Bills, Collections, and Offsets</a:t>
            </a:r>
          </a:p>
        </p:txBody>
      </p:sp>
      <p:sp>
        <p:nvSpPr>
          <p:cNvPr id="4" name="Footer Placeholder 3"/>
          <p:cNvSpPr>
            <a:spLocks noGrp="1"/>
          </p:cNvSpPr>
          <p:nvPr>
            <p:ph type="ftr" sz="quarter" idx="4294967295"/>
          </p:nvPr>
        </p:nvSpPr>
        <p:spPr>
          <a:xfrm>
            <a:off x="398585"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11815"/>
            <a:ext cx="480645" cy="235073"/>
          </a:xfrm>
        </p:spPr>
        <p:txBody>
          <a:bodyPr/>
          <a:lstStyle/>
          <a:p>
            <a:pPr>
              <a:defRPr/>
            </a:pPr>
            <a:fld id="{215F2CEC-58A8-492B-AD0D-C2BF1A7F0D89}" type="slidenum">
              <a:rPr lang="en-US" smtClean="0">
                <a:solidFill>
                  <a:srgbClr val="000000"/>
                </a:solidFill>
              </a:rPr>
              <a:pPr>
                <a:defRPr/>
              </a:pPr>
              <a:t>63</a:t>
            </a:fld>
            <a:endParaRPr lang="en-US" dirty="0">
              <a:solidFill>
                <a:srgbClr val="000000"/>
              </a:solidFill>
            </a:endParaRPr>
          </a:p>
        </p:txBody>
      </p:sp>
      <p:sp>
        <p:nvSpPr>
          <p:cNvPr id="9" name="TextBox 8"/>
          <p:cNvSpPr txBox="1"/>
          <p:nvPr/>
        </p:nvSpPr>
        <p:spPr>
          <a:xfrm>
            <a:off x="398585" y="1627685"/>
            <a:ext cx="9015416" cy="1015663"/>
          </a:xfrm>
          <a:prstGeom prst="rect">
            <a:avLst/>
          </a:prstGeom>
          <a:noFill/>
        </p:spPr>
        <p:txBody>
          <a:bodyPr wrap="square" rtlCol="0">
            <a:spAutoFit/>
          </a:bodyPr>
          <a:lstStyle/>
          <a:p>
            <a:r>
              <a:rPr lang="en-US" sz="2000" dirty="0" smtClean="0">
                <a:solidFill>
                  <a:srgbClr val="000000"/>
                </a:solidFill>
              </a:rPr>
              <a:t>Agreement with Federal Customer – </a:t>
            </a:r>
            <a:r>
              <a:rPr lang="en-US" sz="2000" u="sng" dirty="0" smtClean="0">
                <a:solidFill>
                  <a:srgbClr val="000000"/>
                </a:solidFill>
              </a:rPr>
              <a:t>does not require an advance collection</a:t>
            </a:r>
            <a:r>
              <a:rPr lang="en-US" sz="2000" dirty="0" smtClean="0">
                <a:solidFill>
                  <a:srgbClr val="000000"/>
                </a:solidFill>
              </a:rPr>
              <a:t>:</a:t>
            </a:r>
          </a:p>
          <a:p>
            <a:endParaRPr lang="en-US" sz="2000" dirty="0">
              <a:solidFill>
                <a:srgbClr val="000000"/>
              </a:solidFill>
            </a:endParaRPr>
          </a:p>
          <a:p>
            <a:r>
              <a:rPr lang="en-US" sz="2000" dirty="0" smtClean="0">
                <a:solidFill>
                  <a:srgbClr val="000000"/>
                </a:solidFill>
              </a:rPr>
              <a:t> </a:t>
            </a:r>
            <a:endParaRPr lang="en-US" sz="2000" dirty="0">
              <a:solidFill>
                <a:srgbClr val="000000"/>
              </a:solidFill>
            </a:endParaRPr>
          </a:p>
        </p:txBody>
      </p:sp>
      <p:graphicFrame>
        <p:nvGraphicFramePr>
          <p:cNvPr id="3" name="Diagram 2"/>
          <p:cNvGraphicFramePr/>
          <p:nvPr>
            <p:extLst>
              <p:ext uri="{D42A27DB-BD31-4B8C-83A1-F6EECF244321}">
                <p14:modId xmlns:p14="http://schemas.microsoft.com/office/powerpoint/2010/main" val="49616096"/>
              </p:ext>
            </p:extLst>
          </p:nvPr>
        </p:nvGraphicFramePr>
        <p:xfrm>
          <a:off x="142876" y="2428627"/>
          <a:ext cx="8972550" cy="1162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21494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0838"/>
            <a:ext cx="8486775" cy="563562"/>
          </a:xfrm>
        </p:spPr>
        <p:txBody>
          <a:bodyPr/>
          <a:lstStyle/>
          <a:p>
            <a:r>
              <a:rPr lang="en-US" dirty="0"/>
              <a:t>Advance Bills, Collections, and Offsets</a:t>
            </a:r>
          </a:p>
        </p:txBody>
      </p:sp>
      <p:sp>
        <p:nvSpPr>
          <p:cNvPr id="4" name="Footer Placeholder 3"/>
          <p:cNvSpPr>
            <a:spLocks noGrp="1"/>
          </p:cNvSpPr>
          <p:nvPr>
            <p:ph type="ftr" sz="quarter" idx="4294967295"/>
          </p:nvPr>
        </p:nvSpPr>
        <p:spPr>
          <a:xfrm>
            <a:off x="398585"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11815"/>
            <a:ext cx="480645" cy="235073"/>
          </a:xfrm>
        </p:spPr>
        <p:txBody>
          <a:bodyPr/>
          <a:lstStyle/>
          <a:p>
            <a:pPr>
              <a:defRPr/>
            </a:pPr>
            <a:fld id="{215F2CEC-58A8-492B-AD0D-C2BF1A7F0D89}" type="slidenum">
              <a:rPr lang="en-US" smtClean="0">
                <a:solidFill>
                  <a:srgbClr val="000000"/>
                </a:solidFill>
              </a:rPr>
              <a:pPr>
                <a:defRPr/>
              </a:pPr>
              <a:t>64</a:t>
            </a:fld>
            <a:endParaRPr lang="en-US" dirty="0">
              <a:solidFill>
                <a:srgbClr val="000000"/>
              </a:solidFill>
            </a:endParaRPr>
          </a:p>
        </p:txBody>
      </p:sp>
      <p:sp>
        <p:nvSpPr>
          <p:cNvPr id="10" name="TextBox 9"/>
          <p:cNvSpPr txBox="1"/>
          <p:nvPr/>
        </p:nvSpPr>
        <p:spPr>
          <a:xfrm>
            <a:off x="568409" y="1575134"/>
            <a:ext cx="8343715" cy="400110"/>
          </a:xfrm>
          <a:prstGeom prst="rect">
            <a:avLst/>
          </a:prstGeom>
          <a:noFill/>
        </p:spPr>
        <p:txBody>
          <a:bodyPr wrap="square" rtlCol="0">
            <a:spAutoFit/>
          </a:bodyPr>
          <a:lstStyle/>
          <a:p>
            <a:r>
              <a:rPr lang="en-US" sz="2000" dirty="0" smtClean="0">
                <a:solidFill>
                  <a:srgbClr val="000000"/>
                </a:solidFill>
              </a:rPr>
              <a:t>Agreement with non-Federal Customer – </a:t>
            </a:r>
            <a:r>
              <a:rPr lang="en-US" sz="2000" u="sng" dirty="0" smtClean="0">
                <a:solidFill>
                  <a:srgbClr val="000000"/>
                </a:solidFill>
              </a:rPr>
              <a:t>requires an advance collection</a:t>
            </a:r>
            <a:r>
              <a:rPr lang="en-US" sz="2000" dirty="0" smtClean="0">
                <a:solidFill>
                  <a:srgbClr val="000000"/>
                </a:solidFill>
              </a:rPr>
              <a:t>: </a:t>
            </a:r>
            <a:endParaRPr lang="en-US" sz="2000" dirty="0">
              <a:solidFill>
                <a:srgbClr val="000000"/>
              </a:solidFill>
            </a:endParaRPr>
          </a:p>
        </p:txBody>
      </p:sp>
      <p:grpSp>
        <p:nvGrpSpPr>
          <p:cNvPr id="8" name="Group 7"/>
          <p:cNvGrpSpPr/>
          <p:nvPr/>
        </p:nvGrpSpPr>
        <p:grpSpPr>
          <a:xfrm>
            <a:off x="606509" y="3830866"/>
            <a:ext cx="3098716" cy="1177467"/>
            <a:chOff x="0" y="142888"/>
            <a:chExt cx="2943669" cy="1177467"/>
          </a:xfrm>
        </p:grpSpPr>
        <p:sp>
          <p:nvSpPr>
            <p:cNvPr id="9" name="Chevron 8"/>
            <p:cNvSpPr/>
            <p:nvPr/>
          </p:nvSpPr>
          <p:spPr>
            <a:xfrm>
              <a:off x="0" y="142888"/>
              <a:ext cx="2943669" cy="1177467"/>
            </a:xfrm>
            <a:prstGeom prst="chevron">
              <a:avLst/>
            </a:pr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defTabSz="622300">
                <a:lnSpc>
                  <a:spcPct val="90000"/>
                </a:lnSpc>
                <a:spcAft>
                  <a:spcPct val="35000"/>
                </a:spcAft>
              </a:pPr>
              <a:r>
                <a:rPr lang="en-US" sz="1400" dirty="0" smtClean="0">
                  <a:solidFill>
                    <a:srgbClr val="FFFFFF"/>
                  </a:solidFill>
                </a:rPr>
                <a:t>Goods/services provided to customer triggers new </a:t>
              </a:r>
              <a:r>
                <a:rPr lang="en-US" sz="1400" b="1" u="sng" dirty="0" smtClean="0">
                  <a:solidFill>
                    <a:srgbClr val="FFFFFF"/>
                  </a:solidFill>
                </a:rPr>
                <a:t>offset notification DBR</a:t>
              </a:r>
              <a:endParaRPr lang="en-US" sz="1400" b="1" u="sng" dirty="0">
                <a:solidFill>
                  <a:srgbClr val="FFFFFF"/>
                </a:solidFill>
              </a:endParaRPr>
            </a:p>
          </p:txBody>
        </p:sp>
      </p:grpSp>
      <p:grpSp>
        <p:nvGrpSpPr>
          <p:cNvPr id="18" name="Group 17"/>
          <p:cNvGrpSpPr/>
          <p:nvPr/>
        </p:nvGrpSpPr>
        <p:grpSpPr>
          <a:xfrm>
            <a:off x="3209958" y="3830865"/>
            <a:ext cx="3098716" cy="1177467"/>
            <a:chOff x="0" y="142888"/>
            <a:chExt cx="2943669" cy="1177467"/>
          </a:xfrm>
        </p:grpSpPr>
        <p:sp>
          <p:nvSpPr>
            <p:cNvPr id="19" name="Chevron 18"/>
            <p:cNvSpPr/>
            <p:nvPr/>
          </p:nvSpPr>
          <p:spPr>
            <a:xfrm>
              <a:off x="0" y="142888"/>
              <a:ext cx="2943669" cy="1177467"/>
            </a:xfrm>
            <a:prstGeom prst="chevron">
              <a:avLst/>
            </a:prstGeom>
            <a:solidFill>
              <a:schemeClr val="accent5">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Chevron 4"/>
            <p:cNvSpPr/>
            <p:nvPr/>
          </p:nvSpPr>
          <p:spPr>
            <a:xfrm>
              <a:off x="488583" y="142888"/>
              <a:ext cx="1936359"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defTabSz="577850">
                <a:lnSpc>
                  <a:spcPct val="90000"/>
                </a:lnSpc>
                <a:spcAft>
                  <a:spcPct val="35000"/>
                </a:spcAft>
              </a:pPr>
              <a:r>
                <a:rPr lang="en-US" sz="1400" b="1" u="sng" dirty="0" smtClean="0">
                  <a:solidFill>
                    <a:srgbClr val="FFFFFF"/>
                  </a:solidFill>
                </a:rPr>
                <a:t>Offset  Notification BD</a:t>
              </a:r>
              <a:r>
                <a:rPr lang="en-US" sz="1400" dirty="0" smtClean="0">
                  <a:solidFill>
                    <a:srgbClr val="FFFFFF"/>
                  </a:solidFill>
                </a:rPr>
                <a:t> generated </a:t>
              </a:r>
              <a:r>
                <a:rPr lang="en-US" sz="1400" dirty="0">
                  <a:solidFill>
                    <a:srgbClr val="FFFFFF"/>
                  </a:solidFill>
                </a:rPr>
                <a:t>from offset </a:t>
              </a:r>
              <a:r>
                <a:rPr lang="en-US" sz="1400" dirty="0" smtClean="0">
                  <a:solidFill>
                    <a:srgbClr val="FFFFFF"/>
                  </a:solidFill>
                </a:rPr>
                <a:t>DBR </a:t>
              </a:r>
              <a:r>
                <a:rPr lang="en-US" sz="1400" dirty="0">
                  <a:solidFill>
                    <a:srgbClr val="FFFFFF"/>
                  </a:solidFill>
                </a:rPr>
                <a:t>notifies </a:t>
              </a:r>
              <a:r>
                <a:rPr lang="en-US" sz="1400" dirty="0" smtClean="0">
                  <a:solidFill>
                    <a:srgbClr val="FFFFFF"/>
                  </a:solidFill>
                </a:rPr>
                <a:t>Finance</a:t>
              </a:r>
            </a:p>
            <a:p>
              <a:pPr algn="ctr" defTabSz="577850">
                <a:lnSpc>
                  <a:spcPct val="90000"/>
                </a:lnSpc>
                <a:spcAft>
                  <a:spcPct val="35000"/>
                </a:spcAft>
              </a:pPr>
              <a:r>
                <a:rPr lang="en-US" sz="1200" b="1" dirty="0" smtClean="0">
                  <a:solidFill>
                    <a:srgbClr val="FFFFFF"/>
                  </a:solidFill>
                </a:rPr>
                <a:t>BD</a:t>
              </a:r>
              <a:r>
                <a:rPr lang="en-US" sz="1200" b="1" dirty="0">
                  <a:solidFill>
                    <a:srgbClr val="FFFFFF"/>
                  </a:solidFill>
                </a:rPr>
                <a:t>: Normal Line Type</a:t>
              </a:r>
            </a:p>
          </p:txBody>
        </p:sp>
      </p:grpSp>
      <p:grpSp>
        <p:nvGrpSpPr>
          <p:cNvPr id="21" name="Group 20"/>
          <p:cNvGrpSpPr/>
          <p:nvPr/>
        </p:nvGrpSpPr>
        <p:grpSpPr>
          <a:xfrm>
            <a:off x="5813408" y="3830863"/>
            <a:ext cx="3098716" cy="1177467"/>
            <a:chOff x="0" y="142888"/>
            <a:chExt cx="2943669" cy="1177467"/>
          </a:xfrm>
        </p:grpSpPr>
        <p:sp>
          <p:nvSpPr>
            <p:cNvPr id="22" name="Chevron 21"/>
            <p:cNvSpPr/>
            <p:nvPr/>
          </p:nvSpPr>
          <p:spPr>
            <a:xfrm>
              <a:off x="0" y="142888"/>
              <a:ext cx="2943669" cy="1177467"/>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p:nvPr/>
          </p:nvSpPr>
          <p:spPr>
            <a:xfrm>
              <a:off x="494662" y="142888"/>
              <a:ext cx="2162570"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defTabSz="622300">
                <a:lnSpc>
                  <a:spcPct val="90000"/>
                </a:lnSpc>
                <a:spcAft>
                  <a:spcPct val="35000"/>
                </a:spcAft>
              </a:pPr>
              <a:r>
                <a:rPr lang="en-US" sz="1400" dirty="0" smtClean="0">
                  <a:solidFill>
                    <a:srgbClr val="FFFFFF"/>
                  </a:solidFill>
                </a:rPr>
                <a:t>Advance Collection is </a:t>
              </a:r>
              <a:r>
                <a:rPr lang="en-US" sz="1400" b="1" u="sng" dirty="0" smtClean="0">
                  <a:solidFill>
                    <a:srgbClr val="FFFFFF"/>
                  </a:solidFill>
                </a:rPr>
                <a:t>offset</a:t>
              </a:r>
              <a:r>
                <a:rPr lang="en-US" sz="1400" dirty="0" smtClean="0">
                  <a:solidFill>
                    <a:srgbClr val="FFFFFF"/>
                  </a:solidFill>
                </a:rPr>
                <a:t>; Advance Notification BD </a:t>
              </a:r>
              <a:r>
                <a:rPr lang="en-US" sz="1400" b="1" u="sng" dirty="0" smtClean="0">
                  <a:solidFill>
                    <a:srgbClr val="FFFFFF"/>
                  </a:solidFill>
                </a:rPr>
                <a:t>closed</a:t>
              </a:r>
              <a:r>
                <a:rPr lang="en-US" sz="1400" dirty="0" smtClean="0">
                  <a:solidFill>
                    <a:srgbClr val="FFFFFF"/>
                  </a:solidFill>
                </a:rPr>
                <a:t> </a:t>
              </a:r>
              <a:endParaRPr lang="en-US" sz="1400" dirty="0">
                <a:solidFill>
                  <a:srgbClr val="FFFFFF"/>
                </a:solidFill>
              </a:endParaRPr>
            </a:p>
            <a:p>
              <a:pPr algn="ctr" defTabSz="622300">
                <a:lnSpc>
                  <a:spcPct val="90000"/>
                </a:lnSpc>
                <a:spcAft>
                  <a:spcPct val="35000"/>
                </a:spcAft>
              </a:pPr>
              <a:r>
                <a:rPr lang="en-US" sz="1200" b="1" dirty="0">
                  <a:solidFill>
                    <a:srgbClr val="FFFFFF"/>
                  </a:solidFill>
                </a:rPr>
                <a:t>CR</a:t>
              </a:r>
              <a:r>
                <a:rPr lang="en-US" sz="1200" b="1" dirty="0" smtClean="0">
                  <a:solidFill>
                    <a:srgbClr val="FFFFFF"/>
                  </a:solidFill>
                </a:rPr>
                <a:t>: Advance Offset and Normal Line Types</a:t>
              </a:r>
              <a:endParaRPr lang="en-US" sz="1200" b="1" dirty="0">
                <a:solidFill>
                  <a:srgbClr val="FFFFFF"/>
                </a:solidFill>
              </a:endParaRPr>
            </a:p>
          </p:txBody>
        </p:sp>
      </p:grpSp>
      <p:grpSp>
        <p:nvGrpSpPr>
          <p:cNvPr id="24" name="Group 23"/>
          <p:cNvGrpSpPr/>
          <p:nvPr/>
        </p:nvGrpSpPr>
        <p:grpSpPr>
          <a:xfrm>
            <a:off x="568409" y="2192566"/>
            <a:ext cx="3098716" cy="1177467"/>
            <a:chOff x="0" y="142888"/>
            <a:chExt cx="2943669" cy="1177467"/>
          </a:xfrm>
        </p:grpSpPr>
        <p:sp>
          <p:nvSpPr>
            <p:cNvPr id="25" name="Chevron 24"/>
            <p:cNvSpPr/>
            <p:nvPr/>
          </p:nvSpPr>
          <p:spPr>
            <a:xfrm>
              <a:off x="0" y="142888"/>
              <a:ext cx="2943669" cy="1177467"/>
            </a:xfrm>
            <a:prstGeom prst="chevron">
              <a:avLst/>
            </a:prstGeom>
            <a:solidFill>
              <a:schemeClr val="accent1">
                <a:lumMod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fontAlgn="auto">
                <a:spcBef>
                  <a:spcPts val="0"/>
                </a:spcBef>
                <a:spcAft>
                  <a:spcPts val="600"/>
                </a:spcAft>
                <a:defRPr/>
              </a:pPr>
              <a:r>
                <a:rPr lang="en-US" sz="1400" kern="0" dirty="0">
                  <a:solidFill>
                    <a:srgbClr val="000000"/>
                  </a:solidFill>
                </a:rPr>
                <a:t>Agreement created in Pegasys</a:t>
              </a:r>
            </a:p>
            <a:p>
              <a:pPr algn="ctr" fontAlgn="auto">
                <a:spcBef>
                  <a:spcPts val="0"/>
                </a:spcBef>
                <a:spcAft>
                  <a:spcPts val="600"/>
                </a:spcAft>
                <a:defRPr/>
              </a:pPr>
              <a:r>
                <a:rPr lang="en-US" sz="1200" b="1" kern="0" dirty="0">
                  <a:solidFill>
                    <a:srgbClr val="000000"/>
                  </a:solidFill>
                </a:rPr>
                <a:t>ED: External Agreement</a:t>
              </a:r>
              <a:endParaRPr lang="en-US" sz="1200" kern="0" dirty="0">
                <a:solidFill>
                  <a:sysClr val="windowText" lastClr="000000"/>
                </a:solidFill>
              </a:endParaRPr>
            </a:p>
          </p:txBody>
        </p:sp>
      </p:grpSp>
      <p:grpSp>
        <p:nvGrpSpPr>
          <p:cNvPr id="27" name="Group 26"/>
          <p:cNvGrpSpPr/>
          <p:nvPr/>
        </p:nvGrpSpPr>
        <p:grpSpPr>
          <a:xfrm>
            <a:off x="3190908" y="2192566"/>
            <a:ext cx="3098716" cy="1177467"/>
            <a:chOff x="0" y="142888"/>
            <a:chExt cx="2943669" cy="1177467"/>
          </a:xfrm>
        </p:grpSpPr>
        <p:sp>
          <p:nvSpPr>
            <p:cNvPr id="28" name="Chevron 27"/>
            <p:cNvSpPr/>
            <p:nvPr/>
          </p:nvSpPr>
          <p:spPr>
            <a:xfrm>
              <a:off x="0" y="142888"/>
              <a:ext cx="2943669" cy="1177467"/>
            </a:xfrm>
            <a:prstGeom prst="chevron">
              <a:avLst/>
            </a:prstGeom>
            <a:solidFill>
              <a:srgbClr val="FFFF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a:spcAft>
                  <a:spcPts val="600"/>
                </a:spcAft>
              </a:pPr>
              <a:r>
                <a:rPr lang="en-US" sz="1400" dirty="0">
                  <a:solidFill>
                    <a:srgbClr val="000000"/>
                  </a:solidFill>
                </a:rPr>
                <a:t>Bill generated from </a:t>
              </a:r>
              <a:r>
                <a:rPr lang="en-US" sz="1400" b="1" u="sng" dirty="0">
                  <a:solidFill>
                    <a:srgbClr val="000000"/>
                  </a:solidFill>
                </a:rPr>
                <a:t>advance</a:t>
              </a:r>
              <a:r>
                <a:rPr lang="en-US" sz="1400" dirty="0">
                  <a:solidFill>
                    <a:srgbClr val="000000"/>
                  </a:solidFill>
                </a:rPr>
                <a:t> DBR</a:t>
              </a:r>
            </a:p>
            <a:p>
              <a:pPr algn="ctr">
                <a:spcAft>
                  <a:spcPts val="600"/>
                </a:spcAft>
              </a:pPr>
              <a:r>
                <a:rPr lang="en-US" sz="1200" b="1" dirty="0">
                  <a:solidFill>
                    <a:srgbClr val="000000"/>
                  </a:solidFill>
                </a:rPr>
                <a:t>BD: Advance Line Type</a:t>
              </a:r>
              <a:endParaRPr lang="en-US" sz="1200" dirty="0">
                <a:solidFill>
                  <a:srgbClr val="000000"/>
                </a:solidFill>
              </a:endParaRPr>
            </a:p>
          </p:txBody>
        </p:sp>
      </p:grpSp>
      <p:grpSp>
        <p:nvGrpSpPr>
          <p:cNvPr id="30" name="Group 29"/>
          <p:cNvGrpSpPr/>
          <p:nvPr/>
        </p:nvGrpSpPr>
        <p:grpSpPr>
          <a:xfrm>
            <a:off x="5813408" y="2192566"/>
            <a:ext cx="3098716" cy="1177467"/>
            <a:chOff x="0" y="142888"/>
            <a:chExt cx="2943669" cy="1177467"/>
          </a:xfrm>
        </p:grpSpPr>
        <p:sp>
          <p:nvSpPr>
            <p:cNvPr id="31" name="Chevron 30"/>
            <p:cNvSpPr/>
            <p:nvPr/>
          </p:nvSpPr>
          <p:spPr>
            <a:xfrm>
              <a:off x="0" y="142888"/>
              <a:ext cx="2943669" cy="1177467"/>
            </a:xfrm>
            <a:prstGeom prst="chevron">
              <a:avLst/>
            </a:pr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Chevron 4"/>
            <p:cNvSpPr/>
            <p:nvPr/>
          </p:nvSpPr>
          <p:spPr>
            <a:xfrm>
              <a:off x="509649" y="142888"/>
              <a:ext cx="2017795"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a:spcAft>
                  <a:spcPts val="600"/>
                </a:spcAft>
              </a:pPr>
              <a:r>
                <a:rPr lang="en-US" sz="1400" b="1" u="sng" dirty="0">
                  <a:solidFill>
                    <a:srgbClr val="000000"/>
                  </a:solidFill>
                </a:rPr>
                <a:t>Advance</a:t>
              </a:r>
              <a:r>
                <a:rPr lang="en-US" sz="1400" dirty="0">
                  <a:solidFill>
                    <a:srgbClr val="000000"/>
                  </a:solidFill>
                </a:rPr>
                <a:t> collection received from customer</a:t>
              </a:r>
            </a:p>
            <a:p>
              <a:pPr algn="ctr">
                <a:spcAft>
                  <a:spcPts val="600"/>
                </a:spcAft>
              </a:pPr>
              <a:r>
                <a:rPr lang="en-US" sz="1200" b="1" dirty="0">
                  <a:solidFill>
                    <a:srgbClr val="000000"/>
                  </a:solidFill>
                </a:rPr>
                <a:t>CR: Advance Pmt Line Type</a:t>
              </a:r>
            </a:p>
          </p:txBody>
        </p:sp>
      </p:grpSp>
    </p:spTree>
    <p:extLst>
      <p:ext uri="{BB962C8B-B14F-4D97-AF65-F5344CB8AC3E}">
        <p14:creationId xmlns:p14="http://schemas.microsoft.com/office/powerpoint/2010/main" val="22251349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DBRs</a:t>
            </a:r>
            <a:endParaRPr lang="en-US" dirty="0"/>
          </a:p>
        </p:txBody>
      </p:sp>
      <p:sp>
        <p:nvSpPr>
          <p:cNvPr id="3" name="Content Placeholder 2"/>
          <p:cNvSpPr>
            <a:spLocks noGrp="1"/>
          </p:cNvSpPr>
          <p:nvPr>
            <p:ph idx="1"/>
          </p:nvPr>
        </p:nvSpPr>
        <p:spPr>
          <a:xfrm>
            <a:off x="522513" y="1265913"/>
            <a:ext cx="8229600" cy="4525962"/>
          </a:xfrm>
        </p:spPr>
        <p:txBody>
          <a:bodyPr/>
          <a:lstStyle/>
          <a:p>
            <a:pPr>
              <a:spcAft>
                <a:spcPts val="600"/>
              </a:spcAft>
            </a:pPr>
            <a:r>
              <a:rPr lang="en-US" sz="1600" b="1" dirty="0" smtClean="0"/>
              <a:t>Advance </a:t>
            </a:r>
            <a:r>
              <a:rPr lang="en-US" sz="1600" b="1" dirty="0"/>
              <a:t>Detail Billing Records</a:t>
            </a:r>
          </a:p>
          <a:p>
            <a:pPr lvl="1">
              <a:spcAft>
                <a:spcPts val="600"/>
              </a:spcAft>
            </a:pPr>
            <a:r>
              <a:rPr lang="en-US" sz="1400" dirty="0"/>
              <a:t>Generated for those customers who </a:t>
            </a:r>
            <a:r>
              <a:rPr lang="en-US" sz="1400" dirty="0" smtClean="0"/>
              <a:t>are required to provide advances</a:t>
            </a:r>
          </a:p>
          <a:p>
            <a:pPr lvl="1">
              <a:spcAft>
                <a:spcPts val="600"/>
              </a:spcAft>
            </a:pPr>
            <a:r>
              <a:rPr lang="en-US" sz="1400" dirty="0" smtClean="0"/>
              <a:t>Are non-IPAC by definition</a:t>
            </a:r>
            <a:endParaRPr lang="en-US" sz="1400" dirty="0"/>
          </a:p>
          <a:p>
            <a:pPr marL="231775" lvl="1">
              <a:spcAft>
                <a:spcPts val="600"/>
              </a:spcAft>
            </a:pPr>
            <a:r>
              <a:rPr lang="en-US" sz="1600" dirty="0"/>
              <a:t>Accounting Elements DBR tab</a:t>
            </a:r>
          </a:p>
          <a:p>
            <a:pPr marL="577850" lvl="2">
              <a:spcAft>
                <a:spcPts val="600"/>
              </a:spcAft>
            </a:pPr>
            <a:r>
              <a:rPr lang="en-US" sz="1400" dirty="0"/>
              <a:t>Bill Type = </a:t>
            </a:r>
            <a:r>
              <a:rPr lang="en-US" sz="1400" dirty="0" smtClean="0"/>
              <a:t>blank</a:t>
            </a:r>
            <a:endParaRPr lang="en-US" sz="1400" dirty="0"/>
          </a:p>
          <a:p>
            <a:pPr marL="577850" lvl="2">
              <a:spcAft>
                <a:spcPts val="600"/>
              </a:spcAft>
            </a:pPr>
            <a:r>
              <a:rPr lang="en-US" sz="1400" dirty="0"/>
              <a:t>Vendor = non-IPAC </a:t>
            </a:r>
            <a:r>
              <a:rPr lang="en-US" sz="1400" dirty="0" smtClean="0"/>
              <a:t>vendor</a:t>
            </a:r>
          </a:p>
          <a:p>
            <a:pPr marL="577850" lvl="2">
              <a:spcAft>
                <a:spcPts val="600"/>
              </a:spcAft>
            </a:pPr>
            <a:endParaRPr lang="en-US" sz="1400" dirty="0"/>
          </a:p>
          <a:p>
            <a:pPr marL="577850" lvl="2">
              <a:spcAft>
                <a:spcPts val="600"/>
              </a:spcAft>
            </a:pPr>
            <a:endParaRPr lang="en-US" sz="1400" dirty="0" smtClean="0"/>
          </a:p>
          <a:p>
            <a:pPr marL="9525" lvl="1" indent="0">
              <a:spcAft>
                <a:spcPts val="600"/>
              </a:spcAft>
              <a:buNone/>
            </a:pPr>
            <a:endParaRPr lang="en-US" sz="1400" dirty="0" smtClean="0"/>
          </a:p>
          <a:p>
            <a:pPr marL="9525" lvl="1" indent="0">
              <a:spcAft>
                <a:spcPts val="600"/>
              </a:spcAft>
              <a:buNone/>
            </a:pPr>
            <a:endParaRPr lang="en-US" sz="300" dirty="0" smtClean="0"/>
          </a:p>
          <a:p>
            <a:pPr marL="231775" lvl="1">
              <a:spcAft>
                <a:spcPts val="600"/>
              </a:spcAft>
            </a:pPr>
            <a:r>
              <a:rPr lang="en-US" sz="1600" dirty="0" smtClean="0"/>
              <a:t>Detail Billing Element Fields tab</a:t>
            </a:r>
          </a:p>
          <a:p>
            <a:pPr marL="577850" lvl="2">
              <a:spcAft>
                <a:spcPts val="600"/>
              </a:spcAft>
            </a:pPr>
            <a:r>
              <a:rPr lang="en-US" sz="1400" dirty="0" smtClean="0"/>
              <a:t>Advance Indicator:  T</a:t>
            </a:r>
            <a:endParaRPr lang="en-US" sz="1400" dirty="0"/>
          </a:p>
          <a:p>
            <a:pPr marL="577850" lvl="2">
              <a:spcAft>
                <a:spcPts val="600"/>
              </a:spcAft>
            </a:pPr>
            <a:endParaRPr lang="en-US" sz="1200" dirty="0"/>
          </a:p>
          <a:p>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65</a:t>
            </a:fld>
            <a:endParaRPr lang="en-US" dirty="0">
              <a:solidFill>
                <a:srgbClr val="0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624" y="2647950"/>
            <a:ext cx="21526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26" y="3356552"/>
            <a:ext cx="3952875" cy="10763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3779224"/>
            <a:ext cx="29146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triped Right Arrow 7"/>
          <p:cNvSpPr/>
          <p:nvPr/>
        </p:nvSpPr>
        <p:spPr bwMode="auto">
          <a:xfrm>
            <a:off x="5019675" y="3728028"/>
            <a:ext cx="744744" cy="435768"/>
          </a:xfrm>
          <a:prstGeom prst="stripedRightArrow">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9" name="TextBox 8"/>
          <p:cNvSpPr txBox="1"/>
          <p:nvPr/>
        </p:nvSpPr>
        <p:spPr>
          <a:xfrm>
            <a:off x="6229350" y="3420251"/>
            <a:ext cx="2078182" cy="307777"/>
          </a:xfrm>
          <a:prstGeom prst="rect">
            <a:avLst/>
          </a:prstGeom>
          <a:noFill/>
        </p:spPr>
        <p:txBody>
          <a:bodyPr wrap="square" rtlCol="0">
            <a:spAutoFit/>
          </a:bodyPr>
          <a:lstStyle/>
          <a:p>
            <a:r>
              <a:rPr lang="en-US" sz="1400" b="1" dirty="0" smtClean="0">
                <a:solidFill>
                  <a:srgbClr val="FF0000"/>
                </a:solidFill>
              </a:rPr>
              <a:t>Address Level Vendor</a:t>
            </a:r>
            <a:endParaRPr lang="en-US" sz="1400" b="1" dirty="0">
              <a:solidFill>
                <a:srgbClr val="FF0000"/>
              </a:solidFill>
            </a:endParaRPr>
          </a:p>
        </p:txBody>
      </p:sp>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427" y="5300663"/>
            <a:ext cx="5676900" cy="1438275"/>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418301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Billing Document</a:t>
            </a:r>
            <a:endParaRPr lang="en-US" dirty="0"/>
          </a:p>
        </p:txBody>
      </p:sp>
      <p:sp>
        <p:nvSpPr>
          <p:cNvPr id="3" name="Content Placeholder 2"/>
          <p:cNvSpPr>
            <a:spLocks noGrp="1"/>
          </p:cNvSpPr>
          <p:nvPr>
            <p:ph idx="1"/>
          </p:nvPr>
        </p:nvSpPr>
        <p:spPr>
          <a:xfrm>
            <a:off x="534390" y="1246909"/>
            <a:ext cx="8407998" cy="5611091"/>
          </a:xfrm>
          <a:noFill/>
          <a:ln w="28575">
            <a:noFill/>
            <a:miter lim="800000"/>
            <a:headEnd/>
            <a:tailEnd/>
          </a:ln>
        </p:spPr>
        <p:txBody>
          <a:bodyPr/>
          <a:lstStyle/>
          <a:p>
            <a:r>
              <a:rPr lang="en-US" sz="2000" dirty="0" smtClean="0"/>
              <a:t>Document Type: BAN</a:t>
            </a:r>
          </a:p>
          <a:p>
            <a:endParaRPr lang="en-US" sz="2000" dirty="0"/>
          </a:p>
          <a:p>
            <a:endParaRPr lang="en-US" sz="2000" dirty="0" smtClean="0"/>
          </a:p>
          <a:p>
            <a:endParaRPr lang="en-US" sz="2000" dirty="0"/>
          </a:p>
          <a:p>
            <a:r>
              <a:rPr lang="en-US" sz="2000" dirty="0" smtClean="0"/>
              <a:t>Line Type: Advance</a:t>
            </a:r>
          </a:p>
          <a:p>
            <a:endParaRPr lang="en-US" sz="2000" dirty="0"/>
          </a:p>
          <a:p>
            <a:endParaRPr lang="en-US" sz="2000" dirty="0" smtClean="0"/>
          </a:p>
          <a:p>
            <a:endParaRPr lang="en-US" sz="2000" dirty="0" smtClean="0"/>
          </a:p>
          <a:p>
            <a:r>
              <a:rPr lang="en-US" sz="2000" dirty="0" smtClean="0"/>
              <a:t>Transaction Type: ADV</a:t>
            </a:r>
          </a:p>
          <a:p>
            <a:pPr marL="0" indent="0">
              <a:buNone/>
            </a:pPr>
            <a:endParaRPr lang="en-US" sz="2000" dirty="0"/>
          </a:p>
          <a:p>
            <a:pPr marL="0" indent="0">
              <a:buNone/>
            </a:pPr>
            <a:endParaRPr lang="en-US" sz="2000" dirty="0" smtClean="0"/>
          </a:p>
          <a:p>
            <a:pPr marL="0" indent="0">
              <a:buNone/>
            </a:pPr>
            <a:endParaRPr lang="en-US" sz="2000" dirty="0" smtClean="0"/>
          </a:p>
          <a:p>
            <a:r>
              <a:rPr lang="en-US" sz="2000" dirty="0" smtClean="0"/>
              <a:t>Receivable Type</a:t>
            </a:r>
            <a:r>
              <a:rPr lang="en-US" sz="2000" dirty="0"/>
              <a:t>: </a:t>
            </a:r>
            <a:r>
              <a:rPr lang="en-US" sz="2000" dirty="0" smtClean="0"/>
              <a:t>AASITSADV</a:t>
            </a:r>
          </a:p>
          <a:p>
            <a:endParaRPr lang="en-US" dirty="0" smtClean="0"/>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66</a:t>
            </a:fld>
            <a:endParaRPr lang="en-US" dirty="0">
              <a:solidFill>
                <a:srgbClr val="000000"/>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702" y="5464012"/>
            <a:ext cx="3400425" cy="52387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565" y="2525486"/>
            <a:ext cx="2733675" cy="78105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048" y="3962277"/>
            <a:ext cx="2752725" cy="7715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45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379" y="1252105"/>
            <a:ext cx="3019425" cy="102870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03335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Offset DBRs</a:t>
            </a:r>
            <a:endParaRPr lang="en-US" dirty="0"/>
          </a:p>
        </p:txBody>
      </p:sp>
      <p:sp>
        <p:nvSpPr>
          <p:cNvPr id="3" name="Content Placeholder 2"/>
          <p:cNvSpPr>
            <a:spLocks noGrp="1"/>
          </p:cNvSpPr>
          <p:nvPr>
            <p:ph idx="1"/>
          </p:nvPr>
        </p:nvSpPr>
        <p:spPr>
          <a:xfrm>
            <a:off x="522513" y="1265913"/>
            <a:ext cx="8229600" cy="4525962"/>
          </a:xfrm>
        </p:spPr>
        <p:txBody>
          <a:bodyPr/>
          <a:lstStyle/>
          <a:p>
            <a:pPr>
              <a:spcAft>
                <a:spcPts val="600"/>
              </a:spcAft>
            </a:pPr>
            <a:r>
              <a:rPr lang="en-US" sz="1600" dirty="0" smtClean="0"/>
              <a:t>Advance </a:t>
            </a:r>
            <a:r>
              <a:rPr lang="en-US" sz="1600" dirty="0"/>
              <a:t>Detail Billing Records</a:t>
            </a:r>
          </a:p>
          <a:p>
            <a:pPr lvl="1">
              <a:spcAft>
                <a:spcPts val="600"/>
              </a:spcAft>
            </a:pPr>
            <a:r>
              <a:rPr lang="en-US" sz="1400" dirty="0"/>
              <a:t>Generated for those customers who </a:t>
            </a:r>
            <a:r>
              <a:rPr lang="en-US" sz="1400" dirty="0" smtClean="0"/>
              <a:t>are required to provide advances</a:t>
            </a:r>
          </a:p>
          <a:p>
            <a:pPr lvl="1">
              <a:spcAft>
                <a:spcPts val="600"/>
              </a:spcAft>
            </a:pPr>
            <a:r>
              <a:rPr lang="en-US" sz="1400" dirty="0" smtClean="0"/>
              <a:t>Are non-IPAC be definition</a:t>
            </a:r>
            <a:endParaRPr lang="en-US" sz="1400" dirty="0"/>
          </a:p>
          <a:p>
            <a:pPr marL="231775" lvl="1">
              <a:spcAft>
                <a:spcPts val="600"/>
              </a:spcAft>
            </a:pPr>
            <a:r>
              <a:rPr lang="en-US" sz="1600" dirty="0"/>
              <a:t>Accounting Elements DBR tab</a:t>
            </a:r>
          </a:p>
          <a:p>
            <a:pPr marL="577850" lvl="2">
              <a:spcAft>
                <a:spcPts val="600"/>
              </a:spcAft>
            </a:pPr>
            <a:r>
              <a:rPr lang="en-US" sz="1400" dirty="0"/>
              <a:t>Bill Type = </a:t>
            </a:r>
            <a:r>
              <a:rPr lang="en-US" sz="1400" dirty="0" smtClean="0"/>
              <a:t>blank</a:t>
            </a:r>
            <a:endParaRPr lang="en-US" sz="1400" dirty="0"/>
          </a:p>
          <a:p>
            <a:pPr marL="577850" lvl="2">
              <a:spcAft>
                <a:spcPts val="600"/>
              </a:spcAft>
            </a:pPr>
            <a:r>
              <a:rPr lang="en-US" sz="1400" dirty="0"/>
              <a:t>Vendor = non-IPAC </a:t>
            </a:r>
            <a:r>
              <a:rPr lang="en-US" sz="1400" dirty="0" smtClean="0"/>
              <a:t>vendor</a:t>
            </a:r>
          </a:p>
          <a:p>
            <a:pPr marL="577850" lvl="2">
              <a:spcAft>
                <a:spcPts val="600"/>
              </a:spcAft>
            </a:pPr>
            <a:endParaRPr lang="en-US" sz="1400" dirty="0"/>
          </a:p>
          <a:p>
            <a:pPr marL="577850" lvl="2">
              <a:spcAft>
                <a:spcPts val="600"/>
              </a:spcAft>
            </a:pPr>
            <a:endParaRPr lang="en-US" sz="1400" dirty="0" smtClean="0"/>
          </a:p>
          <a:p>
            <a:pPr marL="9525" lvl="1" indent="0">
              <a:spcAft>
                <a:spcPts val="600"/>
              </a:spcAft>
              <a:buNone/>
            </a:pPr>
            <a:endParaRPr lang="en-US" sz="1400" dirty="0" smtClean="0"/>
          </a:p>
          <a:p>
            <a:pPr marL="9525" lvl="1" indent="0">
              <a:spcAft>
                <a:spcPts val="600"/>
              </a:spcAft>
              <a:buNone/>
            </a:pPr>
            <a:endParaRPr lang="en-US" sz="300" dirty="0" smtClean="0"/>
          </a:p>
          <a:p>
            <a:pPr marL="231775" lvl="1">
              <a:spcAft>
                <a:spcPts val="600"/>
              </a:spcAft>
            </a:pPr>
            <a:r>
              <a:rPr lang="en-US" sz="1600" dirty="0" smtClean="0"/>
              <a:t>Detail Billing Element Fields tab</a:t>
            </a:r>
          </a:p>
          <a:p>
            <a:pPr marL="577850" lvl="2">
              <a:spcAft>
                <a:spcPts val="600"/>
              </a:spcAft>
            </a:pPr>
            <a:r>
              <a:rPr lang="en-US" sz="1400" dirty="0" smtClean="0"/>
              <a:t>Advance Indicator:  O</a:t>
            </a:r>
            <a:endParaRPr lang="en-US" sz="1400" dirty="0"/>
          </a:p>
          <a:p>
            <a:pPr marL="577850" lvl="2">
              <a:spcAft>
                <a:spcPts val="600"/>
              </a:spcAft>
            </a:pPr>
            <a:endParaRPr lang="en-US" sz="1200" dirty="0"/>
          </a:p>
          <a:p>
            <a:endParaRPr lang="en-US" dirty="0"/>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67</a:t>
            </a:fld>
            <a:endParaRPr lang="en-US" dirty="0">
              <a:solidFill>
                <a:srgbClr val="0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624" y="2667000"/>
            <a:ext cx="2152650" cy="3524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26" y="3375602"/>
            <a:ext cx="3952875" cy="10763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3798274"/>
            <a:ext cx="29146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triped Right Arrow 7"/>
          <p:cNvSpPr/>
          <p:nvPr/>
        </p:nvSpPr>
        <p:spPr bwMode="auto">
          <a:xfrm>
            <a:off x="5019675" y="3747078"/>
            <a:ext cx="744744" cy="435768"/>
          </a:xfrm>
          <a:prstGeom prst="stripedRightArrow">
            <a:avLst/>
          </a:prstGeom>
          <a:solidFill>
            <a:srgbClr val="ED171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9" name="TextBox 8"/>
          <p:cNvSpPr txBox="1"/>
          <p:nvPr/>
        </p:nvSpPr>
        <p:spPr>
          <a:xfrm>
            <a:off x="6229350" y="3439301"/>
            <a:ext cx="2078182" cy="307777"/>
          </a:xfrm>
          <a:prstGeom prst="rect">
            <a:avLst/>
          </a:prstGeom>
          <a:noFill/>
        </p:spPr>
        <p:txBody>
          <a:bodyPr wrap="square" rtlCol="0">
            <a:spAutoFit/>
          </a:bodyPr>
          <a:lstStyle/>
          <a:p>
            <a:r>
              <a:rPr lang="en-US" sz="1400" b="1" dirty="0" smtClean="0">
                <a:solidFill>
                  <a:srgbClr val="FF0000"/>
                </a:solidFill>
              </a:rPr>
              <a:t>Address Level Vendor</a:t>
            </a:r>
            <a:endParaRPr lang="en-US" sz="1400" b="1" dirty="0">
              <a:solidFill>
                <a:srgbClr val="FF0000"/>
              </a:solidFill>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126" y="5168550"/>
            <a:ext cx="6191250" cy="14573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056893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Offset Billing Document</a:t>
            </a:r>
            <a:endParaRPr lang="en-US" dirty="0"/>
          </a:p>
        </p:txBody>
      </p:sp>
      <p:sp>
        <p:nvSpPr>
          <p:cNvPr id="3" name="Content Placeholder 2"/>
          <p:cNvSpPr>
            <a:spLocks noGrp="1"/>
          </p:cNvSpPr>
          <p:nvPr>
            <p:ph idx="1"/>
          </p:nvPr>
        </p:nvSpPr>
        <p:spPr>
          <a:xfrm>
            <a:off x="534390" y="1246909"/>
            <a:ext cx="8407998" cy="5611091"/>
          </a:xfrm>
          <a:noFill/>
          <a:ln w="28575">
            <a:noFill/>
            <a:miter lim="800000"/>
            <a:headEnd/>
            <a:tailEnd/>
          </a:ln>
        </p:spPr>
        <p:txBody>
          <a:bodyPr/>
          <a:lstStyle/>
          <a:p>
            <a:r>
              <a:rPr lang="en-US" sz="2000" dirty="0" smtClean="0"/>
              <a:t>Document Type: BAO</a:t>
            </a:r>
          </a:p>
          <a:p>
            <a:endParaRPr lang="en-US" sz="2000" dirty="0"/>
          </a:p>
          <a:p>
            <a:endParaRPr lang="en-US" sz="2000" dirty="0" smtClean="0"/>
          </a:p>
          <a:p>
            <a:endParaRPr lang="en-US" sz="2000" dirty="0"/>
          </a:p>
          <a:p>
            <a:r>
              <a:rPr lang="en-US" sz="2000" dirty="0" smtClean="0"/>
              <a:t>Line Type: Advance</a:t>
            </a:r>
          </a:p>
          <a:p>
            <a:endParaRPr lang="en-US" sz="2000" dirty="0"/>
          </a:p>
          <a:p>
            <a:endParaRPr lang="en-US" sz="2000" dirty="0" smtClean="0"/>
          </a:p>
          <a:p>
            <a:endParaRPr lang="en-US" sz="2000" dirty="0" smtClean="0"/>
          </a:p>
          <a:p>
            <a:r>
              <a:rPr lang="en-US" sz="2000" dirty="0" smtClean="0"/>
              <a:t>Transaction Type: ADV</a:t>
            </a:r>
          </a:p>
          <a:p>
            <a:pPr marL="0" indent="0">
              <a:buNone/>
            </a:pPr>
            <a:endParaRPr lang="en-US" sz="2000" dirty="0"/>
          </a:p>
          <a:p>
            <a:pPr marL="0" indent="0">
              <a:buNone/>
            </a:pPr>
            <a:endParaRPr lang="en-US" sz="2000" dirty="0" smtClean="0"/>
          </a:p>
          <a:p>
            <a:pPr marL="0" indent="0">
              <a:buNone/>
            </a:pPr>
            <a:endParaRPr lang="en-US" sz="2000" dirty="0" smtClean="0"/>
          </a:p>
          <a:p>
            <a:r>
              <a:rPr lang="en-US" sz="2000" dirty="0" smtClean="0"/>
              <a:t>Receivable Type</a:t>
            </a:r>
            <a:r>
              <a:rPr lang="en-US" sz="2000" dirty="0"/>
              <a:t>: </a:t>
            </a:r>
            <a:r>
              <a:rPr lang="en-US" sz="2000" dirty="0" smtClean="0"/>
              <a:t>AASITSADV</a:t>
            </a:r>
          </a:p>
          <a:p>
            <a:endParaRPr lang="en-US" dirty="0" smtClean="0"/>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68</a:t>
            </a:fld>
            <a:endParaRPr lang="en-US" dirty="0">
              <a:solidFill>
                <a:srgbClr val="00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048" y="1221303"/>
            <a:ext cx="3409950" cy="93345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702" y="5464012"/>
            <a:ext cx="3400425" cy="52387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048" y="2498272"/>
            <a:ext cx="2733675" cy="781050"/>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2048" y="3962277"/>
            <a:ext cx="2752725" cy="771525"/>
          </a:xfrm>
          <a:prstGeom prst="rect">
            <a:avLst/>
          </a:prstGeom>
          <a:noFill/>
          <a:ln w="317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839144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67753" cy="563562"/>
          </a:xfrm>
        </p:spPr>
        <p:txBody>
          <a:bodyPr/>
          <a:lstStyle/>
          <a:p>
            <a:r>
              <a:rPr lang="en-US" dirty="0"/>
              <a:t>Billing Document – </a:t>
            </a:r>
            <a:r>
              <a:rPr lang="en-US" dirty="0" smtClean="0"/>
              <a:t>Advances </a:t>
            </a:r>
            <a:r>
              <a:rPr lang="en-US" dirty="0"/>
              <a:t>– Document Types</a:t>
            </a:r>
          </a:p>
        </p:txBody>
      </p:sp>
      <p:sp>
        <p:nvSpPr>
          <p:cNvPr id="3" name="Content Placeholder 2"/>
          <p:cNvSpPr>
            <a:spLocks noGrp="1"/>
          </p:cNvSpPr>
          <p:nvPr>
            <p:ph idx="1"/>
          </p:nvPr>
        </p:nvSpPr>
        <p:spPr>
          <a:xfrm>
            <a:off x="712788" y="1448790"/>
            <a:ext cx="8229600" cy="4685310"/>
          </a:xfrm>
        </p:spPr>
        <p:txBody>
          <a:bodyPr/>
          <a:lstStyle/>
          <a:p>
            <a:pPr marL="0" indent="0">
              <a:buNone/>
            </a:pPr>
            <a:r>
              <a:rPr lang="en-US" sz="2000" dirty="0"/>
              <a:t>Billing Vehicle: </a:t>
            </a:r>
            <a:r>
              <a:rPr lang="en-US" sz="2000" dirty="0" smtClean="0"/>
              <a:t>DBR/PCAS Hybrid</a:t>
            </a:r>
            <a:endParaRPr lang="en-US" sz="2000" dirty="0"/>
          </a:p>
          <a:p>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69</a:t>
            </a:fld>
            <a:endParaRPr lang="en-US" dirty="0">
              <a:solidFill>
                <a:srgbClr val="000000"/>
              </a:solidFill>
            </a:endParaRPr>
          </a:p>
        </p:txBody>
      </p:sp>
      <p:graphicFrame>
        <p:nvGraphicFramePr>
          <p:cNvPr id="6" name="Content Placeholder 7"/>
          <p:cNvGraphicFramePr>
            <a:graphicFrameLocks/>
          </p:cNvGraphicFramePr>
          <p:nvPr>
            <p:extLst>
              <p:ext uri="{D42A27DB-BD31-4B8C-83A1-F6EECF244321}">
                <p14:modId xmlns:p14="http://schemas.microsoft.com/office/powerpoint/2010/main" val="2252105117"/>
              </p:ext>
            </p:extLst>
          </p:nvPr>
        </p:nvGraphicFramePr>
        <p:xfrm>
          <a:off x="712788" y="2244435"/>
          <a:ext cx="8043809" cy="1591421"/>
        </p:xfrm>
        <a:graphic>
          <a:graphicData uri="http://schemas.openxmlformats.org/drawingml/2006/table">
            <a:tbl>
              <a:tblPr firstRow="1" bandRow="1">
                <a:tableStyleId>{21E4AEA4-8DFA-4A89-87EB-49C32662AFE0}</a:tableStyleId>
              </a:tblPr>
              <a:tblGrid>
                <a:gridCol w="1448521"/>
                <a:gridCol w="1199408"/>
                <a:gridCol w="5395880"/>
              </a:tblGrid>
              <a:tr h="5551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lt1"/>
                          </a:solidFill>
                          <a:latin typeface="+mn-lt"/>
                          <a:ea typeface="+mn-ea"/>
                          <a:cs typeface="+mn-cs"/>
                        </a:rPr>
                        <a:t>Business</a:t>
                      </a:r>
                      <a:r>
                        <a:rPr lang="en-US" sz="1500" b="1" kern="1200" baseline="0" dirty="0" smtClean="0">
                          <a:solidFill>
                            <a:schemeClr val="lt1"/>
                          </a:solidFill>
                          <a:latin typeface="+mn-lt"/>
                          <a:ea typeface="+mn-ea"/>
                          <a:cs typeface="+mn-cs"/>
                        </a:rPr>
                        <a:t> Line</a:t>
                      </a:r>
                      <a:endParaRPr lang="en-US" sz="1500" b="1" kern="1200" dirty="0" smtClean="0">
                        <a:solidFill>
                          <a:schemeClr val="tx1"/>
                        </a:solidFill>
                        <a:latin typeface="+mn-lt"/>
                        <a:ea typeface="+mn-ea"/>
                        <a:cs typeface="+mn-cs"/>
                      </a:endParaRPr>
                    </a:p>
                  </a:txBody>
                  <a:tcPr anchor="ctr"/>
                </a:tc>
                <a:tc>
                  <a:txBody>
                    <a:bodyPr/>
                    <a:lstStyle/>
                    <a:p>
                      <a:pPr algn="ctr"/>
                      <a:r>
                        <a:rPr lang="en-US" sz="1500" kern="1200" dirty="0" smtClean="0"/>
                        <a:t>Document Type</a:t>
                      </a:r>
                      <a:endParaRPr lang="en-US" sz="1500" b="1" kern="1200" dirty="0" smtClean="0">
                        <a:solidFill>
                          <a:schemeClr val="tx1"/>
                        </a:solidFill>
                        <a:latin typeface="+mn-lt"/>
                        <a:ea typeface="+mn-ea"/>
                        <a:cs typeface="+mn-cs"/>
                      </a:endParaRPr>
                    </a:p>
                  </a:txBody>
                  <a:tcPr anchor="ctr"/>
                </a:tc>
                <a:tc>
                  <a:txBody>
                    <a:bodyPr/>
                    <a:lstStyle/>
                    <a:p>
                      <a:pPr algn="ctr" fontAlgn="b"/>
                      <a:r>
                        <a:rPr lang="en-US" sz="1500" u="none" strike="noStrike" dirty="0" smtClean="0"/>
                        <a:t>Name</a:t>
                      </a:r>
                      <a:endParaRPr lang="en-US" sz="1500" b="1"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u="none" dirty="0" smtClean="0"/>
                        <a:t>AASFEDSIM ITSEXPSER </a:t>
                      </a:r>
                      <a:endParaRPr lang="en-US" sz="1500" b="0" u="none"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BAN</a:t>
                      </a:r>
                    </a:p>
                  </a:txBody>
                  <a:tcPr anchor="ctr"/>
                </a:tc>
                <a:tc>
                  <a:txBody>
                    <a:bodyPr/>
                    <a:lstStyle/>
                    <a:p>
                      <a:pPr algn="ctr" fontAlgn="b"/>
                      <a:r>
                        <a:rPr lang="en-US" sz="1500" b="0" i="0" u="none" strike="noStrike" dirty="0" smtClean="0">
                          <a:solidFill>
                            <a:srgbClr val="000000"/>
                          </a:solidFill>
                          <a:latin typeface="+mn-lt"/>
                        </a:rPr>
                        <a:t>AAS-ITS Advance BD</a:t>
                      </a:r>
                      <a:endParaRPr lang="en-US" sz="1500" b="0" i="0" u="none" strike="noStrike" dirty="0">
                        <a:solidFill>
                          <a:srgbClr val="000000"/>
                        </a:solidFill>
                        <a:latin typeface="Arial"/>
                      </a:endParaRPr>
                    </a:p>
                  </a:txBody>
                  <a:tcPr marL="0" marR="0" marT="0" marB="0" anchor="ctr"/>
                </a:tc>
              </a:tr>
              <a:tr h="3238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u="none" dirty="0" smtClean="0"/>
                        <a:t>AASFEDSIM ITSEXPSER </a:t>
                      </a:r>
                      <a:endParaRPr lang="en-US" sz="1500" b="0" u="none" kern="1200" dirty="0" smtClean="0">
                        <a:solidFill>
                          <a:schemeClr val="tx1"/>
                        </a:solidFill>
                        <a:latin typeface="+mn-lt"/>
                        <a:ea typeface="+mn-ea"/>
                        <a:cs typeface="+mn-cs"/>
                      </a:endParaRPr>
                    </a:p>
                  </a:txBody>
                  <a:tcPr anchor="ctr"/>
                </a:tc>
                <a:tc>
                  <a:txBody>
                    <a:bodyPr/>
                    <a:lstStyle/>
                    <a:p>
                      <a:pPr algn="ctr"/>
                      <a:r>
                        <a:rPr lang="en-US" sz="1500" b="0" kern="1200" dirty="0" smtClean="0">
                          <a:solidFill>
                            <a:schemeClr val="tx1"/>
                          </a:solidFill>
                          <a:latin typeface="+mn-lt"/>
                          <a:ea typeface="+mn-ea"/>
                          <a:cs typeface="+mn-cs"/>
                        </a:rPr>
                        <a:t>BAO</a:t>
                      </a:r>
                    </a:p>
                  </a:txBody>
                  <a:tcPr anchor="ctr"/>
                </a:tc>
                <a:tc>
                  <a:txBody>
                    <a:bodyPr/>
                    <a:lstStyle/>
                    <a:p>
                      <a:pPr algn="ctr" fontAlgn="b"/>
                      <a:r>
                        <a:rPr lang="en-US" sz="1500" b="0" i="0" u="none" strike="noStrike" dirty="0" smtClean="0">
                          <a:solidFill>
                            <a:srgbClr val="000000"/>
                          </a:solidFill>
                          <a:latin typeface="+mn-lt"/>
                        </a:rPr>
                        <a:t>AAS-ITS Advance Offset Notification BD</a:t>
                      </a:r>
                      <a:endParaRPr lang="en-US" sz="1500" b="0" i="0" u="none" strike="noStrike" dirty="0">
                        <a:solidFill>
                          <a:srgbClr val="000000"/>
                        </a:solidFill>
                        <a:latin typeface="Arial"/>
                      </a:endParaRPr>
                    </a:p>
                  </a:txBody>
                  <a:tcPr marL="0" marR="0" marT="0" marB="0" anchor="ctr"/>
                </a:tc>
              </a:tr>
            </a:tbl>
          </a:graphicData>
        </a:graphic>
      </p:graphicFrame>
    </p:spTree>
    <p:extLst>
      <p:ext uri="{BB962C8B-B14F-4D97-AF65-F5344CB8AC3E}">
        <p14:creationId xmlns:p14="http://schemas.microsoft.com/office/powerpoint/2010/main" val="8868579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DBR Receivables Lifecycle – Collections</a:t>
            </a:r>
            <a:endParaRPr lang="en-US" sz="28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0503078"/>
              </p:ext>
            </p:extLst>
          </p:nvPr>
        </p:nvGraphicFramePr>
        <p:xfrm>
          <a:off x="420334" y="1246405"/>
          <a:ext cx="8679542" cy="4278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4294967295"/>
          </p:nvPr>
        </p:nvSpPr>
        <p:spPr>
          <a:xfrm>
            <a:off x="519260" y="6553200"/>
            <a:ext cx="7010400" cy="304800"/>
          </a:xfrm>
          <a:prstGeom prst="rect">
            <a:avLst/>
          </a:prstGeom>
        </p:spPr>
        <p:txBody>
          <a:bodyPr/>
          <a:lstStyle/>
          <a:p>
            <a:pPr>
              <a:defRPr/>
            </a:pPr>
            <a:r>
              <a:rPr lang="en-US" dirty="0" smtClean="0"/>
              <a:t>CGI Federal Proprietary and Confidential</a:t>
            </a:r>
            <a:endParaRPr lang="en-US" dirty="0"/>
          </a:p>
        </p:txBody>
      </p:sp>
      <p:sp>
        <p:nvSpPr>
          <p:cNvPr id="8" name="Oval 7"/>
          <p:cNvSpPr/>
          <p:nvPr/>
        </p:nvSpPr>
        <p:spPr bwMode="auto">
          <a:xfrm>
            <a:off x="3686629" y="3278909"/>
            <a:ext cx="348342" cy="435428"/>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Rounded Rectangle 10"/>
          <p:cNvSpPr/>
          <p:nvPr/>
        </p:nvSpPr>
        <p:spPr>
          <a:xfrm>
            <a:off x="2896849" y="2308083"/>
            <a:ext cx="1360714" cy="803186"/>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kumimoji="0" lang="en-US" sz="1200" b="1" i="0" u="none" strike="noStrike" kern="0" cap="none" spc="0" normalizeH="0" baseline="0" noProof="0" dirty="0">
                <a:ln>
                  <a:noFill/>
                </a:ln>
                <a:solidFill>
                  <a:prstClr val="black">
                    <a:hueOff val="0"/>
                    <a:satOff val="0"/>
                    <a:lumOff val="0"/>
                    <a:alphaOff val="0"/>
                  </a:prstClr>
                </a:solidFill>
                <a:effectLst/>
                <a:uLnTx/>
                <a:uFillTx/>
                <a:latin typeface="Calibri"/>
                <a:ea typeface="+mn-ea"/>
                <a:cs typeface="+mn-cs"/>
              </a:rPr>
              <a:t>DBR Import</a:t>
            </a: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kumimoji="0" lang="en-US" sz="1200" b="1" i="0" u="none" strike="noStrike" kern="0" cap="none" spc="0" normalizeH="0" baseline="0" noProof="0" dirty="0">
                <a:ln>
                  <a:noFill/>
                </a:ln>
                <a:solidFill>
                  <a:prstClr val="black">
                    <a:hueOff val="0"/>
                    <a:satOff val="0"/>
                    <a:lumOff val="0"/>
                    <a:alphaOff val="0"/>
                  </a:prstClr>
                </a:solidFill>
                <a:effectLst/>
                <a:uLnTx/>
                <a:uFillTx/>
                <a:latin typeface="Calibri"/>
                <a:ea typeface="+mn-ea"/>
                <a:cs typeface="+mn-cs"/>
              </a:rPr>
              <a:t>DBR </a:t>
            </a:r>
            <a:r>
              <a:rPr kumimoji="0" lang="en-US" sz="1200" b="1" i="0" u="none" strike="noStrike" kern="0" cap="none" spc="0" normalizeH="0" baseline="0" noProof="0" dirty="0" smtClean="0">
                <a:ln>
                  <a:noFill/>
                </a:ln>
                <a:solidFill>
                  <a:prstClr val="black">
                    <a:hueOff val="0"/>
                    <a:satOff val="0"/>
                    <a:lumOff val="0"/>
                    <a:alphaOff val="0"/>
                  </a:prstClr>
                </a:solidFill>
                <a:effectLst/>
                <a:uLnTx/>
                <a:uFillTx/>
                <a:latin typeface="Calibri"/>
                <a:ea typeface="+mn-ea"/>
                <a:cs typeface="+mn-cs"/>
              </a:rPr>
              <a:t>Crosswalk</a:t>
            </a:r>
            <a:endParaRPr kumimoji="0" lang="en-US" sz="1200" b="1" i="0" u="none" strike="noStrike" kern="0" cap="none" spc="0" normalizeH="0" baseline="0" noProof="0" dirty="0">
              <a:ln>
                <a:noFill/>
              </a:ln>
              <a:solidFill>
                <a:prstClr val="black">
                  <a:hueOff val="0"/>
                  <a:satOff val="0"/>
                  <a:lumOff val="0"/>
                  <a:alphaOff val="0"/>
                </a:prstClr>
              </a:solidFill>
              <a:effectLst/>
              <a:uLnTx/>
              <a:uFillTx/>
              <a:latin typeface="Calibri"/>
              <a:ea typeface="+mn-ea"/>
              <a:cs typeface="+mn-cs"/>
            </a:endParaRPr>
          </a:p>
        </p:txBody>
      </p:sp>
      <p:sp>
        <p:nvSpPr>
          <p:cNvPr id="15" name="Rounded Rectangle 14"/>
          <p:cNvSpPr/>
          <p:nvPr/>
        </p:nvSpPr>
        <p:spPr>
          <a:xfrm>
            <a:off x="534731" y="2296946"/>
            <a:ext cx="1360714" cy="81432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Pegasys Connect</a:t>
            </a: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FMESB</a:t>
            </a:r>
            <a:endParaRPr kumimoji="0" lang="en-US" sz="1200" b="1" i="0" u="none" strike="noStrike" kern="0" cap="none" spc="0" normalizeH="0" baseline="0" noProof="0" dirty="0" smtClean="0">
              <a:ln>
                <a:noFill/>
              </a:ln>
              <a:solidFill>
                <a:prstClr val="black">
                  <a:hueOff val="0"/>
                  <a:satOff val="0"/>
                  <a:lumOff val="0"/>
                  <a:alphaOff val="0"/>
                </a:prstClr>
              </a:solidFill>
              <a:effectLst/>
              <a:uLnTx/>
              <a:uFillTx/>
              <a:latin typeface="Calibri"/>
              <a:ea typeface="+mn-ea"/>
              <a:cs typeface="+mn-cs"/>
            </a:endParaRPr>
          </a:p>
        </p:txBody>
      </p:sp>
      <p:sp>
        <p:nvSpPr>
          <p:cNvPr id="16" name="Rounded Rectangle 15"/>
          <p:cNvSpPr/>
          <p:nvPr/>
        </p:nvSpPr>
        <p:spPr>
          <a:xfrm>
            <a:off x="5243844" y="2288034"/>
            <a:ext cx="1360714" cy="799059"/>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600"/>
              </a:spcBef>
              <a:spcAft>
                <a:spcPts val="600"/>
              </a:spcAft>
              <a:buClrTx/>
              <a:buSzTx/>
              <a:buFont typeface="Arial" pitchFamily="34" charset="0"/>
              <a:buChar char="•"/>
              <a:tabLst/>
              <a:defRPr/>
            </a:pPr>
            <a:r>
              <a:rPr kumimoji="0" lang="en-US" sz="1200" b="1" i="0" u="none" strike="noStrike" kern="0" cap="none" spc="0" normalizeH="0" baseline="0" noProof="0" dirty="0">
                <a:ln>
                  <a:noFill/>
                </a:ln>
                <a:solidFill>
                  <a:prstClr val="black">
                    <a:hueOff val="0"/>
                    <a:satOff val="0"/>
                    <a:lumOff val="0"/>
                    <a:alphaOff val="0"/>
                  </a:prstClr>
                </a:solidFill>
                <a:effectLst/>
                <a:uLnTx/>
                <a:uFillTx/>
                <a:latin typeface="Calibri"/>
                <a:ea typeface="+mn-ea"/>
                <a:cs typeface="+mn-cs"/>
              </a:rPr>
              <a:t>DBR </a:t>
            </a:r>
            <a:r>
              <a:rPr lang="en-US" sz="1200" b="1" kern="0" dirty="0" smtClean="0">
                <a:solidFill>
                  <a:prstClr val="black">
                    <a:hueOff val="0"/>
                    <a:satOff val="0"/>
                    <a:lumOff val="0"/>
                    <a:alphaOff val="0"/>
                  </a:prstClr>
                </a:solidFill>
                <a:latin typeface="Calibri"/>
              </a:rPr>
              <a:t>Summarization</a:t>
            </a:r>
            <a:endParaRPr kumimoji="0" lang="en-US" sz="1200" b="1" i="0" u="none" strike="noStrike" kern="0" cap="none" spc="0" normalizeH="0" baseline="0" noProof="0" dirty="0">
              <a:ln>
                <a:noFill/>
              </a:ln>
              <a:solidFill>
                <a:prstClr val="black">
                  <a:hueOff val="0"/>
                  <a:satOff val="0"/>
                  <a:lumOff val="0"/>
                  <a:alphaOff val="0"/>
                </a:prstClr>
              </a:solidFill>
              <a:effectLst/>
              <a:uLnTx/>
              <a:uFillTx/>
              <a:latin typeface="Calibri"/>
              <a:ea typeface="+mn-ea"/>
              <a:cs typeface="+mn-cs"/>
            </a:endParaRPr>
          </a:p>
        </p:txBody>
      </p:sp>
      <p:sp>
        <p:nvSpPr>
          <p:cNvPr id="17" name="Rounded Rectangle 16"/>
          <p:cNvSpPr/>
          <p:nvPr/>
        </p:nvSpPr>
        <p:spPr>
          <a:xfrm>
            <a:off x="7585166" y="2288034"/>
            <a:ext cx="1360714" cy="125866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a:solidFill>
                  <a:prstClr val="black">
                    <a:hueOff val="0"/>
                    <a:satOff val="0"/>
                    <a:lumOff val="0"/>
                    <a:alphaOff val="0"/>
                  </a:prstClr>
                </a:solidFill>
                <a:latin typeface="Calibri"/>
              </a:rPr>
              <a:t>Automated Credit Application</a:t>
            </a: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IPACOUT</a:t>
            </a:r>
            <a:endParaRPr lang="en-US" sz="1200" b="1" kern="0" dirty="0">
              <a:solidFill>
                <a:prstClr val="black">
                  <a:hueOff val="0"/>
                  <a:satOff val="0"/>
                  <a:lumOff val="0"/>
                  <a:alphaOff val="0"/>
                </a:prstClr>
              </a:solidFill>
              <a:latin typeface="Calibri"/>
            </a:endParaRP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ARBILLGEN</a:t>
            </a:r>
            <a:endParaRPr lang="en-US" sz="1200" b="1" kern="0" dirty="0">
              <a:solidFill>
                <a:prstClr val="black">
                  <a:hueOff val="0"/>
                  <a:satOff val="0"/>
                  <a:lumOff val="0"/>
                  <a:alphaOff val="0"/>
                </a:prstClr>
              </a:solidFill>
              <a:latin typeface="Calibri"/>
            </a:endParaRPr>
          </a:p>
        </p:txBody>
      </p:sp>
      <p:sp>
        <p:nvSpPr>
          <p:cNvPr id="13" name="Rounded Rectangle 12"/>
          <p:cNvSpPr/>
          <p:nvPr/>
        </p:nvSpPr>
        <p:spPr>
          <a:xfrm>
            <a:off x="7687687" y="5210182"/>
            <a:ext cx="1360714" cy="676529"/>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AROVERDUE</a:t>
            </a:r>
          </a:p>
          <a:p>
            <a:pPr marL="57150" marR="0" lvl="0" indent="-57150" algn="ctr"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ARDUNNING</a:t>
            </a:r>
            <a:endParaRPr kumimoji="0" lang="en-US" sz="1200" b="1" i="0" u="none" strike="noStrike" kern="0" cap="none" spc="0" normalizeH="0" baseline="0" noProof="0" dirty="0">
              <a:ln>
                <a:noFill/>
              </a:ln>
              <a:solidFill>
                <a:prstClr val="black">
                  <a:hueOff val="0"/>
                  <a:satOff val="0"/>
                  <a:lumOff val="0"/>
                  <a:alphaOff val="0"/>
                </a:prstClr>
              </a:solidFill>
              <a:effectLst/>
              <a:uLnTx/>
              <a:uFillTx/>
              <a:latin typeface="Calibri"/>
              <a:ea typeface="+mn-ea"/>
              <a:cs typeface="+mn-cs"/>
            </a:endParaRPr>
          </a:p>
        </p:txBody>
      </p:sp>
      <p:sp>
        <p:nvSpPr>
          <p:cNvPr id="18" name="Rounded Rectangle 17"/>
          <p:cNvSpPr/>
          <p:nvPr/>
        </p:nvSpPr>
        <p:spPr>
          <a:xfrm>
            <a:off x="5243844" y="5210182"/>
            <a:ext cx="1443091" cy="972172"/>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IPACIN</a:t>
            </a:r>
          </a:p>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LOCKBOX</a:t>
            </a:r>
          </a:p>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err="1" smtClean="0">
                <a:solidFill>
                  <a:prstClr val="black">
                    <a:hueOff val="0"/>
                    <a:satOff val="0"/>
                    <a:lumOff val="0"/>
                    <a:alphaOff val="0"/>
                  </a:prstClr>
                </a:solidFill>
                <a:latin typeface="Calibri"/>
              </a:rPr>
              <a:t>Pay.Gov</a:t>
            </a:r>
            <a:r>
              <a:rPr lang="en-US" sz="1200" b="1" kern="0" dirty="0" smtClean="0">
                <a:solidFill>
                  <a:prstClr val="black">
                    <a:hueOff val="0"/>
                    <a:satOff val="0"/>
                    <a:lumOff val="0"/>
                    <a:alphaOff val="0"/>
                  </a:prstClr>
                </a:solidFill>
                <a:latin typeface="Calibri"/>
              </a:rPr>
              <a:t> via CIR</a:t>
            </a:r>
          </a:p>
          <a:p>
            <a:pPr marL="57150" marR="0" lvl="0" indent="-57150"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Manual </a:t>
            </a: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endParaRPr lang="en-US" sz="1200" b="1" kern="0" dirty="0">
              <a:solidFill>
                <a:prstClr val="black">
                  <a:hueOff val="0"/>
                  <a:satOff val="0"/>
                  <a:lumOff val="0"/>
                  <a:alphaOff val="0"/>
                </a:prstClr>
              </a:solidFill>
              <a:latin typeface="Calibri"/>
            </a:endParaRPr>
          </a:p>
        </p:txBody>
      </p:sp>
      <p:sp>
        <p:nvSpPr>
          <p:cNvPr id="19" name="Rounded Rectangle 18"/>
          <p:cNvSpPr/>
          <p:nvPr/>
        </p:nvSpPr>
        <p:spPr>
          <a:xfrm>
            <a:off x="2938745" y="5210182"/>
            <a:ext cx="1318818" cy="356576"/>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a:solidFill>
                  <a:prstClr val="black">
                    <a:hueOff val="0"/>
                    <a:satOff val="0"/>
                    <a:lumOff val="0"/>
                    <a:alphaOff val="0"/>
                  </a:prstClr>
                </a:solidFill>
                <a:latin typeface="Calibri"/>
              </a:rPr>
              <a:t>IPACIN</a:t>
            </a:r>
          </a:p>
        </p:txBody>
      </p:sp>
      <p:sp>
        <p:nvSpPr>
          <p:cNvPr id="3" name="Slide Number Placeholder 2"/>
          <p:cNvSpPr>
            <a:spLocks noGrp="1"/>
          </p:cNvSpPr>
          <p:nvPr>
            <p:ph type="sldNum" sz="quarter" idx="11"/>
          </p:nvPr>
        </p:nvSpPr>
        <p:spPr>
          <a:xfrm>
            <a:off x="1" y="6543675"/>
            <a:ext cx="414337" cy="303213"/>
          </a:xfrm>
        </p:spPr>
        <p:txBody>
          <a:bodyPr/>
          <a:lstStyle/>
          <a:p>
            <a:pPr>
              <a:defRPr/>
            </a:pPr>
            <a:fld id="{5842F1FC-5FDD-41D6-BAD6-160FC7BE3BC4}" type="slidenum">
              <a:rPr lang="en-US" smtClean="0"/>
              <a:pPr>
                <a:defRPr/>
              </a:pPr>
              <a:t>7</a:t>
            </a:fld>
            <a:endParaRPr lang="en-US" dirty="0"/>
          </a:p>
        </p:txBody>
      </p:sp>
      <p:sp>
        <p:nvSpPr>
          <p:cNvPr id="5" name="TextBox 4"/>
          <p:cNvSpPr txBox="1"/>
          <p:nvPr/>
        </p:nvSpPr>
        <p:spPr>
          <a:xfrm>
            <a:off x="3686629" y="6336268"/>
            <a:ext cx="4223657" cy="738664"/>
          </a:xfrm>
          <a:prstGeom prst="rect">
            <a:avLst/>
          </a:prstGeom>
          <a:noFill/>
        </p:spPr>
        <p:txBody>
          <a:bodyPr wrap="square" rtlCol="0">
            <a:spAutoFit/>
          </a:bodyPr>
          <a:lstStyle/>
          <a:p>
            <a:r>
              <a:rPr lang="en-US" sz="1200" dirty="0"/>
              <a:t>Not all steps will apply to every Receivable. These are potential events in the Accounts Receivable (AR) Life Cycle.</a:t>
            </a:r>
          </a:p>
          <a:p>
            <a:endParaRPr lang="en-US" dirty="0"/>
          </a:p>
        </p:txBody>
      </p:sp>
      <p:sp>
        <p:nvSpPr>
          <p:cNvPr id="21" name="Rounded Rectangle 20"/>
          <p:cNvSpPr/>
          <p:nvPr/>
        </p:nvSpPr>
        <p:spPr>
          <a:xfrm>
            <a:off x="637041" y="5210182"/>
            <a:ext cx="1443091" cy="86312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a:solidFill>
                  <a:prstClr val="black">
                    <a:hueOff val="0"/>
                    <a:satOff val="0"/>
                    <a:lumOff val="0"/>
                    <a:alphaOff val="0"/>
                  </a:prstClr>
                </a:solidFill>
                <a:latin typeface="Calibri"/>
              </a:rPr>
              <a:t>ARREFERSEL</a:t>
            </a:r>
            <a:endParaRPr lang="en-US" sz="1200" b="1" kern="0" dirty="0" smtClean="0">
              <a:solidFill>
                <a:prstClr val="black">
                  <a:hueOff val="0"/>
                  <a:satOff val="0"/>
                  <a:lumOff val="0"/>
                  <a:alphaOff val="0"/>
                </a:prstClr>
              </a:solidFill>
              <a:latin typeface="Calibri"/>
            </a:endParaRP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a:solidFill>
                  <a:prstClr val="black">
                    <a:hueOff val="0"/>
                    <a:satOff val="0"/>
                    <a:lumOff val="0"/>
                    <a:alphaOff val="0"/>
                  </a:prstClr>
                </a:solidFill>
                <a:latin typeface="Calibri"/>
              </a:rPr>
              <a:t>ARTREOEX</a:t>
            </a:r>
            <a:endParaRPr lang="en-US" sz="1200" b="1" kern="0" dirty="0" smtClean="0">
              <a:solidFill>
                <a:prstClr val="black">
                  <a:hueOff val="0"/>
                  <a:satOff val="0"/>
                  <a:lumOff val="0"/>
                  <a:alphaOff val="0"/>
                </a:prstClr>
              </a:solidFill>
              <a:latin typeface="Calibri"/>
            </a:endParaRP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AREOCOLL</a:t>
            </a: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a:solidFill>
                  <a:prstClr val="black">
                    <a:hueOff val="0"/>
                    <a:satOff val="0"/>
                    <a:lumOff val="0"/>
                    <a:alphaOff val="0"/>
                  </a:prstClr>
                </a:solidFill>
                <a:latin typeface="Calibri"/>
              </a:rPr>
              <a:t>IPACIN</a:t>
            </a:r>
            <a:endParaRPr lang="en-US" sz="1200" b="1" kern="0" dirty="0" smtClean="0">
              <a:solidFill>
                <a:prstClr val="black">
                  <a:hueOff val="0"/>
                  <a:satOff val="0"/>
                  <a:lumOff val="0"/>
                  <a:alphaOff val="0"/>
                </a:prstClr>
              </a:solidFill>
              <a:latin typeface="Calibri"/>
            </a:endParaRP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endParaRPr lang="en-US" sz="1200" b="1" kern="0" dirty="0">
              <a:solidFill>
                <a:prstClr val="black">
                  <a:hueOff val="0"/>
                  <a:satOff val="0"/>
                  <a:lumOff val="0"/>
                  <a:alphaOff val="0"/>
                </a:prstClr>
              </a:solidFill>
              <a:latin typeface="Calibri"/>
            </a:endParaRPr>
          </a:p>
        </p:txBody>
      </p:sp>
    </p:spTree>
    <p:extLst>
      <p:ext uri="{BB962C8B-B14F-4D97-AF65-F5344CB8AC3E}">
        <p14:creationId xmlns:p14="http://schemas.microsoft.com/office/powerpoint/2010/main" val="30336603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0838"/>
            <a:ext cx="8486775" cy="563562"/>
          </a:xfrm>
        </p:spPr>
        <p:txBody>
          <a:bodyPr/>
          <a:lstStyle/>
          <a:p>
            <a:r>
              <a:rPr lang="en-US" dirty="0"/>
              <a:t>Advance </a:t>
            </a:r>
            <a:r>
              <a:rPr lang="en-US" dirty="0" smtClean="0"/>
              <a:t>Billing and Collections</a:t>
            </a:r>
            <a:endParaRPr lang="en-US" dirty="0"/>
          </a:p>
        </p:txBody>
      </p:sp>
      <p:sp>
        <p:nvSpPr>
          <p:cNvPr id="4" name="Footer Placeholder 3"/>
          <p:cNvSpPr>
            <a:spLocks noGrp="1"/>
          </p:cNvSpPr>
          <p:nvPr>
            <p:ph type="ftr" sz="quarter" idx="4294967295"/>
          </p:nvPr>
        </p:nvSpPr>
        <p:spPr>
          <a:xfrm>
            <a:off x="398585"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11815"/>
            <a:ext cx="480645" cy="235073"/>
          </a:xfrm>
        </p:spPr>
        <p:txBody>
          <a:bodyPr/>
          <a:lstStyle/>
          <a:p>
            <a:pPr>
              <a:defRPr/>
            </a:pPr>
            <a:fld id="{215F2CEC-58A8-492B-AD0D-C2BF1A7F0D89}" type="slidenum">
              <a:rPr lang="en-US" smtClean="0">
                <a:solidFill>
                  <a:srgbClr val="000000"/>
                </a:solidFill>
              </a:rPr>
              <a:pPr>
                <a:defRPr/>
              </a:pPr>
              <a:t>70</a:t>
            </a:fld>
            <a:endParaRPr lang="en-US" dirty="0">
              <a:solidFill>
                <a:srgbClr val="000000"/>
              </a:solidFill>
            </a:endParaRPr>
          </a:p>
        </p:txBody>
      </p:sp>
      <p:sp>
        <p:nvSpPr>
          <p:cNvPr id="10" name="TextBox 9"/>
          <p:cNvSpPr txBox="1"/>
          <p:nvPr/>
        </p:nvSpPr>
        <p:spPr>
          <a:xfrm>
            <a:off x="568409" y="1575134"/>
            <a:ext cx="8343715" cy="400110"/>
          </a:xfrm>
          <a:prstGeom prst="rect">
            <a:avLst/>
          </a:prstGeom>
          <a:noFill/>
        </p:spPr>
        <p:txBody>
          <a:bodyPr wrap="square" rtlCol="0">
            <a:spAutoFit/>
          </a:bodyPr>
          <a:lstStyle/>
          <a:p>
            <a:r>
              <a:rPr lang="en-US" sz="2000" dirty="0" smtClean="0">
                <a:solidFill>
                  <a:srgbClr val="000000"/>
                </a:solidFill>
              </a:rPr>
              <a:t>Agreement with non-Federal Customer – </a:t>
            </a:r>
            <a:r>
              <a:rPr lang="en-US" sz="2000" u="sng" dirty="0" smtClean="0">
                <a:solidFill>
                  <a:srgbClr val="000000"/>
                </a:solidFill>
              </a:rPr>
              <a:t>requires an advance collection</a:t>
            </a:r>
            <a:r>
              <a:rPr lang="en-US" sz="2000" dirty="0" smtClean="0">
                <a:solidFill>
                  <a:srgbClr val="000000"/>
                </a:solidFill>
              </a:rPr>
              <a:t>: </a:t>
            </a:r>
            <a:endParaRPr lang="en-US" sz="2000" dirty="0">
              <a:solidFill>
                <a:srgbClr val="000000"/>
              </a:solidFill>
            </a:endParaRPr>
          </a:p>
        </p:txBody>
      </p:sp>
      <p:grpSp>
        <p:nvGrpSpPr>
          <p:cNvPr id="8" name="Group 7"/>
          <p:cNvGrpSpPr/>
          <p:nvPr/>
        </p:nvGrpSpPr>
        <p:grpSpPr>
          <a:xfrm>
            <a:off x="606509" y="3830866"/>
            <a:ext cx="3098716" cy="1177467"/>
            <a:chOff x="0" y="142888"/>
            <a:chExt cx="2943669" cy="1177467"/>
          </a:xfrm>
        </p:grpSpPr>
        <p:sp>
          <p:nvSpPr>
            <p:cNvPr id="9" name="Chevron 8"/>
            <p:cNvSpPr/>
            <p:nvPr/>
          </p:nvSpPr>
          <p:spPr>
            <a:xfrm>
              <a:off x="0" y="142888"/>
              <a:ext cx="2943669" cy="1177467"/>
            </a:xfrm>
            <a:prstGeom prst="chevron">
              <a:avLst/>
            </a:pr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defTabSz="622300">
                <a:lnSpc>
                  <a:spcPct val="90000"/>
                </a:lnSpc>
                <a:spcAft>
                  <a:spcPct val="35000"/>
                </a:spcAft>
              </a:pPr>
              <a:r>
                <a:rPr lang="en-US" sz="1400" dirty="0" smtClean="0">
                  <a:solidFill>
                    <a:srgbClr val="FFFFFF"/>
                  </a:solidFill>
                </a:rPr>
                <a:t>Goods/services provided to customer triggers new </a:t>
              </a:r>
              <a:r>
                <a:rPr lang="en-US" sz="1400" b="1" u="sng" dirty="0" smtClean="0">
                  <a:solidFill>
                    <a:srgbClr val="FFFFFF"/>
                  </a:solidFill>
                </a:rPr>
                <a:t>offset notification DBR</a:t>
              </a:r>
              <a:endParaRPr lang="en-US" sz="1400" b="1" u="sng" dirty="0">
                <a:solidFill>
                  <a:srgbClr val="FFFFFF"/>
                </a:solidFill>
              </a:endParaRPr>
            </a:p>
          </p:txBody>
        </p:sp>
      </p:grpSp>
      <p:grpSp>
        <p:nvGrpSpPr>
          <p:cNvPr id="18" name="Group 17"/>
          <p:cNvGrpSpPr/>
          <p:nvPr/>
        </p:nvGrpSpPr>
        <p:grpSpPr>
          <a:xfrm>
            <a:off x="3209958" y="3830865"/>
            <a:ext cx="3098716" cy="1177467"/>
            <a:chOff x="0" y="142888"/>
            <a:chExt cx="2943669" cy="1177467"/>
          </a:xfrm>
        </p:grpSpPr>
        <p:sp>
          <p:nvSpPr>
            <p:cNvPr id="19" name="Chevron 18"/>
            <p:cNvSpPr/>
            <p:nvPr/>
          </p:nvSpPr>
          <p:spPr>
            <a:xfrm>
              <a:off x="0" y="142888"/>
              <a:ext cx="2943669" cy="1177467"/>
            </a:xfrm>
            <a:prstGeom prst="chevron">
              <a:avLst/>
            </a:prstGeom>
            <a:solidFill>
              <a:schemeClr val="accent5">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Chevron 4"/>
            <p:cNvSpPr/>
            <p:nvPr/>
          </p:nvSpPr>
          <p:spPr>
            <a:xfrm>
              <a:off x="488583" y="142888"/>
              <a:ext cx="1936359"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defTabSz="577850">
                <a:lnSpc>
                  <a:spcPct val="90000"/>
                </a:lnSpc>
                <a:spcAft>
                  <a:spcPct val="35000"/>
                </a:spcAft>
              </a:pPr>
              <a:r>
                <a:rPr lang="en-US" sz="1400" b="1" u="sng" dirty="0" smtClean="0">
                  <a:solidFill>
                    <a:srgbClr val="FFFFFF"/>
                  </a:solidFill>
                </a:rPr>
                <a:t>Offset  Notification BD</a:t>
              </a:r>
              <a:r>
                <a:rPr lang="en-US" sz="1400" dirty="0" smtClean="0">
                  <a:solidFill>
                    <a:srgbClr val="FFFFFF"/>
                  </a:solidFill>
                </a:rPr>
                <a:t> generated </a:t>
              </a:r>
              <a:r>
                <a:rPr lang="en-US" sz="1400" dirty="0">
                  <a:solidFill>
                    <a:srgbClr val="FFFFFF"/>
                  </a:solidFill>
                </a:rPr>
                <a:t>from offset </a:t>
              </a:r>
              <a:r>
                <a:rPr lang="en-US" sz="1400" dirty="0" smtClean="0">
                  <a:solidFill>
                    <a:srgbClr val="FFFFFF"/>
                  </a:solidFill>
                </a:rPr>
                <a:t>DBR </a:t>
              </a:r>
              <a:r>
                <a:rPr lang="en-US" sz="1400" dirty="0">
                  <a:solidFill>
                    <a:srgbClr val="FFFFFF"/>
                  </a:solidFill>
                </a:rPr>
                <a:t>notifies </a:t>
              </a:r>
              <a:r>
                <a:rPr lang="en-US" sz="1400" dirty="0" smtClean="0">
                  <a:solidFill>
                    <a:srgbClr val="FFFFFF"/>
                  </a:solidFill>
                </a:rPr>
                <a:t>Finance</a:t>
              </a:r>
            </a:p>
            <a:p>
              <a:pPr algn="ctr" defTabSz="577850">
                <a:lnSpc>
                  <a:spcPct val="90000"/>
                </a:lnSpc>
                <a:spcAft>
                  <a:spcPct val="35000"/>
                </a:spcAft>
              </a:pPr>
              <a:r>
                <a:rPr lang="en-US" sz="1200" b="1" dirty="0" smtClean="0">
                  <a:solidFill>
                    <a:srgbClr val="FFFFFF"/>
                  </a:solidFill>
                </a:rPr>
                <a:t>BD</a:t>
              </a:r>
              <a:r>
                <a:rPr lang="en-US" sz="1200" b="1" dirty="0">
                  <a:solidFill>
                    <a:srgbClr val="FFFFFF"/>
                  </a:solidFill>
                </a:rPr>
                <a:t>: Normal Line Type</a:t>
              </a:r>
            </a:p>
          </p:txBody>
        </p:sp>
      </p:grpSp>
      <p:grpSp>
        <p:nvGrpSpPr>
          <p:cNvPr id="21" name="Group 20"/>
          <p:cNvGrpSpPr/>
          <p:nvPr/>
        </p:nvGrpSpPr>
        <p:grpSpPr>
          <a:xfrm>
            <a:off x="5813408" y="3830863"/>
            <a:ext cx="3098716" cy="1177467"/>
            <a:chOff x="0" y="142888"/>
            <a:chExt cx="2943669" cy="1177467"/>
          </a:xfrm>
        </p:grpSpPr>
        <p:sp>
          <p:nvSpPr>
            <p:cNvPr id="22" name="Chevron 21"/>
            <p:cNvSpPr/>
            <p:nvPr/>
          </p:nvSpPr>
          <p:spPr>
            <a:xfrm>
              <a:off x="0" y="142888"/>
              <a:ext cx="2943669" cy="1177467"/>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p:nvPr/>
          </p:nvSpPr>
          <p:spPr>
            <a:xfrm>
              <a:off x="494662" y="142888"/>
              <a:ext cx="2162570"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defTabSz="622300">
                <a:lnSpc>
                  <a:spcPct val="90000"/>
                </a:lnSpc>
                <a:spcAft>
                  <a:spcPct val="35000"/>
                </a:spcAft>
              </a:pPr>
              <a:r>
                <a:rPr lang="en-US" sz="1400" dirty="0" smtClean="0">
                  <a:solidFill>
                    <a:srgbClr val="FFFFFF"/>
                  </a:solidFill>
                </a:rPr>
                <a:t>Advance Collection is </a:t>
              </a:r>
              <a:r>
                <a:rPr lang="en-US" sz="1400" b="1" u="sng" dirty="0" smtClean="0">
                  <a:solidFill>
                    <a:srgbClr val="FFFFFF"/>
                  </a:solidFill>
                </a:rPr>
                <a:t>offset</a:t>
              </a:r>
              <a:r>
                <a:rPr lang="en-US" sz="1400" dirty="0" smtClean="0">
                  <a:solidFill>
                    <a:srgbClr val="FFFFFF"/>
                  </a:solidFill>
                </a:rPr>
                <a:t>; Advance Notification BD </a:t>
              </a:r>
              <a:r>
                <a:rPr lang="en-US" sz="1400" b="1" u="sng" dirty="0" smtClean="0">
                  <a:solidFill>
                    <a:srgbClr val="FFFFFF"/>
                  </a:solidFill>
                </a:rPr>
                <a:t>closed</a:t>
              </a:r>
              <a:r>
                <a:rPr lang="en-US" sz="1400" dirty="0" smtClean="0">
                  <a:solidFill>
                    <a:srgbClr val="FFFFFF"/>
                  </a:solidFill>
                </a:rPr>
                <a:t> </a:t>
              </a:r>
              <a:endParaRPr lang="en-US" sz="1400" dirty="0">
                <a:solidFill>
                  <a:srgbClr val="FFFFFF"/>
                </a:solidFill>
              </a:endParaRPr>
            </a:p>
            <a:p>
              <a:pPr algn="ctr" defTabSz="622300">
                <a:lnSpc>
                  <a:spcPct val="90000"/>
                </a:lnSpc>
                <a:spcAft>
                  <a:spcPct val="35000"/>
                </a:spcAft>
              </a:pPr>
              <a:r>
                <a:rPr lang="en-US" sz="1200" b="1" dirty="0">
                  <a:solidFill>
                    <a:srgbClr val="FFFFFF"/>
                  </a:solidFill>
                </a:rPr>
                <a:t>CR</a:t>
              </a:r>
              <a:r>
                <a:rPr lang="en-US" sz="1200" b="1" dirty="0" smtClean="0">
                  <a:solidFill>
                    <a:srgbClr val="FFFFFF"/>
                  </a:solidFill>
                </a:rPr>
                <a:t>: Advance Offset and Normal Line Types</a:t>
              </a:r>
              <a:endParaRPr lang="en-US" sz="1200" b="1" dirty="0">
                <a:solidFill>
                  <a:srgbClr val="FFFFFF"/>
                </a:solidFill>
              </a:endParaRPr>
            </a:p>
          </p:txBody>
        </p:sp>
      </p:grpSp>
      <p:grpSp>
        <p:nvGrpSpPr>
          <p:cNvPr id="24" name="Group 23"/>
          <p:cNvGrpSpPr/>
          <p:nvPr/>
        </p:nvGrpSpPr>
        <p:grpSpPr>
          <a:xfrm>
            <a:off x="568409" y="2192566"/>
            <a:ext cx="3098716" cy="1177467"/>
            <a:chOff x="0" y="142888"/>
            <a:chExt cx="2943669" cy="1177467"/>
          </a:xfrm>
        </p:grpSpPr>
        <p:sp>
          <p:nvSpPr>
            <p:cNvPr id="25" name="Chevron 24"/>
            <p:cNvSpPr/>
            <p:nvPr/>
          </p:nvSpPr>
          <p:spPr>
            <a:xfrm>
              <a:off x="0" y="142888"/>
              <a:ext cx="2943669" cy="1177467"/>
            </a:xfrm>
            <a:prstGeom prst="chevron">
              <a:avLst/>
            </a:prstGeom>
            <a:solidFill>
              <a:schemeClr val="accent1">
                <a:lumMod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fontAlgn="auto">
                <a:spcBef>
                  <a:spcPts val="0"/>
                </a:spcBef>
                <a:spcAft>
                  <a:spcPts val="600"/>
                </a:spcAft>
                <a:defRPr/>
              </a:pPr>
              <a:r>
                <a:rPr lang="en-US" sz="1400" kern="0" dirty="0">
                  <a:solidFill>
                    <a:srgbClr val="000000"/>
                  </a:solidFill>
                </a:rPr>
                <a:t>Agreement created in Pegasys</a:t>
              </a:r>
            </a:p>
            <a:p>
              <a:pPr algn="ctr" fontAlgn="auto">
                <a:spcBef>
                  <a:spcPts val="0"/>
                </a:spcBef>
                <a:spcAft>
                  <a:spcPts val="600"/>
                </a:spcAft>
                <a:defRPr/>
              </a:pPr>
              <a:r>
                <a:rPr lang="en-US" sz="1200" b="1" kern="0" dirty="0">
                  <a:solidFill>
                    <a:srgbClr val="000000"/>
                  </a:solidFill>
                </a:rPr>
                <a:t>ED: External Agreement</a:t>
              </a:r>
              <a:endParaRPr lang="en-US" sz="1200" kern="0" dirty="0">
                <a:solidFill>
                  <a:sysClr val="windowText" lastClr="000000"/>
                </a:solidFill>
              </a:endParaRPr>
            </a:p>
          </p:txBody>
        </p:sp>
      </p:grpSp>
      <p:grpSp>
        <p:nvGrpSpPr>
          <p:cNvPr id="27" name="Group 26"/>
          <p:cNvGrpSpPr/>
          <p:nvPr/>
        </p:nvGrpSpPr>
        <p:grpSpPr>
          <a:xfrm>
            <a:off x="3190908" y="2192566"/>
            <a:ext cx="3098716" cy="1177467"/>
            <a:chOff x="0" y="142888"/>
            <a:chExt cx="2943669" cy="1177467"/>
          </a:xfrm>
        </p:grpSpPr>
        <p:sp>
          <p:nvSpPr>
            <p:cNvPr id="28" name="Chevron 27"/>
            <p:cNvSpPr/>
            <p:nvPr/>
          </p:nvSpPr>
          <p:spPr>
            <a:xfrm>
              <a:off x="0" y="142888"/>
              <a:ext cx="2943669" cy="1177467"/>
            </a:xfrm>
            <a:prstGeom prst="chevron">
              <a:avLst/>
            </a:prstGeom>
            <a:solidFill>
              <a:srgbClr val="FFFF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a:spcAft>
                  <a:spcPts val="600"/>
                </a:spcAft>
              </a:pPr>
              <a:r>
                <a:rPr lang="en-US" sz="1400" dirty="0">
                  <a:solidFill>
                    <a:srgbClr val="000000"/>
                  </a:solidFill>
                </a:rPr>
                <a:t>Bill generated from </a:t>
              </a:r>
              <a:r>
                <a:rPr lang="en-US" sz="1400" b="1" u="sng" dirty="0">
                  <a:solidFill>
                    <a:srgbClr val="000000"/>
                  </a:solidFill>
                </a:rPr>
                <a:t>advance</a:t>
              </a:r>
              <a:r>
                <a:rPr lang="en-US" sz="1400" dirty="0">
                  <a:solidFill>
                    <a:srgbClr val="000000"/>
                  </a:solidFill>
                </a:rPr>
                <a:t> DBR</a:t>
              </a:r>
            </a:p>
            <a:p>
              <a:pPr algn="ctr">
                <a:spcAft>
                  <a:spcPts val="600"/>
                </a:spcAft>
              </a:pPr>
              <a:r>
                <a:rPr lang="en-US" sz="1200" b="1" dirty="0">
                  <a:solidFill>
                    <a:srgbClr val="000000"/>
                  </a:solidFill>
                </a:rPr>
                <a:t>BD: Advance Line Type</a:t>
              </a:r>
              <a:endParaRPr lang="en-US" sz="1200" dirty="0">
                <a:solidFill>
                  <a:srgbClr val="000000"/>
                </a:solidFill>
              </a:endParaRPr>
            </a:p>
          </p:txBody>
        </p:sp>
      </p:grpSp>
      <p:grpSp>
        <p:nvGrpSpPr>
          <p:cNvPr id="30" name="Group 29"/>
          <p:cNvGrpSpPr/>
          <p:nvPr/>
        </p:nvGrpSpPr>
        <p:grpSpPr>
          <a:xfrm>
            <a:off x="5813408" y="2192566"/>
            <a:ext cx="3098716" cy="1177467"/>
            <a:chOff x="0" y="142888"/>
            <a:chExt cx="2943669" cy="1177467"/>
          </a:xfrm>
        </p:grpSpPr>
        <p:sp>
          <p:nvSpPr>
            <p:cNvPr id="31" name="Chevron 30"/>
            <p:cNvSpPr/>
            <p:nvPr/>
          </p:nvSpPr>
          <p:spPr>
            <a:xfrm>
              <a:off x="0" y="142888"/>
              <a:ext cx="2943669" cy="1177467"/>
            </a:xfrm>
            <a:prstGeom prst="chevron">
              <a:avLst/>
            </a:pr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Chevron 4"/>
            <p:cNvSpPr/>
            <p:nvPr/>
          </p:nvSpPr>
          <p:spPr>
            <a:xfrm>
              <a:off x="509649" y="142888"/>
              <a:ext cx="2017795"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a:spcAft>
                  <a:spcPts val="600"/>
                </a:spcAft>
              </a:pPr>
              <a:r>
                <a:rPr lang="en-US" sz="1400" b="1" u="sng" dirty="0">
                  <a:solidFill>
                    <a:srgbClr val="000000"/>
                  </a:solidFill>
                </a:rPr>
                <a:t>Advance</a:t>
              </a:r>
              <a:r>
                <a:rPr lang="en-US" sz="1400" dirty="0">
                  <a:solidFill>
                    <a:srgbClr val="000000"/>
                  </a:solidFill>
                </a:rPr>
                <a:t> collection received from customer</a:t>
              </a:r>
            </a:p>
            <a:p>
              <a:pPr algn="ctr">
                <a:spcAft>
                  <a:spcPts val="600"/>
                </a:spcAft>
              </a:pPr>
              <a:r>
                <a:rPr lang="en-US" sz="1200" b="1" dirty="0">
                  <a:solidFill>
                    <a:srgbClr val="000000"/>
                  </a:solidFill>
                </a:rPr>
                <a:t>CR: Advance Pmt Line Type</a:t>
              </a:r>
            </a:p>
          </p:txBody>
        </p:sp>
      </p:grpSp>
      <p:sp>
        <p:nvSpPr>
          <p:cNvPr id="3" name="Rectangle 2"/>
          <p:cNvSpPr/>
          <p:nvPr/>
        </p:nvSpPr>
        <p:spPr bwMode="auto">
          <a:xfrm>
            <a:off x="476250" y="1975244"/>
            <a:ext cx="8591550" cy="163473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Tree>
    <p:extLst>
      <p:ext uri="{BB962C8B-B14F-4D97-AF65-F5344CB8AC3E}">
        <p14:creationId xmlns:p14="http://schemas.microsoft.com/office/powerpoint/2010/main" val="20236824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a:t>
            </a:r>
            <a:endParaRPr lang="en-US" dirty="0"/>
          </a:p>
        </p:txBody>
      </p:sp>
      <p:sp>
        <p:nvSpPr>
          <p:cNvPr id="3" name="Content Placeholder 2"/>
          <p:cNvSpPr>
            <a:spLocks noGrp="1"/>
          </p:cNvSpPr>
          <p:nvPr>
            <p:ph idx="1"/>
          </p:nvPr>
        </p:nvSpPr>
        <p:spPr>
          <a:xfrm>
            <a:off x="455612" y="1115705"/>
            <a:ext cx="8688387" cy="5201967"/>
          </a:xfrm>
        </p:spPr>
        <p:txBody>
          <a:bodyPr/>
          <a:lstStyle/>
          <a:p>
            <a:pPr marL="228600" lvl="1" indent="-228600">
              <a:spcBef>
                <a:spcPts val="300"/>
              </a:spcBef>
              <a:spcAft>
                <a:spcPts val="300"/>
              </a:spcAft>
              <a:buFont typeface="+mj-lt"/>
              <a:buAutoNum type="arabicPeriod"/>
            </a:pPr>
            <a:r>
              <a:rPr lang="en-US" sz="1600" dirty="0"/>
              <a:t>RBA/NBA feeder system </a:t>
            </a:r>
            <a:r>
              <a:rPr lang="en-US" sz="1600" dirty="0" smtClean="0"/>
              <a:t>transmits </a:t>
            </a:r>
            <a:r>
              <a:rPr lang="en-US" sz="1600" b="1" u="sng" dirty="0"/>
              <a:t>advance DBR</a:t>
            </a:r>
            <a:r>
              <a:rPr lang="en-US" sz="1600" dirty="0"/>
              <a:t> to </a:t>
            </a:r>
            <a:r>
              <a:rPr lang="en-US" sz="1600" dirty="0" smtClean="0"/>
              <a:t>Pegasys to trigger creation of advance customer billing</a:t>
            </a:r>
          </a:p>
          <a:p>
            <a:pPr marL="571500" lvl="2" indent="-225425">
              <a:spcBef>
                <a:spcPts val="300"/>
              </a:spcBef>
              <a:spcAft>
                <a:spcPts val="300"/>
              </a:spcAft>
            </a:pPr>
            <a:r>
              <a:rPr lang="en-US" sz="1600" dirty="0" smtClean="0">
                <a:ea typeface="+mn-ea"/>
                <a:cs typeface="+mn-cs"/>
              </a:rPr>
              <a:t>DBR Advance Indicator: </a:t>
            </a:r>
            <a:r>
              <a:rPr lang="en-US" sz="1600" b="1" dirty="0">
                <a:ea typeface="+mn-ea"/>
                <a:cs typeface="+mn-cs"/>
              </a:rPr>
              <a:t>T</a:t>
            </a:r>
            <a:r>
              <a:rPr lang="en-US" sz="1600" b="1" dirty="0" smtClean="0">
                <a:ea typeface="+mn-ea"/>
                <a:cs typeface="+mn-cs"/>
              </a:rPr>
              <a:t> (True/Advance)</a:t>
            </a:r>
          </a:p>
          <a:p>
            <a:pPr marL="228600" lvl="1" indent="-228600">
              <a:spcBef>
                <a:spcPts val="300"/>
              </a:spcBef>
              <a:spcAft>
                <a:spcPts val="300"/>
              </a:spcAft>
              <a:buFont typeface="+mj-lt"/>
              <a:buAutoNum type="arabicPeriod"/>
            </a:pPr>
            <a:r>
              <a:rPr lang="en-US" sz="1600" dirty="0" smtClean="0">
                <a:ea typeface="+mn-ea"/>
                <a:cs typeface="+mn-cs"/>
              </a:rPr>
              <a:t>Advance DBR is imported/crosswalked/summarized to </a:t>
            </a:r>
            <a:r>
              <a:rPr lang="en-US" sz="1600" b="1" u="sng" dirty="0" smtClean="0">
                <a:ea typeface="+mn-ea"/>
                <a:cs typeface="+mn-cs"/>
              </a:rPr>
              <a:t>create advance Billing Document</a:t>
            </a:r>
          </a:p>
          <a:p>
            <a:pPr marL="571500" lvl="2" indent="-225425">
              <a:spcBef>
                <a:spcPts val="300"/>
              </a:spcBef>
              <a:spcAft>
                <a:spcPts val="300"/>
              </a:spcAft>
            </a:pPr>
            <a:r>
              <a:rPr lang="en-US" sz="1600" u="sng" dirty="0" smtClean="0">
                <a:ea typeface="+mn-ea"/>
                <a:cs typeface="+mn-cs"/>
              </a:rPr>
              <a:t>Advance Billing Document Header</a:t>
            </a:r>
            <a:r>
              <a:rPr lang="en-US" sz="1600" dirty="0" smtClean="0">
                <a:ea typeface="+mn-ea"/>
                <a:cs typeface="+mn-cs"/>
              </a:rPr>
              <a:t>:</a:t>
            </a:r>
          </a:p>
          <a:p>
            <a:pPr marL="917575" lvl="3" indent="-225425">
              <a:spcBef>
                <a:spcPts val="300"/>
              </a:spcBef>
              <a:spcAft>
                <a:spcPts val="300"/>
              </a:spcAft>
            </a:pPr>
            <a:r>
              <a:rPr lang="en-US" sz="1600" dirty="0" smtClean="0">
                <a:ea typeface="+mn-ea"/>
                <a:cs typeface="+mn-cs"/>
              </a:rPr>
              <a:t>Document Type: </a:t>
            </a:r>
            <a:r>
              <a:rPr lang="en-US" sz="1600" b="1" dirty="0" smtClean="0">
                <a:ea typeface="+mn-ea"/>
                <a:cs typeface="+mn-cs"/>
              </a:rPr>
              <a:t>BAN</a:t>
            </a:r>
          </a:p>
          <a:p>
            <a:pPr marL="923925" lvl="3">
              <a:spcBef>
                <a:spcPts val="300"/>
              </a:spcBef>
              <a:spcAft>
                <a:spcPts val="300"/>
              </a:spcAft>
            </a:pPr>
            <a:r>
              <a:rPr lang="en-US" sz="1600" dirty="0"/>
              <a:t>Waive Admin Charges: </a:t>
            </a:r>
            <a:r>
              <a:rPr lang="en-US" sz="1600" b="1" dirty="0" smtClean="0"/>
              <a:t>True </a:t>
            </a:r>
            <a:r>
              <a:rPr lang="en-US" sz="1600" b="1" dirty="0"/>
              <a:t>(checked)</a:t>
            </a:r>
          </a:p>
          <a:p>
            <a:pPr marL="923925" lvl="3">
              <a:spcBef>
                <a:spcPts val="300"/>
              </a:spcBef>
              <a:spcAft>
                <a:spcPts val="300"/>
              </a:spcAft>
            </a:pPr>
            <a:r>
              <a:rPr lang="en-US" sz="1600" dirty="0"/>
              <a:t>Waive </a:t>
            </a:r>
            <a:r>
              <a:rPr lang="en-US" sz="1600" dirty="0" smtClean="0"/>
              <a:t>Penalty Charges</a:t>
            </a:r>
            <a:r>
              <a:rPr lang="en-US" sz="1600" dirty="0"/>
              <a:t>: </a:t>
            </a:r>
            <a:r>
              <a:rPr lang="en-US" sz="1600" b="1" dirty="0" smtClean="0"/>
              <a:t>True </a:t>
            </a:r>
            <a:r>
              <a:rPr lang="en-US" sz="1600" b="1" dirty="0"/>
              <a:t>(checked)</a:t>
            </a:r>
          </a:p>
          <a:p>
            <a:pPr marL="923925" lvl="3">
              <a:spcBef>
                <a:spcPts val="300"/>
              </a:spcBef>
              <a:spcAft>
                <a:spcPts val="300"/>
              </a:spcAft>
            </a:pPr>
            <a:r>
              <a:rPr lang="en-US" sz="1600" dirty="0"/>
              <a:t>Waive Interest on Principal: </a:t>
            </a:r>
            <a:r>
              <a:rPr lang="en-US" sz="1600" b="1" dirty="0" smtClean="0"/>
              <a:t>True </a:t>
            </a:r>
            <a:r>
              <a:rPr lang="en-US" sz="1600" b="1" dirty="0"/>
              <a:t>(checked</a:t>
            </a:r>
            <a:r>
              <a:rPr lang="en-US" sz="1600" b="1" dirty="0" smtClean="0"/>
              <a:t>)</a:t>
            </a:r>
          </a:p>
          <a:p>
            <a:pPr marL="577850" lvl="2">
              <a:spcBef>
                <a:spcPts val="300"/>
              </a:spcBef>
              <a:spcAft>
                <a:spcPts val="300"/>
              </a:spcAft>
            </a:pPr>
            <a:r>
              <a:rPr lang="en-US" sz="1600" u="sng" dirty="0" smtClean="0"/>
              <a:t>Advance </a:t>
            </a:r>
            <a:r>
              <a:rPr lang="en-US" sz="1600" u="sng" dirty="0"/>
              <a:t>Billing Document </a:t>
            </a:r>
            <a:r>
              <a:rPr lang="en-US" sz="1600" u="sng" dirty="0" smtClean="0"/>
              <a:t>Accounting Line</a:t>
            </a:r>
            <a:r>
              <a:rPr lang="en-US" sz="1600" dirty="0" smtClean="0"/>
              <a:t>:</a:t>
            </a:r>
          </a:p>
          <a:p>
            <a:pPr lvl="2">
              <a:spcBef>
                <a:spcPts val="300"/>
              </a:spcBef>
              <a:spcAft>
                <a:spcPts val="300"/>
              </a:spcAft>
            </a:pPr>
            <a:r>
              <a:rPr lang="en-US" sz="1600" dirty="0">
                <a:solidFill>
                  <a:srgbClr val="000000"/>
                </a:solidFill>
              </a:rPr>
              <a:t>Line Type: </a:t>
            </a:r>
            <a:r>
              <a:rPr lang="en-US" sz="1600" b="1" dirty="0">
                <a:solidFill>
                  <a:srgbClr val="000000"/>
                </a:solidFill>
              </a:rPr>
              <a:t>Advance</a:t>
            </a:r>
          </a:p>
          <a:p>
            <a:pPr lvl="2">
              <a:spcBef>
                <a:spcPts val="300"/>
              </a:spcBef>
              <a:spcAft>
                <a:spcPts val="300"/>
              </a:spcAft>
            </a:pPr>
            <a:r>
              <a:rPr lang="en-US" sz="1600" dirty="0">
                <a:solidFill>
                  <a:srgbClr val="000000"/>
                </a:solidFill>
              </a:rPr>
              <a:t>Transaction Type: </a:t>
            </a:r>
            <a:r>
              <a:rPr lang="en-US" sz="1600" b="1" dirty="0" smtClean="0">
                <a:solidFill>
                  <a:srgbClr val="000000"/>
                </a:solidFill>
              </a:rPr>
              <a:t>ADV (null post)</a:t>
            </a:r>
          </a:p>
          <a:p>
            <a:pPr lvl="2">
              <a:spcBef>
                <a:spcPts val="300"/>
              </a:spcBef>
              <a:spcAft>
                <a:spcPts val="300"/>
              </a:spcAft>
            </a:pPr>
            <a:r>
              <a:rPr lang="en-US" sz="1600" dirty="0" smtClean="0">
                <a:solidFill>
                  <a:srgbClr val="000000"/>
                </a:solidFill>
              </a:rPr>
              <a:t>Billing Status: </a:t>
            </a:r>
            <a:r>
              <a:rPr lang="en-US" sz="1600" b="1" dirty="0" smtClean="0">
                <a:solidFill>
                  <a:srgbClr val="000000"/>
                </a:solidFill>
              </a:rPr>
              <a:t>Unbilled</a:t>
            </a:r>
            <a:endParaRPr lang="en-US" sz="1600" b="1" dirty="0">
              <a:solidFill>
                <a:srgbClr val="000000"/>
              </a:solidFill>
            </a:endParaRPr>
          </a:p>
          <a:p>
            <a:pPr lvl="2">
              <a:spcBef>
                <a:spcPts val="300"/>
              </a:spcBef>
              <a:spcAft>
                <a:spcPts val="300"/>
              </a:spcAft>
            </a:pPr>
            <a:r>
              <a:rPr lang="en-US" sz="1600" dirty="0">
                <a:solidFill>
                  <a:srgbClr val="000000"/>
                </a:solidFill>
              </a:rPr>
              <a:t>Receivable Type: </a:t>
            </a:r>
            <a:r>
              <a:rPr lang="en-US" sz="1600" b="1" dirty="0">
                <a:solidFill>
                  <a:srgbClr val="000000"/>
                </a:solidFill>
              </a:rPr>
              <a:t>AASITSADV</a:t>
            </a:r>
          </a:p>
          <a:p>
            <a:pPr lvl="2">
              <a:spcBef>
                <a:spcPts val="300"/>
              </a:spcBef>
              <a:spcAft>
                <a:spcPts val="300"/>
              </a:spcAft>
            </a:pPr>
            <a:r>
              <a:rPr lang="en-US" sz="1600" dirty="0">
                <a:solidFill>
                  <a:srgbClr val="000000"/>
                </a:solidFill>
              </a:rPr>
              <a:t>Dunning Print flag: </a:t>
            </a:r>
            <a:r>
              <a:rPr lang="en-US" sz="1600" b="1" dirty="0" smtClean="0">
                <a:solidFill>
                  <a:srgbClr val="000000"/>
                </a:solidFill>
              </a:rPr>
              <a:t>False </a:t>
            </a:r>
            <a:r>
              <a:rPr lang="en-US" sz="1600" b="1" dirty="0">
                <a:solidFill>
                  <a:srgbClr val="000000"/>
                </a:solidFill>
              </a:rPr>
              <a:t>(unchecked)</a:t>
            </a:r>
          </a:p>
          <a:p>
            <a:pPr lvl="2">
              <a:spcBef>
                <a:spcPts val="300"/>
              </a:spcBef>
              <a:spcAft>
                <a:spcPts val="300"/>
              </a:spcAft>
            </a:pPr>
            <a:r>
              <a:rPr lang="en-US" sz="1600" dirty="0">
                <a:solidFill>
                  <a:srgbClr val="000000"/>
                </a:solidFill>
              </a:rPr>
              <a:t>Revenue Source Code: </a:t>
            </a:r>
            <a:r>
              <a:rPr lang="en-US" sz="1600" b="1" dirty="0" smtClean="0">
                <a:solidFill>
                  <a:srgbClr val="000000"/>
                </a:solidFill>
              </a:rPr>
              <a:t>Null (not applicable)</a:t>
            </a:r>
            <a:endParaRPr lang="en-US" sz="1600" b="1" dirty="0">
              <a:solidFill>
                <a:srgbClr val="000000"/>
              </a:solidFill>
            </a:endParaRPr>
          </a:p>
          <a:p>
            <a:pPr lvl="2">
              <a:spcBef>
                <a:spcPts val="300"/>
              </a:spcBef>
              <a:spcAft>
                <a:spcPts val="300"/>
              </a:spcAft>
            </a:pPr>
            <a:r>
              <a:rPr lang="en-US" sz="1600" dirty="0">
                <a:solidFill>
                  <a:srgbClr val="000000"/>
                </a:solidFill>
              </a:rPr>
              <a:t>Agreement Number and Agreement Line </a:t>
            </a:r>
            <a:r>
              <a:rPr lang="en-US" sz="1600" dirty="0" smtClean="0">
                <a:solidFill>
                  <a:srgbClr val="000000"/>
                </a:solidFill>
              </a:rPr>
              <a:t>Number reference</a:t>
            </a:r>
            <a:endParaRPr lang="en-US" sz="1600" dirty="0">
              <a:solidFill>
                <a:srgbClr val="000000"/>
              </a:solidFill>
            </a:endParaRPr>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71</a:t>
            </a:fld>
            <a:endParaRPr lang="en-US" dirty="0">
              <a:solidFill>
                <a:srgbClr val="000000"/>
              </a:solidFill>
            </a:endParaRPr>
          </a:p>
        </p:txBody>
      </p:sp>
    </p:spTree>
    <p:extLst>
      <p:ext uri="{BB962C8B-B14F-4D97-AF65-F5344CB8AC3E}">
        <p14:creationId xmlns:p14="http://schemas.microsoft.com/office/powerpoint/2010/main" val="11522521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Billing – DBR Advance Indicator</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72</a:t>
            </a:fld>
            <a:endParaRPr lang="en-US" dirty="0">
              <a:solidFill>
                <a:srgbClr val="000000"/>
              </a:solidFill>
            </a:endParaRPr>
          </a:p>
        </p:txBody>
      </p:sp>
      <p:sp>
        <p:nvSpPr>
          <p:cNvPr id="6" name="Content Placeholder 2"/>
          <p:cNvSpPr txBox="1">
            <a:spLocks/>
          </p:cNvSpPr>
          <p:nvPr/>
        </p:nvSpPr>
        <p:spPr bwMode="auto">
          <a:xfrm>
            <a:off x="455613" y="1166019"/>
            <a:ext cx="8229600" cy="1672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31775" lvl="1"/>
            <a:r>
              <a:rPr lang="en-US" sz="2200" kern="0" dirty="0" smtClean="0">
                <a:solidFill>
                  <a:srgbClr val="000000"/>
                </a:solidFill>
              </a:rPr>
              <a:t>Advance Indicator: T</a:t>
            </a:r>
          </a:p>
          <a:p>
            <a:pPr marL="0" indent="0">
              <a:buFont typeface="Wingdings" pitchFamily="2" charset="2"/>
              <a:buNone/>
            </a:pPr>
            <a:endParaRPr lang="en-US" sz="2000" kern="0" dirty="0" smtClean="0">
              <a:solidFill>
                <a:srgbClr val="000000"/>
              </a:solidFill>
            </a:endParaRPr>
          </a:p>
          <a:p>
            <a:pPr marL="0" indent="0">
              <a:buFont typeface="Wingdings" pitchFamily="2" charset="2"/>
              <a:buNone/>
            </a:pPr>
            <a:endParaRPr lang="en-US" sz="2000" kern="0" dirty="0">
              <a:solidFill>
                <a:srgbClr val="000000"/>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027" y="1776413"/>
            <a:ext cx="5791448" cy="1566862"/>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936287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 – Billing Document Header</a:t>
            </a:r>
            <a:endParaRPr lang="en-US" dirty="0"/>
          </a:p>
        </p:txBody>
      </p:sp>
      <p:sp>
        <p:nvSpPr>
          <p:cNvPr id="3" name="Content Placeholder 2"/>
          <p:cNvSpPr>
            <a:spLocks noGrp="1"/>
          </p:cNvSpPr>
          <p:nvPr>
            <p:ph idx="1"/>
          </p:nvPr>
        </p:nvSpPr>
        <p:spPr>
          <a:xfrm>
            <a:off x="455613" y="1166019"/>
            <a:ext cx="8229600" cy="1672184"/>
          </a:xfrm>
        </p:spPr>
        <p:txBody>
          <a:bodyPr/>
          <a:lstStyle/>
          <a:p>
            <a:pPr marL="231775" lvl="1">
              <a:spcBef>
                <a:spcPts val="600"/>
              </a:spcBef>
              <a:spcAft>
                <a:spcPts val="600"/>
              </a:spcAft>
            </a:pPr>
            <a:r>
              <a:rPr lang="en-US" sz="2000" dirty="0" smtClean="0"/>
              <a:t>Document </a:t>
            </a:r>
            <a:r>
              <a:rPr lang="en-US" sz="2000" dirty="0"/>
              <a:t>Type: BAN</a:t>
            </a:r>
          </a:p>
          <a:p>
            <a:pPr marL="231775" lvl="1">
              <a:spcBef>
                <a:spcPts val="600"/>
              </a:spcBef>
              <a:spcAft>
                <a:spcPts val="600"/>
              </a:spcAft>
            </a:pPr>
            <a:r>
              <a:rPr lang="en-US" sz="2000" dirty="0"/>
              <a:t>Waive Admin Charges: </a:t>
            </a:r>
            <a:r>
              <a:rPr lang="en-US" sz="2000" dirty="0" smtClean="0"/>
              <a:t>True </a:t>
            </a:r>
            <a:r>
              <a:rPr lang="en-US" sz="2000" dirty="0"/>
              <a:t>(checked)</a:t>
            </a:r>
          </a:p>
          <a:p>
            <a:pPr marL="231775" lvl="1">
              <a:spcBef>
                <a:spcPts val="600"/>
              </a:spcBef>
              <a:spcAft>
                <a:spcPts val="600"/>
              </a:spcAft>
            </a:pPr>
            <a:r>
              <a:rPr lang="en-US" sz="2000" dirty="0"/>
              <a:t>Waive Admin Charges: </a:t>
            </a:r>
            <a:r>
              <a:rPr lang="en-US" sz="2000" dirty="0" smtClean="0"/>
              <a:t>True </a:t>
            </a:r>
            <a:r>
              <a:rPr lang="en-US" sz="2000" dirty="0"/>
              <a:t>(checked)</a:t>
            </a:r>
          </a:p>
          <a:p>
            <a:pPr marL="231775" lvl="1">
              <a:spcBef>
                <a:spcPts val="600"/>
              </a:spcBef>
              <a:spcAft>
                <a:spcPts val="600"/>
              </a:spcAft>
            </a:pPr>
            <a:r>
              <a:rPr lang="en-US" sz="2000" dirty="0"/>
              <a:t>Waive Interest on Principal: </a:t>
            </a:r>
            <a:r>
              <a:rPr lang="en-US" sz="2000" dirty="0" smtClean="0"/>
              <a:t>True </a:t>
            </a:r>
            <a:r>
              <a:rPr lang="en-US" sz="2000" dirty="0"/>
              <a:t>(checked)</a:t>
            </a:r>
          </a:p>
          <a:p>
            <a:endParaRPr lang="en-US" sz="2000" dirty="0"/>
          </a:p>
          <a:p>
            <a:pPr marL="0" indent="0">
              <a:buNone/>
            </a:pPr>
            <a:endParaRPr lang="en-US" sz="20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73</a:t>
            </a:fld>
            <a:endParaRPr lang="en-US" dirty="0">
              <a:solidFill>
                <a:srgbClr val="000000"/>
              </a:solidFill>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22" y="3705658"/>
            <a:ext cx="4619625" cy="1295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9" y="3629458"/>
            <a:ext cx="3648075" cy="1495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727286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 – Header Accounting Line</a:t>
            </a:r>
            <a:endParaRPr lang="en-US" dirty="0"/>
          </a:p>
        </p:txBody>
      </p:sp>
      <p:sp>
        <p:nvSpPr>
          <p:cNvPr id="3" name="Content Placeholder 2"/>
          <p:cNvSpPr>
            <a:spLocks noGrp="1"/>
          </p:cNvSpPr>
          <p:nvPr>
            <p:ph idx="1"/>
          </p:nvPr>
        </p:nvSpPr>
        <p:spPr>
          <a:xfrm>
            <a:off x="455613" y="1166018"/>
            <a:ext cx="8229600" cy="1957191"/>
          </a:xfrm>
        </p:spPr>
        <p:txBody>
          <a:bodyPr/>
          <a:lstStyle/>
          <a:p>
            <a:pPr>
              <a:spcBef>
                <a:spcPts val="600"/>
              </a:spcBef>
              <a:spcAft>
                <a:spcPts val="600"/>
              </a:spcAft>
            </a:pPr>
            <a:r>
              <a:rPr lang="en-US" sz="2000" dirty="0" smtClean="0"/>
              <a:t>Line Type: Advance</a:t>
            </a:r>
          </a:p>
          <a:p>
            <a:pPr>
              <a:spcBef>
                <a:spcPts val="600"/>
              </a:spcBef>
              <a:spcAft>
                <a:spcPts val="600"/>
              </a:spcAft>
            </a:pPr>
            <a:r>
              <a:rPr lang="en-US" sz="2000" dirty="0" smtClean="0"/>
              <a:t>Billing Status: Unbilled</a:t>
            </a:r>
          </a:p>
          <a:p>
            <a:pPr>
              <a:spcBef>
                <a:spcPts val="600"/>
              </a:spcBef>
              <a:spcAft>
                <a:spcPts val="600"/>
              </a:spcAft>
            </a:pPr>
            <a:r>
              <a:rPr lang="en-US" sz="2000" dirty="0" smtClean="0"/>
              <a:t>Transaction </a:t>
            </a:r>
            <a:r>
              <a:rPr lang="en-US" sz="2000" dirty="0"/>
              <a:t>Type: ADV</a:t>
            </a:r>
          </a:p>
          <a:p>
            <a:pPr>
              <a:spcBef>
                <a:spcPts val="600"/>
              </a:spcBef>
              <a:spcAft>
                <a:spcPts val="600"/>
              </a:spcAft>
            </a:pPr>
            <a:r>
              <a:rPr lang="en-US" sz="2000" dirty="0"/>
              <a:t>Receivable Type: AASITSADV</a:t>
            </a:r>
          </a:p>
          <a:p>
            <a:pPr>
              <a:spcBef>
                <a:spcPts val="600"/>
              </a:spcBef>
              <a:spcAft>
                <a:spcPts val="600"/>
              </a:spcAft>
            </a:pPr>
            <a:r>
              <a:rPr lang="en-US" sz="2000" dirty="0"/>
              <a:t>Dunning Print flag: </a:t>
            </a:r>
            <a:r>
              <a:rPr lang="en-US" sz="2000" dirty="0" smtClean="0"/>
              <a:t>False </a:t>
            </a:r>
            <a:r>
              <a:rPr lang="en-US" sz="2000" dirty="0"/>
              <a:t>(unchecked</a:t>
            </a:r>
            <a:r>
              <a:rPr lang="en-US" sz="2000" dirty="0" smtClean="0"/>
              <a:t>)</a:t>
            </a:r>
            <a:endParaRPr lang="en-US" sz="20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74</a:t>
            </a:fld>
            <a:endParaRPr lang="en-US" dirty="0">
              <a:solidFill>
                <a:srgbClr val="000000"/>
              </a:solidFill>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737" y="3633541"/>
            <a:ext cx="6677025" cy="2257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bwMode="auto">
          <a:xfrm>
            <a:off x="1304740" y="4322617"/>
            <a:ext cx="2519115" cy="166255"/>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Tree>
    <p:extLst>
      <p:ext uri="{BB962C8B-B14F-4D97-AF65-F5344CB8AC3E}">
        <p14:creationId xmlns:p14="http://schemas.microsoft.com/office/powerpoint/2010/main" val="14152573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 – Header Accounting Line</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Revenue Source Code: null</a:t>
            </a:r>
          </a:p>
          <a:p>
            <a:r>
              <a:rPr lang="en-US" sz="2200" dirty="0" smtClean="0"/>
              <a:t>Agreement Number and Agreement Line Number</a:t>
            </a:r>
            <a:endParaRPr lang="en-US" sz="22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75</a:t>
            </a:fld>
            <a:endParaRPr lang="en-US" dirty="0">
              <a:solidFill>
                <a:srgbClr val="000000"/>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92" y="2413042"/>
            <a:ext cx="8505825" cy="1390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92" y="4278457"/>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082934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 – Correcting Generated Forms</a:t>
            </a:r>
            <a:endParaRPr lang="en-US" dirty="0"/>
          </a:p>
        </p:txBody>
      </p:sp>
      <p:sp>
        <p:nvSpPr>
          <p:cNvPr id="3" name="Content Placeholder 2"/>
          <p:cNvSpPr>
            <a:spLocks noGrp="1"/>
          </p:cNvSpPr>
          <p:nvPr>
            <p:ph idx="1"/>
          </p:nvPr>
        </p:nvSpPr>
        <p:spPr>
          <a:xfrm>
            <a:off x="331787" y="1191905"/>
            <a:ext cx="8688387" cy="5201967"/>
          </a:xfrm>
        </p:spPr>
        <p:txBody>
          <a:bodyPr/>
          <a:lstStyle/>
          <a:p>
            <a:pPr marL="285750" lvl="1" indent="-285750">
              <a:spcBef>
                <a:spcPts val="600"/>
              </a:spcBef>
              <a:spcAft>
                <a:spcPts val="600"/>
              </a:spcAft>
            </a:pPr>
            <a:r>
              <a:rPr lang="en-US" sz="2200" dirty="0" smtClean="0"/>
              <a:t>Advance Billing and Advance Offset Notification BDs generated by Summarization are </a:t>
            </a:r>
            <a:r>
              <a:rPr lang="en-US" sz="2200" b="1" u="sng" dirty="0" smtClean="0"/>
              <a:t>Rejected</a:t>
            </a:r>
            <a:r>
              <a:rPr lang="en-US" sz="2200" b="1" dirty="0" smtClean="0"/>
              <a:t> </a:t>
            </a:r>
            <a:r>
              <a:rPr lang="en-US" sz="2200" dirty="0" smtClean="0"/>
              <a:t>due to the following:</a:t>
            </a:r>
          </a:p>
          <a:p>
            <a:pPr marL="631825" lvl="2" indent="-285750">
              <a:spcBef>
                <a:spcPts val="600"/>
              </a:spcBef>
              <a:spcAft>
                <a:spcPts val="600"/>
              </a:spcAft>
            </a:pPr>
            <a:r>
              <a:rPr lang="en-US" sz="2000" u="sng" dirty="0" smtClean="0"/>
              <a:t>Business Line</a:t>
            </a:r>
            <a:r>
              <a:rPr lang="en-US" sz="2000" dirty="0" smtClean="0"/>
              <a:t> is required</a:t>
            </a:r>
          </a:p>
          <a:p>
            <a:pPr marL="631825" lvl="2" indent="-285750">
              <a:spcBef>
                <a:spcPts val="600"/>
              </a:spcBef>
              <a:spcAft>
                <a:spcPts val="600"/>
              </a:spcAft>
            </a:pPr>
            <a:r>
              <a:rPr lang="en-US" sz="2000" u="sng" dirty="0" smtClean="0"/>
              <a:t>Revenue Source Code</a:t>
            </a:r>
            <a:r>
              <a:rPr lang="en-US" sz="2000" dirty="0" smtClean="0"/>
              <a:t> should not be specified</a:t>
            </a:r>
          </a:p>
          <a:p>
            <a:pPr marL="977900" lvl="3" indent="-285750">
              <a:spcBef>
                <a:spcPts val="600"/>
              </a:spcBef>
              <a:spcAft>
                <a:spcPts val="600"/>
              </a:spcAft>
            </a:pPr>
            <a:r>
              <a:rPr lang="en-US" sz="1800" dirty="0" smtClean="0"/>
              <a:t>BAN/BAO documents do NOT recognize revenue</a:t>
            </a:r>
          </a:p>
          <a:p>
            <a:pPr marL="977900" lvl="3" indent="-285750">
              <a:spcBef>
                <a:spcPts val="600"/>
              </a:spcBef>
              <a:spcAft>
                <a:spcPts val="600"/>
              </a:spcAft>
            </a:pPr>
            <a:endParaRPr lang="en-US" sz="1000" dirty="0" smtClean="0"/>
          </a:p>
          <a:p>
            <a:pPr marL="285750" lvl="1" indent="-285750">
              <a:spcBef>
                <a:spcPts val="600"/>
              </a:spcBef>
              <a:spcAft>
                <a:spcPts val="600"/>
              </a:spcAft>
            </a:pPr>
            <a:r>
              <a:rPr lang="en-US" sz="2200" dirty="0" smtClean="0"/>
              <a:t>After Summarization, Finance users will </a:t>
            </a:r>
            <a:r>
              <a:rPr lang="en-US" sz="2200" b="1" u="sng" dirty="0" smtClean="0"/>
              <a:t>correct</a:t>
            </a:r>
            <a:r>
              <a:rPr lang="en-US" sz="2200" dirty="0" smtClean="0"/>
              <a:t> the Rejected BAN/BAO forms to:</a:t>
            </a:r>
          </a:p>
          <a:p>
            <a:pPr marL="631825" lvl="2" indent="-285750">
              <a:spcBef>
                <a:spcPts val="600"/>
              </a:spcBef>
              <a:spcAft>
                <a:spcPts val="600"/>
              </a:spcAft>
            </a:pPr>
            <a:r>
              <a:rPr lang="en-US" sz="2000" u="sng" dirty="0" smtClean="0"/>
              <a:t>Populate the Business Line</a:t>
            </a:r>
            <a:r>
              <a:rPr lang="en-US" sz="2000" b="1" dirty="0" smtClean="0"/>
              <a:t> </a:t>
            </a:r>
            <a:r>
              <a:rPr lang="en-US" sz="2000" dirty="0" smtClean="0"/>
              <a:t>value with the appropriate code</a:t>
            </a:r>
          </a:p>
          <a:p>
            <a:pPr marL="631825" lvl="2" indent="-285750">
              <a:spcBef>
                <a:spcPts val="600"/>
              </a:spcBef>
              <a:spcAft>
                <a:spcPts val="600"/>
              </a:spcAft>
            </a:pPr>
            <a:r>
              <a:rPr lang="en-US" sz="2000" u="sng" dirty="0" smtClean="0"/>
              <a:t>Remove the Revenue Source Code</a:t>
            </a:r>
            <a:endParaRPr lang="en-US" sz="1800" u="sng" dirty="0" smtClean="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76</a:t>
            </a:fld>
            <a:endParaRPr lang="en-US" dirty="0">
              <a:solidFill>
                <a:srgbClr val="000000"/>
              </a:solidFill>
            </a:endParaRPr>
          </a:p>
        </p:txBody>
      </p:sp>
    </p:spTree>
    <p:extLst>
      <p:ext uri="{BB962C8B-B14F-4D97-AF65-F5344CB8AC3E}">
        <p14:creationId xmlns:p14="http://schemas.microsoft.com/office/powerpoint/2010/main" val="120976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Billing</a:t>
            </a:r>
            <a:endParaRPr lang="en-US" dirty="0"/>
          </a:p>
        </p:txBody>
      </p:sp>
      <p:sp>
        <p:nvSpPr>
          <p:cNvPr id="3" name="Content Placeholder 2"/>
          <p:cNvSpPr>
            <a:spLocks noGrp="1"/>
          </p:cNvSpPr>
          <p:nvPr>
            <p:ph idx="1"/>
          </p:nvPr>
        </p:nvSpPr>
        <p:spPr>
          <a:xfrm>
            <a:off x="455612" y="1115705"/>
            <a:ext cx="8688387" cy="5201967"/>
          </a:xfrm>
        </p:spPr>
        <p:txBody>
          <a:bodyPr/>
          <a:lstStyle/>
          <a:p>
            <a:pPr marL="228600" lvl="1" indent="-228600">
              <a:spcBef>
                <a:spcPts val="300"/>
              </a:spcBef>
              <a:spcAft>
                <a:spcPts val="300"/>
              </a:spcAft>
              <a:buFont typeface="+mj-lt"/>
              <a:buAutoNum type="arabicPeriod" startAt="3"/>
            </a:pPr>
            <a:r>
              <a:rPr lang="en-US" sz="1600" b="1" u="sng" dirty="0"/>
              <a:t>ARBILLGEN</a:t>
            </a:r>
            <a:r>
              <a:rPr lang="en-US" sz="1600" dirty="0"/>
              <a:t> is run to generate an </a:t>
            </a:r>
            <a:r>
              <a:rPr lang="en-US" sz="1600" b="1" u="sng" dirty="0"/>
              <a:t>advance bill PDF</a:t>
            </a:r>
            <a:r>
              <a:rPr lang="en-US" sz="1600" dirty="0"/>
              <a:t>, which is sent to the customer</a:t>
            </a:r>
            <a:endParaRPr lang="en-US" sz="1600" dirty="0" smtClean="0"/>
          </a:p>
          <a:p>
            <a:pPr marL="571500" lvl="2" indent="-225425">
              <a:spcBef>
                <a:spcPts val="300"/>
              </a:spcBef>
              <a:spcAft>
                <a:spcPts val="300"/>
              </a:spcAft>
            </a:pPr>
            <a:r>
              <a:rPr lang="en-US" sz="1600" dirty="0" smtClean="0">
                <a:ea typeface="+mn-ea"/>
                <a:cs typeface="+mn-cs"/>
              </a:rPr>
              <a:t>Updates Billing Status from Unbilled to Billed</a:t>
            </a:r>
          </a:p>
          <a:p>
            <a:pPr marL="571500" lvl="2" indent="-225425">
              <a:spcBef>
                <a:spcPts val="300"/>
              </a:spcBef>
              <a:spcAft>
                <a:spcPts val="300"/>
              </a:spcAft>
            </a:pPr>
            <a:r>
              <a:rPr lang="en-US" sz="1600" dirty="0" smtClean="0">
                <a:ea typeface="+mn-ea"/>
                <a:cs typeface="+mn-cs"/>
              </a:rPr>
              <a:t>Transaction Type: ADV (null post)</a:t>
            </a:r>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77</a:t>
            </a:fld>
            <a:endParaRPr lang="en-US" dirty="0">
              <a:solidFill>
                <a:srgbClr val="000000"/>
              </a:solidFill>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963" y="2417990"/>
            <a:ext cx="5934075" cy="30670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385706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Collection</a:t>
            </a:r>
            <a:endParaRPr lang="en-US" dirty="0"/>
          </a:p>
        </p:txBody>
      </p:sp>
      <p:sp>
        <p:nvSpPr>
          <p:cNvPr id="3" name="Content Placeholder 2"/>
          <p:cNvSpPr>
            <a:spLocks noGrp="1"/>
          </p:cNvSpPr>
          <p:nvPr>
            <p:ph idx="1"/>
          </p:nvPr>
        </p:nvSpPr>
        <p:spPr>
          <a:xfrm>
            <a:off x="455612" y="1115706"/>
            <a:ext cx="8688387" cy="4525962"/>
          </a:xfrm>
        </p:spPr>
        <p:txBody>
          <a:bodyPr/>
          <a:lstStyle/>
          <a:p>
            <a:pPr marL="228600" lvl="1" indent="-228600">
              <a:spcBef>
                <a:spcPts val="300"/>
              </a:spcBef>
              <a:spcAft>
                <a:spcPts val="300"/>
              </a:spcAft>
              <a:buFont typeface="+mj-lt"/>
              <a:buAutoNum type="arabicPeriod" startAt="4"/>
            </a:pPr>
            <a:r>
              <a:rPr lang="en-US" sz="1600" dirty="0"/>
              <a:t>The customer remits payment, processed as </a:t>
            </a:r>
            <a:r>
              <a:rPr lang="en-US" sz="1600" dirty="0" smtClean="0"/>
              <a:t>an advance Cash Receipt</a:t>
            </a:r>
            <a:endParaRPr lang="en-US" sz="1600" dirty="0" smtClean="0">
              <a:ea typeface="+mn-ea"/>
              <a:cs typeface="+mn-cs"/>
            </a:endParaRPr>
          </a:p>
          <a:p>
            <a:pPr marL="577850" lvl="2">
              <a:spcBef>
                <a:spcPts val="300"/>
              </a:spcBef>
              <a:spcAft>
                <a:spcPts val="300"/>
              </a:spcAft>
            </a:pPr>
            <a:r>
              <a:rPr lang="en-US" sz="1600" dirty="0" smtClean="0">
                <a:ea typeface="+mn-ea"/>
                <a:cs typeface="+mn-cs"/>
              </a:rPr>
              <a:t>The </a:t>
            </a:r>
            <a:r>
              <a:rPr lang="en-US" sz="1600" dirty="0">
                <a:ea typeface="+mn-ea"/>
                <a:cs typeface="+mn-cs"/>
              </a:rPr>
              <a:t>collection amount is </a:t>
            </a:r>
            <a:r>
              <a:rPr lang="en-US" sz="1600" b="1" u="sng" dirty="0">
                <a:ea typeface="+mn-ea"/>
                <a:cs typeface="+mn-cs"/>
              </a:rPr>
              <a:t>processed as a liability</a:t>
            </a:r>
            <a:r>
              <a:rPr lang="en-US" sz="1600" dirty="0">
                <a:ea typeface="+mn-ea"/>
                <a:cs typeface="+mn-cs"/>
              </a:rPr>
              <a:t> because </a:t>
            </a:r>
            <a:r>
              <a:rPr lang="en-US" sz="1600" dirty="0" smtClean="0">
                <a:ea typeface="+mn-ea"/>
                <a:cs typeface="+mn-cs"/>
              </a:rPr>
              <a:t>GSA </a:t>
            </a:r>
            <a:r>
              <a:rPr lang="en-US" sz="1600" dirty="0">
                <a:ea typeface="+mn-ea"/>
                <a:cs typeface="+mn-cs"/>
              </a:rPr>
              <a:t>has not yet filled the customer order</a:t>
            </a:r>
          </a:p>
          <a:p>
            <a:pPr marL="577850" lvl="2">
              <a:spcBef>
                <a:spcPts val="300"/>
              </a:spcBef>
              <a:spcAft>
                <a:spcPts val="300"/>
              </a:spcAft>
            </a:pPr>
            <a:r>
              <a:rPr lang="en-US" sz="1600" dirty="0" smtClean="0">
                <a:ea typeface="+mn-ea"/>
                <a:cs typeface="+mn-cs"/>
              </a:rPr>
              <a:t>Advance </a:t>
            </a:r>
            <a:r>
              <a:rPr lang="en-US" sz="1600" dirty="0">
                <a:ea typeface="+mn-ea"/>
                <a:cs typeface="+mn-cs"/>
              </a:rPr>
              <a:t>collections are processed using a Cash Receipt document with:</a:t>
            </a:r>
          </a:p>
          <a:p>
            <a:pPr marL="1203325" lvl="4">
              <a:spcBef>
                <a:spcPts val="300"/>
              </a:spcBef>
              <a:spcAft>
                <a:spcPts val="300"/>
              </a:spcAft>
            </a:pPr>
            <a:r>
              <a:rPr lang="en-US" sz="1400" u="sng" dirty="0" smtClean="0"/>
              <a:t>Advance Cash Receipt Header</a:t>
            </a:r>
            <a:r>
              <a:rPr lang="en-US" sz="1400" dirty="0" smtClean="0"/>
              <a:t>:</a:t>
            </a:r>
            <a:endParaRPr lang="en-US" sz="1400" dirty="0"/>
          </a:p>
          <a:p>
            <a:pPr marL="1660525" lvl="5">
              <a:spcBef>
                <a:spcPts val="300"/>
              </a:spcBef>
              <a:spcAft>
                <a:spcPts val="300"/>
              </a:spcAft>
            </a:pPr>
            <a:r>
              <a:rPr lang="en-US" sz="1400" dirty="0"/>
              <a:t>Document Type: </a:t>
            </a:r>
            <a:r>
              <a:rPr lang="en-US" sz="1400" b="1" dirty="0" smtClean="0"/>
              <a:t>varies based on collection method</a:t>
            </a:r>
            <a:endParaRPr lang="en-US" sz="1400" b="1" dirty="0"/>
          </a:p>
          <a:p>
            <a:pPr lvl="3">
              <a:spcBef>
                <a:spcPts val="300"/>
              </a:spcBef>
              <a:spcAft>
                <a:spcPts val="300"/>
              </a:spcAft>
            </a:pPr>
            <a:r>
              <a:rPr lang="en-US" sz="1400" u="sng" dirty="0"/>
              <a:t>Advance Cash Receipt Accounting </a:t>
            </a:r>
            <a:r>
              <a:rPr lang="en-US" sz="1400" u="sng" dirty="0" smtClean="0"/>
              <a:t>Line</a:t>
            </a:r>
            <a:r>
              <a:rPr lang="en-US" sz="1400" dirty="0" smtClean="0"/>
              <a:t>:</a:t>
            </a:r>
          </a:p>
          <a:p>
            <a:pPr lvl="4">
              <a:spcBef>
                <a:spcPts val="300"/>
              </a:spcBef>
              <a:spcAft>
                <a:spcPts val="300"/>
              </a:spcAft>
            </a:pPr>
            <a:r>
              <a:rPr lang="en-US" sz="1400" dirty="0"/>
              <a:t>Transaction Type: </a:t>
            </a:r>
            <a:r>
              <a:rPr lang="en-US" sz="1400" b="1" dirty="0" smtClean="0"/>
              <a:t>A4</a:t>
            </a:r>
            <a:endParaRPr lang="en-US" sz="1400" b="1" dirty="0"/>
          </a:p>
          <a:p>
            <a:pPr lvl="4">
              <a:spcBef>
                <a:spcPts val="300"/>
              </a:spcBef>
              <a:spcAft>
                <a:spcPts val="300"/>
              </a:spcAft>
            </a:pPr>
            <a:r>
              <a:rPr lang="en-US" sz="1400" dirty="0" smtClean="0"/>
              <a:t>Line Type: </a:t>
            </a:r>
            <a:r>
              <a:rPr lang="en-US" sz="1400" b="1" dirty="0" smtClean="0"/>
              <a:t>Advance Payment</a:t>
            </a:r>
          </a:p>
          <a:p>
            <a:pPr lvl="4">
              <a:spcBef>
                <a:spcPts val="300"/>
              </a:spcBef>
              <a:spcAft>
                <a:spcPts val="300"/>
              </a:spcAft>
            </a:pPr>
            <a:r>
              <a:rPr lang="en-US" sz="1400" dirty="0" smtClean="0"/>
              <a:t>Revenue </a:t>
            </a:r>
            <a:r>
              <a:rPr lang="en-US" sz="1400" dirty="0"/>
              <a:t>Source Code: </a:t>
            </a:r>
            <a:r>
              <a:rPr lang="en-US" sz="1400" b="1" dirty="0" smtClean="0"/>
              <a:t>null</a:t>
            </a:r>
            <a:endParaRPr lang="en-US" sz="1400" b="1" dirty="0"/>
          </a:p>
          <a:p>
            <a:pPr lvl="4">
              <a:spcBef>
                <a:spcPts val="300"/>
              </a:spcBef>
              <a:spcAft>
                <a:spcPts val="300"/>
              </a:spcAft>
            </a:pPr>
            <a:r>
              <a:rPr lang="en-US" sz="1400" b="1" dirty="0"/>
              <a:t>Agreement Number and Agreement Line </a:t>
            </a:r>
            <a:r>
              <a:rPr lang="en-US" sz="1400" b="1" dirty="0" smtClean="0"/>
              <a:t>Number reference</a:t>
            </a:r>
            <a:endParaRPr lang="en-US" sz="1400" b="1" dirty="0"/>
          </a:p>
          <a:p>
            <a:pPr lvl="4">
              <a:spcBef>
                <a:spcPts val="300"/>
              </a:spcBef>
              <a:spcAft>
                <a:spcPts val="300"/>
              </a:spcAft>
            </a:pPr>
            <a:r>
              <a:rPr lang="en-US" sz="1400" b="1" dirty="0"/>
              <a:t>Advance </a:t>
            </a:r>
            <a:r>
              <a:rPr lang="en-US" sz="1400" b="1" dirty="0" smtClean="0"/>
              <a:t>BD </a:t>
            </a:r>
            <a:r>
              <a:rPr lang="en-US" sz="1400" b="1" dirty="0"/>
              <a:t>Document Number and Accounting Line </a:t>
            </a:r>
            <a:r>
              <a:rPr lang="en-US" sz="1400" b="1" dirty="0" smtClean="0"/>
              <a:t>Number reference</a:t>
            </a:r>
            <a:endParaRPr lang="en-US" sz="1400" b="1" dirty="0"/>
          </a:p>
          <a:p>
            <a:pPr marL="577850" lvl="2">
              <a:spcBef>
                <a:spcPts val="300"/>
              </a:spcBef>
              <a:spcAft>
                <a:spcPts val="300"/>
              </a:spcAft>
            </a:pPr>
            <a:r>
              <a:rPr lang="en-US" sz="1600" b="1" u="sng" dirty="0">
                <a:ea typeface="+mn-ea"/>
                <a:cs typeface="+mn-cs"/>
              </a:rPr>
              <a:t>Advance collections update the following PCAS Agreement buckets</a:t>
            </a:r>
            <a:r>
              <a:rPr lang="en-US" sz="1600" dirty="0">
                <a:ea typeface="+mn-ea"/>
                <a:cs typeface="+mn-cs"/>
              </a:rPr>
              <a:t>:</a:t>
            </a:r>
          </a:p>
          <a:p>
            <a:pPr lvl="3">
              <a:spcBef>
                <a:spcPts val="300"/>
              </a:spcBef>
              <a:spcAft>
                <a:spcPts val="300"/>
              </a:spcAft>
            </a:pPr>
            <a:r>
              <a:rPr lang="en-US" sz="1400" dirty="0"/>
              <a:t>Total Collection Amount</a:t>
            </a:r>
          </a:p>
          <a:p>
            <a:pPr lvl="3">
              <a:spcBef>
                <a:spcPts val="300"/>
              </a:spcBef>
              <a:spcAft>
                <a:spcPts val="300"/>
              </a:spcAft>
            </a:pPr>
            <a:r>
              <a:rPr lang="en-US" sz="1400" dirty="0"/>
              <a:t>Total Advance Amount</a:t>
            </a:r>
          </a:p>
          <a:p>
            <a:pPr lvl="3">
              <a:spcBef>
                <a:spcPts val="300"/>
              </a:spcBef>
              <a:spcAft>
                <a:spcPts val="300"/>
              </a:spcAft>
            </a:pPr>
            <a:r>
              <a:rPr lang="en-US" sz="1400" dirty="0"/>
              <a:t>Total Unliquidated Advance Amount</a:t>
            </a:r>
          </a:p>
          <a:p>
            <a:endParaRPr lang="en-US" sz="14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78</a:t>
            </a:fld>
            <a:endParaRPr lang="en-US" dirty="0">
              <a:solidFill>
                <a:srgbClr val="000000"/>
              </a:solidFill>
            </a:endParaRPr>
          </a:p>
        </p:txBody>
      </p:sp>
    </p:spTree>
    <p:extLst>
      <p:ext uri="{BB962C8B-B14F-4D97-AF65-F5344CB8AC3E}">
        <p14:creationId xmlns:p14="http://schemas.microsoft.com/office/powerpoint/2010/main" val="34319117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Collection – Header Accounting Line</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Line Type: Advance Payment</a:t>
            </a:r>
          </a:p>
          <a:p>
            <a:r>
              <a:rPr lang="en-US" sz="2200" dirty="0" smtClean="0"/>
              <a:t>Transaction </a:t>
            </a:r>
            <a:r>
              <a:rPr lang="en-US" sz="2200" dirty="0"/>
              <a:t>Type: </a:t>
            </a:r>
            <a:r>
              <a:rPr lang="en-US" sz="2200" dirty="0" smtClean="0"/>
              <a:t>A4</a:t>
            </a:r>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79</a:t>
            </a:fld>
            <a:endParaRPr lang="en-US" dirty="0">
              <a:solidFill>
                <a:srgbClr val="000000"/>
              </a:solidFill>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2919413"/>
            <a:ext cx="5953125" cy="10191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94078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31788"/>
            <a:ext cx="8551227" cy="563562"/>
          </a:xfrm>
        </p:spPr>
        <p:txBody>
          <a:bodyPr/>
          <a:lstStyle/>
          <a:p>
            <a:r>
              <a:rPr lang="en-US" sz="2800" dirty="0" smtClean="0">
                <a:solidFill>
                  <a:srgbClr val="FFFFFF"/>
                </a:solidFill>
              </a:rPr>
              <a:t>PCAS Receivables Lifecycle – Collections</a:t>
            </a:r>
            <a:endParaRPr lang="en-US" sz="2800" dirty="0"/>
          </a:p>
        </p:txBody>
      </p:sp>
      <p:graphicFrame>
        <p:nvGraphicFramePr>
          <p:cNvPr id="6" name="Content Placeholder 5"/>
          <p:cNvGraphicFramePr>
            <a:graphicFrameLocks noGrp="1"/>
          </p:cNvGraphicFramePr>
          <p:nvPr>
            <p:ph idx="1"/>
            <p:extLst/>
          </p:nvPr>
        </p:nvGraphicFramePr>
        <p:xfrm>
          <a:off x="563326" y="990600"/>
          <a:ext cx="7376714" cy="1213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126233795"/>
              </p:ext>
            </p:extLst>
          </p:nvPr>
        </p:nvGraphicFramePr>
        <p:xfrm>
          <a:off x="701040" y="4831079"/>
          <a:ext cx="7208520" cy="10668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3" name="Group 12"/>
          <p:cNvGrpSpPr/>
          <p:nvPr/>
        </p:nvGrpSpPr>
        <p:grpSpPr>
          <a:xfrm rot="16200000">
            <a:off x="6779136" y="2455870"/>
            <a:ext cx="349497" cy="408846"/>
            <a:chOff x="6433203" y="443276"/>
            <a:chExt cx="349497" cy="408846"/>
          </a:xfrm>
        </p:grpSpPr>
        <p:sp>
          <p:nvSpPr>
            <p:cNvPr id="14" name="Right Arrow 13"/>
            <p:cNvSpPr/>
            <p:nvPr/>
          </p:nvSpPr>
          <p:spPr>
            <a:xfrm rot="10800000">
              <a:off x="6433203" y="443276"/>
              <a:ext cx="349497" cy="408846"/>
            </a:xfrm>
            <a:prstGeom prst="rightArrow">
              <a:avLst>
                <a:gd name="adj1" fmla="val 60000"/>
                <a:gd name="adj2" fmla="val 50000"/>
              </a:avLst>
            </a:prstGeom>
          </p:spPr>
          <p:style>
            <a:lnRef idx="2">
              <a:schemeClr val="accent6">
                <a:shade val="50000"/>
              </a:schemeClr>
            </a:lnRef>
            <a:fillRef idx="1">
              <a:schemeClr val="accent6"/>
            </a:fillRef>
            <a:effectRef idx="0">
              <a:schemeClr val="accent6"/>
            </a:effectRef>
            <a:fontRef idx="minor">
              <a:schemeClr val="lt1"/>
            </a:fontRef>
          </p:style>
        </p:sp>
        <p:sp>
          <p:nvSpPr>
            <p:cNvPr id="15" name="Right Arrow 4"/>
            <p:cNvSpPr/>
            <p:nvPr/>
          </p:nvSpPr>
          <p:spPr>
            <a:xfrm rot="21600000">
              <a:off x="6538052" y="525045"/>
              <a:ext cx="244648" cy="245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p:txBody>
        </p:sp>
      </p:grpSp>
      <p:grpSp>
        <p:nvGrpSpPr>
          <p:cNvPr id="16" name="Group 15"/>
          <p:cNvGrpSpPr/>
          <p:nvPr/>
        </p:nvGrpSpPr>
        <p:grpSpPr>
          <a:xfrm rot="16200000">
            <a:off x="1483503" y="4440278"/>
            <a:ext cx="349497" cy="408846"/>
            <a:chOff x="6433203" y="443276"/>
            <a:chExt cx="349497" cy="408846"/>
          </a:xfrm>
        </p:grpSpPr>
        <p:sp>
          <p:nvSpPr>
            <p:cNvPr id="17" name="Right Arrow 16"/>
            <p:cNvSpPr/>
            <p:nvPr/>
          </p:nvSpPr>
          <p:spPr>
            <a:xfrm rot="10800000">
              <a:off x="6433203" y="443276"/>
              <a:ext cx="349497" cy="408846"/>
            </a:xfrm>
            <a:prstGeom prst="rightArrow">
              <a:avLst>
                <a:gd name="adj1" fmla="val 60000"/>
                <a:gd name="adj2" fmla="val 50000"/>
              </a:avLst>
            </a:prstGeom>
          </p:spPr>
          <p:style>
            <a:lnRef idx="2">
              <a:schemeClr val="accent6">
                <a:shade val="50000"/>
              </a:schemeClr>
            </a:lnRef>
            <a:fillRef idx="1">
              <a:schemeClr val="accent6"/>
            </a:fillRef>
            <a:effectRef idx="0">
              <a:schemeClr val="accent6"/>
            </a:effectRef>
            <a:fontRef idx="minor">
              <a:schemeClr val="lt1"/>
            </a:fontRef>
          </p:style>
        </p:sp>
        <p:sp>
          <p:nvSpPr>
            <p:cNvPr id="18" name="Right Arrow 4"/>
            <p:cNvSpPr/>
            <p:nvPr/>
          </p:nvSpPr>
          <p:spPr>
            <a:xfrm rot="21600000">
              <a:off x="6538052" y="525045"/>
              <a:ext cx="244648" cy="245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b="1" kern="1200" dirty="0">
                <a:solidFill>
                  <a:schemeClr val="tx1"/>
                </a:solidFill>
              </a:endParaRPr>
            </a:p>
          </p:txBody>
        </p:sp>
      </p:grpSp>
      <p:graphicFrame>
        <p:nvGraphicFramePr>
          <p:cNvPr id="19" name="Content Placeholder 5"/>
          <p:cNvGraphicFramePr>
            <a:graphicFrameLocks/>
          </p:cNvGraphicFramePr>
          <p:nvPr>
            <p:extLst>
              <p:ext uri="{D42A27DB-BD31-4B8C-83A1-F6EECF244321}">
                <p14:modId xmlns:p14="http://schemas.microsoft.com/office/powerpoint/2010/main" val="2069735048"/>
              </p:ext>
            </p:extLst>
          </p:nvPr>
        </p:nvGraphicFramePr>
        <p:xfrm>
          <a:off x="667605" y="2839906"/>
          <a:ext cx="7270033" cy="10417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3" name="Rounded Rectangle 22"/>
          <p:cNvSpPr/>
          <p:nvPr/>
        </p:nvSpPr>
        <p:spPr>
          <a:xfrm>
            <a:off x="6259798" y="3893763"/>
            <a:ext cx="1467395" cy="643855"/>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Credit </a:t>
            </a:r>
            <a:r>
              <a:rPr lang="en-US" sz="1200" b="1" kern="0" dirty="0">
                <a:solidFill>
                  <a:prstClr val="black">
                    <a:hueOff val="0"/>
                    <a:satOff val="0"/>
                    <a:lumOff val="0"/>
                    <a:alphaOff val="0"/>
                  </a:prstClr>
                </a:solidFill>
                <a:latin typeface="Calibri"/>
              </a:rPr>
              <a:t>Application</a:t>
            </a:r>
          </a:p>
          <a:p>
            <a:pPr marL="57150" marR="0" lvl="0" indent="-57150" algn="ctr"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IPACOUT</a:t>
            </a:r>
            <a:endParaRPr lang="en-US" sz="1200" b="1" kern="0" dirty="0">
              <a:solidFill>
                <a:prstClr val="black">
                  <a:hueOff val="0"/>
                  <a:satOff val="0"/>
                  <a:lumOff val="0"/>
                  <a:alphaOff val="0"/>
                </a:prstClr>
              </a:solidFill>
              <a:latin typeface="Calibri"/>
            </a:endParaRPr>
          </a:p>
          <a:p>
            <a:pPr marL="57150" marR="0" lvl="0" indent="-57150" algn="ctr"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ARBILLGEN</a:t>
            </a:r>
            <a:endParaRPr lang="en-US" sz="1200" b="1" kern="0" dirty="0">
              <a:solidFill>
                <a:prstClr val="black">
                  <a:hueOff val="0"/>
                  <a:satOff val="0"/>
                  <a:lumOff val="0"/>
                  <a:alphaOff val="0"/>
                </a:prstClr>
              </a:solidFill>
              <a:latin typeface="Calibri"/>
            </a:endParaRPr>
          </a:p>
        </p:txBody>
      </p:sp>
      <p:sp>
        <p:nvSpPr>
          <p:cNvPr id="24" name="Rounded Rectangle 23"/>
          <p:cNvSpPr/>
          <p:nvPr/>
        </p:nvSpPr>
        <p:spPr>
          <a:xfrm>
            <a:off x="958024" y="5933917"/>
            <a:ext cx="1443091" cy="86312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IPACIN</a:t>
            </a: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LOCKBOX</a:t>
            </a: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err="1" smtClean="0">
                <a:solidFill>
                  <a:prstClr val="black">
                    <a:hueOff val="0"/>
                    <a:satOff val="0"/>
                    <a:lumOff val="0"/>
                    <a:alphaOff val="0"/>
                  </a:prstClr>
                </a:solidFill>
                <a:latin typeface="Calibri"/>
              </a:rPr>
              <a:t>Pay.Gov</a:t>
            </a:r>
            <a:r>
              <a:rPr lang="en-US" sz="1200" b="1" kern="0" dirty="0" smtClean="0">
                <a:solidFill>
                  <a:prstClr val="black">
                    <a:hueOff val="0"/>
                    <a:satOff val="0"/>
                    <a:lumOff val="0"/>
                    <a:alphaOff val="0"/>
                  </a:prstClr>
                </a:solidFill>
                <a:latin typeface="Calibri"/>
              </a:rPr>
              <a:t> via CIR</a:t>
            </a: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Manual </a:t>
            </a: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endParaRPr lang="en-US" sz="1200" b="1" kern="0" dirty="0">
              <a:solidFill>
                <a:prstClr val="black">
                  <a:hueOff val="0"/>
                  <a:satOff val="0"/>
                  <a:lumOff val="0"/>
                  <a:alphaOff val="0"/>
                </a:prstClr>
              </a:solidFill>
              <a:latin typeface="Calibri"/>
            </a:endParaRPr>
          </a:p>
        </p:txBody>
      </p:sp>
      <p:sp>
        <p:nvSpPr>
          <p:cNvPr id="25" name="Rounded Rectangle 24"/>
          <p:cNvSpPr/>
          <p:nvPr/>
        </p:nvSpPr>
        <p:spPr>
          <a:xfrm>
            <a:off x="3642886" y="5911027"/>
            <a:ext cx="1318818" cy="356576"/>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r>
              <a:rPr lang="en-US" sz="1200" b="1" kern="0" dirty="0">
                <a:solidFill>
                  <a:prstClr val="black">
                    <a:hueOff val="0"/>
                    <a:satOff val="0"/>
                    <a:lumOff val="0"/>
                    <a:alphaOff val="0"/>
                  </a:prstClr>
                </a:solidFill>
                <a:latin typeface="Calibri"/>
              </a:rPr>
              <a:t>IPACIN</a:t>
            </a:r>
          </a:p>
        </p:txBody>
      </p:sp>
      <p:sp>
        <p:nvSpPr>
          <p:cNvPr id="26" name="Rounded Rectangle 25"/>
          <p:cNvSpPr/>
          <p:nvPr/>
        </p:nvSpPr>
        <p:spPr>
          <a:xfrm>
            <a:off x="961108" y="2111371"/>
            <a:ext cx="1318818" cy="481661"/>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Agreement Interface</a:t>
            </a:r>
            <a:endParaRPr lang="en-US" sz="1200" b="1" kern="0" dirty="0">
              <a:solidFill>
                <a:prstClr val="black">
                  <a:hueOff val="0"/>
                  <a:satOff val="0"/>
                  <a:lumOff val="0"/>
                  <a:alphaOff val="0"/>
                </a:prstClr>
              </a:solidFill>
              <a:latin typeface="Calibri"/>
            </a:endParaRPr>
          </a:p>
        </p:txBody>
      </p:sp>
      <p:sp>
        <p:nvSpPr>
          <p:cNvPr id="27" name="Rounded Rectangle 26"/>
          <p:cNvSpPr/>
          <p:nvPr/>
        </p:nvSpPr>
        <p:spPr>
          <a:xfrm>
            <a:off x="3658126" y="2111370"/>
            <a:ext cx="1318818" cy="656009"/>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Advances</a:t>
            </a:r>
          </a:p>
          <a:p>
            <a:pPr marL="57150" marR="0" lvl="0" indent="-57150" algn="ctr"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Spending</a:t>
            </a:r>
          </a:p>
          <a:p>
            <a:pPr marL="57150" marR="0" lvl="0" indent="-57150" algn="ctr"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Surcharges</a:t>
            </a:r>
            <a:endParaRPr lang="en-US" sz="1200" b="1" kern="0" dirty="0">
              <a:solidFill>
                <a:prstClr val="black">
                  <a:hueOff val="0"/>
                  <a:satOff val="0"/>
                  <a:lumOff val="0"/>
                  <a:alphaOff val="0"/>
                </a:prstClr>
              </a:solidFill>
              <a:latin typeface="Calibri"/>
            </a:endParaRPr>
          </a:p>
        </p:txBody>
      </p:sp>
      <p:sp>
        <p:nvSpPr>
          <p:cNvPr id="28" name="Rounded Rectangle 27"/>
          <p:cNvSpPr/>
          <p:nvPr/>
        </p:nvSpPr>
        <p:spPr>
          <a:xfrm>
            <a:off x="6259798" y="2116612"/>
            <a:ext cx="1467395" cy="317765"/>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PCPROJBILL</a:t>
            </a:r>
            <a:endParaRPr lang="en-US" sz="1200" b="1" kern="0" dirty="0">
              <a:solidFill>
                <a:prstClr val="black">
                  <a:hueOff val="0"/>
                  <a:satOff val="0"/>
                  <a:lumOff val="0"/>
                  <a:alphaOff val="0"/>
                </a:prstClr>
              </a:solidFill>
              <a:latin typeface="Calibri"/>
            </a:endParaRPr>
          </a:p>
        </p:txBody>
      </p:sp>
      <p:sp>
        <p:nvSpPr>
          <p:cNvPr id="29" name="Rounded Rectangle 28"/>
          <p:cNvSpPr/>
          <p:nvPr/>
        </p:nvSpPr>
        <p:spPr>
          <a:xfrm>
            <a:off x="924554" y="3891381"/>
            <a:ext cx="1467395" cy="50867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algn="ctr"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AROVERDUE</a:t>
            </a:r>
          </a:p>
          <a:p>
            <a:pPr marL="57150" marR="0" lvl="0" indent="-57150" algn="ctr" defTabSz="914400" eaLnBrk="1" fontAlgn="auto" latinLnBrk="0" hangingPunct="1">
              <a:lnSpc>
                <a:spcPct val="100000"/>
              </a:lnSpc>
              <a:spcBef>
                <a:spcPts val="0"/>
              </a:spcBef>
              <a:spcAft>
                <a:spcPts val="30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ARDUNNING</a:t>
            </a:r>
            <a:endParaRPr lang="en-US" sz="1200" b="1" kern="0" dirty="0">
              <a:solidFill>
                <a:prstClr val="black">
                  <a:hueOff val="0"/>
                  <a:satOff val="0"/>
                  <a:lumOff val="0"/>
                  <a:alphaOff val="0"/>
                </a:prstClr>
              </a:solidFill>
              <a:latin typeface="Calibri"/>
            </a:endParaRPr>
          </a:p>
        </p:txBody>
      </p:sp>
      <p:sp>
        <p:nvSpPr>
          <p:cNvPr id="3" name="Slide Number Placeholder 2"/>
          <p:cNvSpPr>
            <a:spLocks noGrp="1"/>
          </p:cNvSpPr>
          <p:nvPr>
            <p:ph type="sldNum" sz="quarter" idx="11"/>
          </p:nvPr>
        </p:nvSpPr>
        <p:spPr>
          <a:xfrm>
            <a:off x="1" y="6515100"/>
            <a:ext cx="442912" cy="331788"/>
          </a:xfrm>
        </p:spPr>
        <p:txBody>
          <a:bodyPr/>
          <a:lstStyle/>
          <a:p>
            <a:pPr>
              <a:defRPr/>
            </a:pPr>
            <a:fld id="{5842F1FC-5FDD-41D6-BAD6-160FC7BE3BC4}" type="slidenum">
              <a:rPr lang="en-US" smtClean="0"/>
              <a:pPr>
                <a:defRPr/>
              </a:pPr>
              <a:t>8</a:t>
            </a:fld>
            <a:endParaRPr lang="en-US" dirty="0"/>
          </a:p>
        </p:txBody>
      </p:sp>
      <p:sp>
        <p:nvSpPr>
          <p:cNvPr id="20" name="TextBox 19"/>
          <p:cNvSpPr txBox="1"/>
          <p:nvPr/>
        </p:nvSpPr>
        <p:spPr>
          <a:xfrm>
            <a:off x="2391949" y="6311662"/>
            <a:ext cx="4223657" cy="738664"/>
          </a:xfrm>
          <a:prstGeom prst="rect">
            <a:avLst/>
          </a:prstGeom>
          <a:noFill/>
        </p:spPr>
        <p:txBody>
          <a:bodyPr wrap="square" rtlCol="0">
            <a:spAutoFit/>
          </a:bodyPr>
          <a:lstStyle/>
          <a:p>
            <a:r>
              <a:rPr lang="en-US" sz="1200" dirty="0"/>
              <a:t>Not all steps will apply to every Receivable. These are potential events in the Accounts Receivable </a:t>
            </a:r>
            <a:r>
              <a:rPr lang="en-US" sz="1200" dirty="0" smtClean="0"/>
              <a:t>Life </a:t>
            </a:r>
            <a:r>
              <a:rPr lang="en-US" sz="1200" dirty="0"/>
              <a:t>Cycle.</a:t>
            </a:r>
          </a:p>
          <a:p>
            <a:endParaRPr lang="en-US" dirty="0"/>
          </a:p>
        </p:txBody>
      </p:sp>
      <p:sp>
        <p:nvSpPr>
          <p:cNvPr id="21" name="Rounded Rectangle 20"/>
          <p:cNvSpPr/>
          <p:nvPr/>
        </p:nvSpPr>
        <p:spPr>
          <a:xfrm>
            <a:off x="6259798" y="5941746"/>
            <a:ext cx="1443091" cy="86312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a:solidFill>
                  <a:prstClr val="black">
                    <a:hueOff val="0"/>
                    <a:satOff val="0"/>
                    <a:lumOff val="0"/>
                    <a:alphaOff val="0"/>
                  </a:prstClr>
                </a:solidFill>
                <a:latin typeface="Calibri"/>
              </a:rPr>
              <a:t>ARREFERSEL</a:t>
            </a:r>
            <a:endParaRPr lang="en-US" sz="1200" b="1" kern="0" dirty="0" smtClean="0">
              <a:solidFill>
                <a:prstClr val="black">
                  <a:hueOff val="0"/>
                  <a:satOff val="0"/>
                  <a:lumOff val="0"/>
                  <a:alphaOff val="0"/>
                </a:prstClr>
              </a:solidFill>
              <a:latin typeface="Calibri"/>
            </a:endParaRP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a:solidFill>
                  <a:prstClr val="black">
                    <a:hueOff val="0"/>
                    <a:satOff val="0"/>
                    <a:lumOff val="0"/>
                    <a:alphaOff val="0"/>
                  </a:prstClr>
                </a:solidFill>
                <a:latin typeface="Calibri"/>
              </a:rPr>
              <a:t>ARTREOEX</a:t>
            </a:r>
            <a:endParaRPr lang="en-US" sz="1200" b="1" kern="0" dirty="0" smtClean="0">
              <a:solidFill>
                <a:prstClr val="black">
                  <a:hueOff val="0"/>
                  <a:satOff val="0"/>
                  <a:lumOff val="0"/>
                  <a:alphaOff val="0"/>
                </a:prstClr>
              </a:solidFill>
              <a:latin typeface="Calibri"/>
            </a:endParaRP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smtClean="0">
                <a:solidFill>
                  <a:prstClr val="black">
                    <a:hueOff val="0"/>
                    <a:satOff val="0"/>
                    <a:lumOff val="0"/>
                    <a:alphaOff val="0"/>
                  </a:prstClr>
                </a:solidFill>
                <a:latin typeface="Calibri"/>
              </a:rPr>
              <a:t>AREOCOLL</a:t>
            </a:r>
          </a:p>
          <a:p>
            <a:pPr marL="57150" marR="0" lvl="0" indent="-57150" defTabSz="914400" eaLnBrk="1" fontAlgn="auto" latinLnBrk="0" hangingPunct="1">
              <a:lnSpc>
                <a:spcPct val="100000"/>
              </a:lnSpc>
              <a:spcBef>
                <a:spcPts val="0"/>
              </a:spcBef>
              <a:spcAft>
                <a:spcPts val="0"/>
              </a:spcAft>
              <a:buClrTx/>
              <a:buSzTx/>
              <a:buFont typeface="Arial" pitchFamily="34" charset="0"/>
              <a:buChar char="•"/>
              <a:tabLst/>
              <a:defRPr/>
            </a:pPr>
            <a:r>
              <a:rPr lang="en-US" sz="1200" b="1" kern="0" dirty="0">
                <a:solidFill>
                  <a:prstClr val="black">
                    <a:hueOff val="0"/>
                    <a:satOff val="0"/>
                    <a:lumOff val="0"/>
                    <a:alphaOff val="0"/>
                  </a:prstClr>
                </a:solidFill>
                <a:latin typeface="Calibri"/>
              </a:rPr>
              <a:t>IPACIN</a:t>
            </a:r>
            <a:endParaRPr lang="en-US" sz="1200" b="1" kern="0" dirty="0" smtClean="0">
              <a:solidFill>
                <a:prstClr val="black">
                  <a:hueOff val="0"/>
                  <a:satOff val="0"/>
                  <a:lumOff val="0"/>
                  <a:alphaOff val="0"/>
                </a:prstClr>
              </a:solidFill>
              <a:latin typeface="Calibri"/>
            </a:endParaRPr>
          </a:p>
          <a:p>
            <a:pPr marL="57150" marR="0" lvl="0" indent="-57150" algn="ctr" defTabSz="914400" eaLnBrk="1" fontAlgn="auto" latinLnBrk="0" hangingPunct="1">
              <a:lnSpc>
                <a:spcPct val="100000"/>
              </a:lnSpc>
              <a:spcBef>
                <a:spcPts val="0"/>
              </a:spcBef>
              <a:spcAft>
                <a:spcPts val="600"/>
              </a:spcAft>
              <a:buClrTx/>
              <a:buSzTx/>
              <a:buFont typeface="Arial" pitchFamily="34" charset="0"/>
              <a:buChar char="•"/>
              <a:tabLst/>
              <a:defRPr/>
            </a:pPr>
            <a:endParaRPr lang="en-US" sz="1200" b="1" kern="0" dirty="0">
              <a:solidFill>
                <a:prstClr val="black">
                  <a:hueOff val="0"/>
                  <a:satOff val="0"/>
                  <a:lumOff val="0"/>
                  <a:alphaOff val="0"/>
                </a:prstClr>
              </a:solidFill>
              <a:latin typeface="Calibri"/>
            </a:endParaRPr>
          </a:p>
        </p:txBody>
      </p:sp>
    </p:spTree>
    <p:extLst>
      <p:ext uri="{BB962C8B-B14F-4D97-AF65-F5344CB8AC3E}">
        <p14:creationId xmlns:p14="http://schemas.microsoft.com/office/powerpoint/2010/main" val="21991609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Collection – Header Accounting Line</a:t>
            </a:r>
            <a:endParaRPr lang="en-US" dirty="0"/>
          </a:p>
        </p:txBody>
      </p:sp>
      <p:sp>
        <p:nvSpPr>
          <p:cNvPr id="3" name="Content Placeholder 2"/>
          <p:cNvSpPr>
            <a:spLocks noGrp="1"/>
          </p:cNvSpPr>
          <p:nvPr>
            <p:ph idx="1"/>
          </p:nvPr>
        </p:nvSpPr>
        <p:spPr>
          <a:xfrm>
            <a:off x="501795" y="1132218"/>
            <a:ext cx="8229600" cy="2101932"/>
          </a:xfrm>
        </p:spPr>
        <p:txBody>
          <a:bodyPr/>
          <a:lstStyle/>
          <a:p>
            <a:r>
              <a:rPr lang="en-US" sz="1600" dirty="0" smtClean="0"/>
              <a:t>Revenue Source Code: blank</a:t>
            </a:r>
          </a:p>
          <a:p>
            <a:r>
              <a:rPr lang="en-US" sz="1600" dirty="0" smtClean="0"/>
              <a:t>Referenced Document Type, Document Number, and Accounting Line Number of Advance Billing Document</a:t>
            </a:r>
          </a:p>
          <a:p>
            <a:r>
              <a:rPr lang="en-US" sz="1600" dirty="0" smtClean="0"/>
              <a:t>Agreement </a:t>
            </a:r>
            <a:r>
              <a:rPr lang="en-US" sz="1600" dirty="0"/>
              <a:t>Number and Agreement Line </a:t>
            </a:r>
            <a:r>
              <a:rPr lang="en-US" sz="1600" dirty="0" smtClean="0"/>
              <a:t>Number</a:t>
            </a:r>
            <a:endParaRPr lang="en-US" sz="16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80</a:t>
            </a:fld>
            <a:endParaRPr lang="en-US" dirty="0">
              <a:solidFill>
                <a:srgbClr val="000000"/>
              </a:solidFill>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19" y="5956218"/>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19" y="2319091"/>
            <a:ext cx="8186676" cy="21894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94" y="4556176"/>
            <a:ext cx="6046581" cy="1316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1186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092964" cy="563562"/>
          </a:xfrm>
        </p:spPr>
        <p:txBody>
          <a:bodyPr/>
          <a:lstStyle/>
          <a:p>
            <a:r>
              <a:rPr lang="en-US" dirty="0" smtClean="0"/>
              <a:t>Agreement Entity – Before Advance Collection</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81</a:t>
            </a:fld>
            <a:endParaRPr lang="en-US" dirty="0">
              <a:solidFill>
                <a:srgbClr val="000000"/>
              </a:solidFill>
            </a:endParaRPr>
          </a:p>
        </p:txBody>
      </p:sp>
      <p:sp>
        <p:nvSpPr>
          <p:cNvPr id="10" name="Content Placeholder 5"/>
          <p:cNvSpPr txBox="1">
            <a:spLocks/>
          </p:cNvSpPr>
          <p:nvPr/>
        </p:nvSpPr>
        <p:spPr bwMode="auto">
          <a:xfrm>
            <a:off x="648586" y="5607132"/>
            <a:ext cx="7443572" cy="942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kern="0" dirty="0">
                <a:solidFill>
                  <a:srgbClr val="000000"/>
                </a:solidFill>
              </a:rPr>
              <a:t>Agreement i</a:t>
            </a:r>
            <a:r>
              <a:rPr lang="en-US" sz="1400" kern="0" dirty="0" smtClean="0">
                <a:solidFill>
                  <a:srgbClr val="000000"/>
                </a:solidFill>
              </a:rPr>
              <a:t>s </a:t>
            </a:r>
            <a:r>
              <a:rPr lang="en-US" sz="1400" kern="0" dirty="0">
                <a:solidFill>
                  <a:srgbClr val="000000"/>
                </a:solidFill>
              </a:rPr>
              <a:t>created for </a:t>
            </a:r>
            <a:r>
              <a:rPr lang="en-US" sz="1400" kern="0" dirty="0" smtClean="0">
                <a:solidFill>
                  <a:srgbClr val="000000"/>
                </a:solidFill>
              </a:rPr>
              <a:t>$1,000</a:t>
            </a:r>
          </a:p>
          <a:p>
            <a:r>
              <a:rPr lang="en-US" sz="1400" kern="0" dirty="0" smtClean="0">
                <a:solidFill>
                  <a:srgbClr val="000000"/>
                </a:solidFill>
              </a:rPr>
              <a:t>Advance BD created for $100</a:t>
            </a:r>
          </a:p>
          <a:p>
            <a:r>
              <a:rPr lang="en-US" sz="1400" kern="0" dirty="0" smtClean="0">
                <a:solidFill>
                  <a:srgbClr val="000000"/>
                </a:solidFill>
              </a:rPr>
              <a:t>The </a:t>
            </a:r>
            <a:r>
              <a:rPr lang="en-US" sz="1400" kern="0" dirty="0">
                <a:solidFill>
                  <a:srgbClr val="000000"/>
                </a:solidFill>
              </a:rPr>
              <a:t>next step would be </a:t>
            </a:r>
            <a:r>
              <a:rPr lang="en-US" sz="1400" kern="0" dirty="0" smtClean="0">
                <a:solidFill>
                  <a:srgbClr val="000000"/>
                </a:solidFill>
              </a:rPr>
              <a:t>for the customer to send an advance payment so GSA can begin filling the order</a:t>
            </a:r>
          </a:p>
          <a:p>
            <a:endParaRPr lang="en-US" sz="1600" kern="0" dirty="0">
              <a:solidFill>
                <a:srgbClr val="000000"/>
              </a:solidFill>
            </a:endParaRPr>
          </a:p>
          <a:p>
            <a:endParaRPr lang="en-US" sz="1600" kern="0" dirty="0" smtClean="0">
              <a:solidFill>
                <a:srgbClr val="000000"/>
              </a:solidFill>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927" y="1130603"/>
            <a:ext cx="6535500" cy="4370203"/>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412283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167392" cy="563562"/>
          </a:xfrm>
        </p:spPr>
        <p:txBody>
          <a:bodyPr/>
          <a:lstStyle/>
          <a:p>
            <a:r>
              <a:rPr lang="en-US" dirty="0" smtClean="0"/>
              <a:t>Agreement Entity – After Advance Collection</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215F2CEC-58A8-492B-AD0D-C2BF1A7F0D89}" type="slidenum">
              <a:rPr lang="en-US" smtClean="0">
                <a:solidFill>
                  <a:srgbClr val="000000"/>
                </a:solidFill>
              </a:rPr>
              <a:pPr>
                <a:defRPr/>
              </a:pPr>
              <a:t>82</a:t>
            </a:fld>
            <a:endParaRPr lang="en-US" dirty="0">
              <a:solidFill>
                <a:srgbClr val="000000"/>
              </a:solidFill>
            </a:endParaRPr>
          </a:p>
        </p:txBody>
      </p:sp>
      <p:sp>
        <p:nvSpPr>
          <p:cNvPr id="12" name="Content Placeholder 5"/>
          <p:cNvSpPr txBox="1">
            <a:spLocks/>
          </p:cNvSpPr>
          <p:nvPr/>
        </p:nvSpPr>
        <p:spPr bwMode="auto">
          <a:xfrm>
            <a:off x="733647" y="5536362"/>
            <a:ext cx="7389390" cy="806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r>
              <a:rPr lang="en-US" sz="1400" kern="0" dirty="0" smtClean="0">
                <a:solidFill>
                  <a:srgbClr val="000000"/>
                </a:solidFill>
              </a:rPr>
              <a:t>Advance collection is processed </a:t>
            </a:r>
            <a:r>
              <a:rPr lang="en-US" sz="1400" kern="0" dirty="0">
                <a:solidFill>
                  <a:srgbClr val="000000"/>
                </a:solidFill>
              </a:rPr>
              <a:t>for </a:t>
            </a:r>
            <a:r>
              <a:rPr lang="en-US" sz="1400" kern="0" dirty="0" smtClean="0">
                <a:solidFill>
                  <a:srgbClr val="000000"/>
                </a:solidFill>
              </a:rPr>
              <a:t>$</a:t>
            </a:r>
            <a:r>
              <a:rPr lang="en-US" sz="1400" kern="0" dirty="0">
                <a:solidFill>
                  <a:srgbClr val="000000"/>
                </a:solidFill>
              </a:rPr>
              <a:t>1</a:t>
            </a:r>
            <a:r>
              <a:rPr lang="en-US" sz="1400" kern="0" dirty="0" smtClean="0">
                <a:solidFill>
                  <a:srgbClr val="000000"/>
                </a:solidFill>
              </a:rPr>
              <a:t>00</a:t>
            </a:r>
          </a:p>
          <a:p>
            <a:r>
              <a:rPr lang="en-US" sz="1400" kern="0" dirty="0" smtClean="0">
                <a:solidFill>
                  <a:srgbClr val="000000"/>
                </a:solidFill>
              </a:rPr>
              <a:t>The Total Collection Amount increases by the Advance</a:t>
            </a:r>
          </a:p>
          <a:p>
            <a:r>
              <a:rPr lang="en-US" sz="1400" kern="0" dirty="0">
                <a:solidFill>
                  <a:srgbClr val="000000"/>
                </a:solidFill>
              </a:rPr>
              <a:t>The Total </a:t>
            </a:r>
            <a:r>
              <a:rPr lang="en-US" sz="1400" kern="0" dirty="0" smtClean="0">
                <a:solidFill>
                  <a:srgbClr val="000000"/>
                </a:solidFill>
              </a:rPr>
              <a:t>Unliquidated Advance Amount increases </a:t>
            </a:r>
            <a:r>
              <a:rPr lang="en-US" sz="1400" kern="0" dirty="0">
                <a:solidFill>
                  <a:srgbClr val="000000"/>
                </a:solidFill>
              </a:rPr>
              <a:t>by the </a:t>
            </a:r>
            <a:r>
              <a:rPr lang="en-US" sz="1400" kern="0" dirty="0" smtClean="0">
                <a:solidFill>
                  <a:srgbClr val="000000"/>
                </a:solidFill>
              </a:rPr>
              <a:t>Advance</a:t>
            </a:r>
          </a:p>
          <a:p>
            <a:r>
              <a:rPr lang="en-US" sz="1400" kern="0" dirty="0">
                <a:solidFill>
                  <a:srgbClr val="000000"/>
                </a:solidFill>
              </a:rPr>
              <a:t>The Total </a:t>
            </a:r>
            <a:r>
              <a:rPr lang="en-US" sz="1400" kern="0" dirty="0" smtClean="0">
                <a:solidFill>
                  <a:srgbClr val="000000"/>
                </a:solidFill>
              </a:rPr>
              <a:t>Advance </a:t>
            </a:r>
            <a:r>
              <a:rPr lang="en-US" sz="1400" kern="0" dirty="0">
                <a:solidFill>
                  <a:srgbClr val="000000"/>
                </a:solidFill>
              </a:rPr>
              <a:t>Amount increases by the </a:t>
            </a:r>
            <a:r>
              <a:rPr lang="en-US" sz="1400" kern="0" dirty="0" smtClean="0">
                <a:solidFill>
                  <a:srgbClr val="000000"/>
                </a:solidFill>
              </a:rPr>
              <a:t>Advance</a:t>
            </a:r>
            <a:endParaRPr lang="en-US" sz="1400" kern="0" dirty="0">
              <a:solidFill>
                <a:srgbClr val="000000"/>
              </a:solidFill>
            </a:endParaRPr>
          </a:p>
          <a:p>
            <a:endParaRPr lang="en-US" sz="1600" kern="0" dirty="0" smtClean="0">
              <a:solidFill>
                <a:srgbClr val="000000"/>
              </a:solidFill>
            </a:endParaRPr>
          </a:p>
          <a:p>
            <a:endParaRPr lang="en-US" sz="1600" kern="0" dirty="0">
              <a:solidFill>
                <a:srgbClr val="000000"/>
              </a:solidFill>
            </a:endParaRPr>
          </a:p>
          <a:p>
            <a:endParaRPr lang="en-US" sz="1600" kern="0" dirty="0" smtClean="0">
              <a:solidFill>
                <a:srgbClr val="000000"/>
              </a:solidFill>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063" y="1170922"/>
            <a:ext cx="6544857" cy="436544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499226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50838"/>
            <a:ext cx="8486775" cy="563562"/>
          </a:xfrm>
        </p:spPr>
        <p:txBody>
          <a:bodyPr/>
          <a:lstStyle/>
          <a:p>
            <a:r>
              <a:rPr lang="en-US" dirty="0" smtClean="0"/>
              <a:t>Advance Offset Notifications and Offsets</a:t>
            </a:r>
            <a:endParaRPr lang="en-US" dirty="0"/>
          </a:p>
        </p:txBody>
      </p:sp>
      <p:sp>
        <p:nvSpPr>
          <p:cNvPr id="4" name="Footer Placeholder 3"/>
          <p:cNvSpPr>
            <a:spLocks noGrp="1"/>
          </p:cNvSpPr>
          <p:nvPr>
            <p:ph type="ftr" sz="quarter" idx="4294967295"/>
          </p:nvPr>
        </p:nvSpPr>
        <p:spPr>
          <a:xfrm>
            <a:off x="398585"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11815"/>
            <a:ext cx="480645" cy="235073"/>
          </a:xfrm>
        </p:spPr>
        <p:txBody>
          <a:bodyPr/>
          <a:lstStyle/>
          <a:p>
            <a:pPr>
              <a:defRPr/>
            </a:pPr>
            <a:fld id="{215F2CEC-58A8-492B-AD0D-C2BF1A7F0D89}" type="slidenum">
              <a:rPr lang="en-US" smtClean="0">
                <a:solidFill>
                  <a:srgbClr val="000000"/>
                </a:solidFill>
              </a:rPr>
              <a:pPr>
                <a:defRPr/>
              </a:pPr>
              <a:t>83</a:t>
            </a:fld>
            <a:endParaRPr lang="en-US" dirty="0">
              <a:solidFill>
                <a:srgbClr val="000000"/>
              </a:solidFill>
            </a:endParaRPr>
          </a:p>
        </p:txBody>
      </p:sp>
      <p:sp>
        <p:nvSpPr>
          <p:cNvPr id="10" name="TextBox 9"/>
          <p:cNvSpPr txBox="1"/>
          <p:nvPr/>
        </p:nvSpPr>
        <p:spPr>
          <a:xfrm>
            <a:off x="568409" y="1308434"/>
            <a:ext cx="8343715" cy="707886"/>
          </a:xfrm>
          <a:prstGeom prst="rect">
            <a:avLst/>
          </a:prstGeom>
          <a:noFill/>
        </p:spPr>
        <p:txBody>
          <a:bodyPr wrap="square" rtlCol="0">
            <a:spAutoFit/>
          </a:bodyPr>
          <a:lstStyle/>
          <a:p>
            <a:r>
              <a:rPr lang="en-US" sz="2000" dirty="0" smtClean="0">
                <a:solidFill>
                  <a:srgbClr val="000000"/>
                </a:solidFill>
              </a:rPr>
              <a:t>Agreement with non-Federal Customer – </a:t>
            </a:r>
            <a:r>
              <a:rPr lang="en-US" sz="2000" u="sng" dirty="0" smtClean="0">
                <a:solidFill>
                  <a:srgbClr val="000000"/>
                </a:solidFill>
              </a:rPr>
              <a:t>requires an advance collection, followed by an offset</a:t>
            </a:r>
            <a:r>
              <a:rPr lang="en-US" sz="2000" dirty="0" smtClean="0">
                <a:solidFill>
                  <a:srgbClr val="000000"/>
                </a:solidFill>
              </a:rPr>
              <a:t>: </a:t>
            </a:r>
            <a:endParaRPr lang="en-US" sz="2000" dirty="0">
              <a:solidFill>
                <a:srgbClr val="000000"/>
              </a:solidFill>
            </a:endParaRPr>
          </a:p>
        </p:txBody>
      </p:sp>
      <p:grpSp>
        <p:nvGrpSpPr>
          <p:cNvPr id="8" name="Group 7"/>
          <p:cNvGrpSpPr/>
          <p:nvPr/>
        </p:nvGrpSpPr>
        <p:grpSpPr>
          <a:xfrm>
            <a:off x="606509" y="4030891"/>
            <a:ext cx="3098716" cy="1177467"/>
            <a:chOff x="0" y="142888"/>
            <a:chExt cx="2943669" cy="1177467"/>
          </a:xfrm>
        </p:grpSpPr>
        <p:sp>
          <p:nvSpPr>
            <p:cNvPr id="9" name="Chevron 8"/>
            <p:cNvSpPr/>
            <p:nvPr/>
          </p:nvSpPr>
          <p:spPr>
            <a:xfrm>
              <a:off x="0" y="142888"/>
              <a:ext cx="2943669" cy="1177467"/>
            </a:xfrm>
            <a:prstGeom prst="chevron">
              <a:avLst/>
            </a:pr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defTabSz="622300">
                <a:lnSpc>
                  <a:spcPct val="90000"/>
                </a:lnSpc>
                <a:spcAft>
                  <a:spcPct val="35000"/>
                </a:spcAft>
              </a:pPr>
              <a:r>
                <a:rPr lang="en-US" sz="1400" dirty="0" smtClean="0">
                  <a:solidFill>
                    <a:srgbClr val="FFFFFF"/>
                  </a:solidFill>
                </a:rPr>
                <a:t>Goods/services provided to customer triggers new </a:t>
              </a:r>
              <a:r>
                <a:rPr lang="en-US" sz="1400" b="1" u="sng" dirty="0" smtClean="0">
                  <a:solidFill>
                    <a:srgbClr val="FFFFFF"/>
                  </a:solidFill>
                </a:rPr>
                <a:t>offset notification DBR</a:t>
              </a:r>
              <a:endParaRPr lang="en-US" sz="1400" b="1" u="sng" dirty="0">
                <a:solidFill>
                  <a:srgbClr val="FFFFFF"/>
                </a:solidFill>
              </a:endParaRPr>
            </a:p>
          </p:txBody>
        </p:sp>
      </p:grpSp>
      <p:grpSp>
        <p:nvGrpSpPr>
          <p:cNvPr id="12" name="Group 11"/>
          <p:cNvGrpSpPr/>
          <p:nvPr/>
        </p:nvGrpSpPr>
        <p:grpSpPr>
          <a:xfrm>
            <a:off x="3209958" y="4030890"/>
            <a:ext cx="3098716" cy="1177467"/>
            <a:chOff x="0" y="142888"/>
            <a:chExt cx="2943669" cy="1177467"/>
          </a:xfrm>
        </p:grpSpPr>
        <p:sp>
          <p:nvSpPr>
            <p:cNvPr id="13" name="Chevron 12"/>
            <p:cNvSpPr/>
            <p:nvPr/>
          </p:nvSpPr>
          <p:spPr>
            <a:xfrm>
              <a:off x="0" y="142888"/>
              <a:ext cx="2943669" cy="1177467"/>
            </a:xfrm>
            <a:prstGeom prst="chevron">
              <a:avLst/>
            </a:prstGeom>
            <a:solidFill>
              <a:schemeClr val="accent5">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Chevron 4"/>
            <p:cNvSpPr/>
            <p:nvPr/>
          </p:nvSpPr>
          <p:spPr>
            <a:xfrm>
              <a:off x="488583" y="142888"/>
              <a:ext cx="1936359"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defTabSz="577850">
                <a:lnSpc>
                  <a:spcPct val="90000"/>
                </a:lnSpc>
                <a:spcAft>
                  <a:spcPct val="35000"/>
                </a:spcAft>
              </a:pPr>
              <a:r>
                <a:rPr lang="en-US" sz="1400" b="1" u="sng" dirty="0" smtClean="0">
                  <a:solidFill>
                    <a:srgbClr val="FFFFFF"/>
                  </a:solidFill>
                </a:rPr>
                <a:t>Offset  Notification BD</a:t>
              </a:r>
              <a:r>
                <a:rPr lang="en-US" sz="1400" dirty="0" smtClean="0">
                  <a:solidFill>
                    <a:srgbClr val="FFFFFF"/>
                  </a:solidFill>
                </a:rPr>
                <a:t> generated </a:t>
              </a:r>
              <a:r>
                <a:rPr lang="en-US" sz="1400" dirty="0">
                  <a:solidFill>
                    <a:srgbClr val="FFFFFF"/>
                  </a:solidFill>
                </a:rPr>
                <a:t>from offset </a:t>
              </a:r>
              <a:r>
                <a:rPr lang="en-US" sz="1400" dirty="0" smtClean="0">
                  <a:solidFill>
                    <a:srgbClr val="FFFFFF"/>
                  </a:solidFill>
                </a:rPr>
                <a:t>DBR </a:t>
              </a:r>
              <a:r>
                <a:rPr lang="en-US" sz="1400" dirty="0">
                  <a:solidFill>
                    <a:srgbClr val="FFFFFF"/>
                  </a:solidFill>
                </a:rPr>
                <a:t>notifies </a:t>
              </a:r>
              <a:r>
                <a:rPr lang="en-US" sz="1400" dirty="0" smtClean="0">
                  <a:solidFill>
                    <a:srgbClr val="FFFFFF"/>
                  </a:solidFill>
                </a:rPr>
                <a:t>Finance</a:t>
              </a:r>
            </a:p>
            <a:p>
              <a:pPr algn="ctr" defTabSz="577850">
                <a:lnSpc>
                  <a:spcPct val="90000"/>
                </a:lnSpc>
                <a:spcAft>
                  <a:spcPct val="35000"/>
                </a:spcAft>
              </a:pPr>
              <a:r>
                <a:rPr lang="en-US" sz="1200" b="1" dirty="0" smtClean="0">
                  <a:solidFill>
                    <a:srgbClr val="FFFFFF"/>
                  </a:solidFill>
                </a:rPr>
                <a:t>BD</a:t>
              </a:r>
              <a:r>
                <a:rPr lang="en-US" sz="1200" b="1" dirty="0">
                  <a:solidFill>
                    <a:srgbClr val="FFFFFF"/>
                  </a:solidFill>
                </a:rPr>
                <a:t>: Normal Line Type</a:t>
              </a:r>
            </a:p>
          </p:txBody>
        </p:sp>
      </p:grpSp>
      <p:grpSp>
        <p:nvGrpSpPr>
          <p:cNvPr id="15" name="Group 14"/>
          <p:cNvGrpSpPr/>
          <p:nvPr/>
        </p:nvGrpSpPr>
        <p:grpSpPr>
          <a:xfrm>
            <a:off x="5813408" y="4030888"/>
            <a:ext cx="3098716" cy="1177467"/>
            <a:chOff x="0" y="142888"/>
            <a:chExt cx="2943669" cy="1177467"/>
          </a:xfrm>
        </p:grpSpPr>
        <p:sp>
          <p:nvSpPr>
            <p:cNvPr id="16" name="Chevron 15"/>
            <p:cNvSpPr/>
            <p:nvPr/>
          </p:nvSpPr>
          <p:spPr>
            <a:xfrm>
              <a:off x="0" y="142888"/>
              <a:ext cx="2943669" cy="1177467"/>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Chevron 4"/>
            <p:cNvSpPr/>
            <p:nvPr/>
          </p:nvSpPr>
          <p:spPr>
            <a:xfrm>
              <a:off x="494662" y="142888"/>
              <a:ext cx="2162570"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defTabSz="622300">
                <a:lnSpc>
                  <a:spcPct val="90000"/>
                </a:lnSpc>
                <a:spcAft>
                  <a:spcPct val="35000"/>
                </a:spcAft>
              </a:pPr>
              <a:r>
                <a:rPr lang="en-US" sz="1400" dirty="0" smtClean="0">
                  <a:solidFill>
                    <a:srgbClr val="FFFFFF"/>
                  </a:solidFill>
                </a:rPr>
                <a:t>Advance Collection is </a:t>
              </a:r>
              <a:r>
                <a:rPr lang="en-US" sz="1400" b="1" u="sng" dirty="0" smtClean="0">
                  <a:solidFill>
                    <a:srgbClr val="FFFFFF"/>
                  </a:solidFill>
                </a:rPr>
                <a:t>offset</a:t>
              </a:r>
              <a:r>
                <a:rPr lang="en-US" sz="1400" dirty="0" smtClean="0">
                  <a:solidFill>
                    <a:srgbClr val="FFFFFF"/>
                  </a:solidFill>
                </a:rPr>
                <a:t>; Advance Notification BD </a:t>
              </a:r>
              <a:r>
                <a:rPr lang="en-US" sz="1400" b="1" u="sng" dirty="0" smtClean="0">
                  <a:solidFill>
                    <a:srgbClr val="FFFFFF"/>
                  </a:solidFill>
                </a:rPr>
                <a:t>closed</a:t>
              </a:r>
              <a:r>
                <a:rPr lang="en-US" sz="1400" dirty="0" smtClean="0">
                  <a:solidFill>
                    <a:srgbClr val="FFFFFF"/>
                  </a:solidFill>
                </a:rPr>
                <a:t> </a:t>
              </a:r>
              <a:endParaRPr lang="en-US" sz="1400" dirty="0">
                <a:solidFill>
                  <a:srgbClr val="FFFFFF"/>
                </a:solidFill>
              </a:endParaRPr>
            </a:p>
            <a:p>
              <a:pPr algn="ctr" defTabSz="622300">
                <a:lnSpc>
                  <a:spcPct val="90000"/>
                </a:lnSpc>
                <a:spcAft>
                  <a:spcPct val="35000"/>
                </a:spcAft>
              </a:pPr>
              <a:r>
                <a:rPr lang="en-US" sz="1200" b="1" dirty="0">
                  <a:solidFill>
                    <a:srgbClr val="FFFFFF"/>
                  </a:solidFill>
                </a:rPr>
                <a:t>CR</a:t>
              </a:r>
              <a:r>
                <a:rPr lang="en-US" sz="1200" b="1" dirty="0" smtClean="0">
                  <a:solidFill>
                    <a:srgbClr val="FFFFFF"/>
                  </a:solidFill>
                </a:rPr>
                <a:t>: Advance Offset and Normal Line Types</a:t>
              </a:r>
              <a:endParaRPr lang="en-US" sz="1200" b="1" dirty="0">
                <a:solidFill>
                  <a:srgbClr val="FFFFFF"/>
                </a:solidFill>
              </a:endParaRPr>
            </a:p>
          </p:txBody>
        </p:sp>
      </p:grpSp>
      <p:grpSp>
        <p:nvGrpSpPr>
          <p:cNvPr id="18" name="Group 17"/>
          <p:cNvGrpSpPr/>
          <p:nvPr/>
        </p:nvGrpSpPr>
        <p:grpSpPr>
          <a:xfrm>
            <a:off x="568409" y="2392591"/>
            <a:ext cx="3098716" cy="1177467"/>
            <a:chOff x="0" y="142888"/>
            <a:chExt cx="2943669" cy="1177467"/>
          </a:xfrm>
        </p:grpSpPr>
        <p:sp>
          <p:nvSpPr>
            <p:cNvPr id="19" name="Chevron 18"/>
            <p:cNvSpPr/>
            <p:nvPr/>
          </p:nvSpPr>
          <p:spPr>
            <a:xfrm>
              <a:off x="0" y="142888"/>
              <a:ext cx="2943669" cy="1177467"/>
            </a:xfrm>
            <a:prstGeom prst="chevron">
              <a:avLst/>
            </a:prstGeom>
            <a:solidFill>
              <a:schemeClr val="accent1">
                <a:lumMod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fontAlgn="auto">
                <a:spcBef>
                  <a:spcPts val="0"/>
                </a:spcBef>
                <a:spcAft>
                  <a:spcPts val="600"/>
                </a:spcAft>
                <a:defRPr/>
              </a:pPr>
              <a:r>
                <a:rPr lang="en-US" sz="1400" kern="0" dirty="0">
                  <a:solidFill>
                    <a:srgbClr val="000000"/>
                  </a:solidFill>
                </a:rPr>
                <a:t>Agreement created in Pegasys</a:t>
              </a:r>
            </a:p>
            <a:p>
              <a:pPr algn="ctr" fontAlgn="auto">
                <a:spcBef>
                  <a:spcPts val="0"/>
                </a:spcBef>
                <a:spcAft>
                  <a:spcPts val="600"/>
                </a:spcAft>
                <a:defRPr/>
              </a:pPr>
              <a:r>
                <a:rPr lang="en-US" sz="1200" b="1" kern="0" dirty="0">
                  <a:solidFill>
                    <a:srgbClr val="000000"/>
                  </a:solidFill>
                </a:rPr>
                <a:t>ED: External Agreement</a:t>
              </a:r>
              <a:endParaRPr lang="en-US" sz="1200" kern="0" dirty="0">
                <a:solidFill>
                  <a:sysClr val="windowText" lastClr="000000"/>
                </a:solidFill>
              </a:endParaRPr>
            </a:p>
          </p:txBody>
        </p:sp>
      </p:grpSp>
      <p:grpSp>
        <p:nvGrpSpPr>
          <p:cNvPr id="21" name="Group 20"/>
          <p:cNvGrpSpPr/>
          <p:nvPr/>
        </p:nvGrpSpPr>
        <p:grpSpPr>
          <a:xfrm>
            <a:off x="3190908" y="2392591"/>
            <a:ext cx="3098716" cy="1177467"/>
            <a:chOff x="0" y="142888"/>
            <a:chExt cx="2943669" cy="1177467"/>
          </a:xfrm>
        </p:grpSpPr>
        <p:sp>
          <p:nvSpPr>
            <p:cNvPr id="22" name="Chevron 21"/>
            <p:cNvSpPr/>
            <p:nvPr/>
          </p:nvSpPr>
          <p:spPr>
            <a:xfrm>
              <a:off x="0" y="142888"/>
              <a:ext cx="2943669" cy="1177467"/>
            </a:xfrm>
            <a:prstGeom prst="chevron">
              <a:avLst/>
            </a:prstGeom>
            <a:solidFill>
              <a:srgbClr val="FFFF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p:nvPr/>
          </p:nvSpPr>
          <p:spPr>
            <a:xfrm>
              <a:off x="588734" y="142888"/>
              <a:ext cx="1766202"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a:spcAft>
                  <a:spcPts val="600"/>
                </a:spcAft>
              </a:pPr>
              <a:r>
                <a:rPr lang="en-US" sz="1400" dirty="0">
                  <a:solidFill>
                    <a:srgbClr val="000000"/>
                  </a:solidFill>
                </a:rPr>
                <a:t>Bill generated from </a:t>
              </a:r>
              <a:r>
                <a:rPr lang="en-US" sz="1400" b="1" u="sng" dirty="0">
                  <a:solidFill>
                    <a:srgbClr val="000000"/>
                  </a:solidFill>
                </a:rPr>
                <a:t>advance</a:t>
              </a:r>
              <a:r>
                <a:rPr lang="en-US" sz="1400" dirty="0">
                  <a:solidFill>
                    <a:srgbClr val="000000"/>
                  </a:solidFill>
                </a:rPr>
                <a:t> DBR</a:t>
              </a:r>
            </a:p>
            <a:p>
              <a:pPr algn="ctr">
                <a:spcAft>
                  <a:spcPts val="600"/>
                </a:spcAft>
              </a:pPr>
              <a:r>
                <a:rPr lang="en-US" sz="1200" b="1" dirty="0">
                  <a:solidFill>
                    <a:srgbClr val="000000"/>
                  </a:solidFill>
                </a:rPr>
                <a:t>BD: Advance Line Type</a:t>
              </a:r>
              <a:endParaRPr lang="en-US" sz="1200" dirty="0">
                <a:solidFill>
                  <a:srgbClr val="000000"/>
                </a:solidFill>
              </a:endParaRPr>
            </a:p>
          </p:txBody>
        </p:sp>
      </p:grpSp>
      <p:grpSp>
        <p:nvGrpSpPr>
          <p:cNvPr id="24" name="Group 23"/>
          <p:cNvGrpSpPr/>
          <p:nvPr/>
        </p:nvGrpSpPr>
        <p:grpSpPr>
          <a:xfrm>
            <a:off x="5813408" y="2392591"/>
            <a:ext cx="3098716" cy="1177467"/>
            <a:chOff x="0" y="142888"/>
            <a:chExt cx="2943669" cy="1177467"/>
          </a:xfrm>
        </p:grpSpPr>
        <p:sp>
          <p:nvSpPr>
            <p:cNvPr id="25" name="Chevron 24"/>
            <p:cNvSpPr/>
            <p:nvPr/>
          </p:nvSpPr>
          <p:spPr>
            <a:xfrm>
              <a:off x="0" y="142888"/>
              <a:ext cx="2943669" cy="1177467"/>
            </a:xfrm>
            <a:prstGeom prst="chevron">
              <a:avLst/>
            </a:pr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p:nvPr/>
          </p:nvSpPr>
          <p:spPr>
            <a:xfrm>
              <a:off x="509649" y="142888"/>
              <a:ext cx="2017795" cy="1177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18669" rIns="18669" bIns="18669" numCol="1" spcCol="1270" anchor="ctr" anchorCtr="0">
              <a:noAutofit/>
            </a:bodyPr>
            <a:lstStyle/>
            <a:p>
              <a:pPr algn="ctr">
                <a:spcAft>
                  <a:spcPts val="600"/>
                </a:spcAft>
              </a:pPr>
              <a:r>
                <a:rPr lang="en-US" sz="1400" b="1" u="sng" dirty="0">
                  <a:solidFill>
                    <a:srgbClr val="000000"/>
                  </a:solidFill>
                </a:rPr>
                <a:t>Advance</a:t>
              </a:r>
              <a:r>
                <a:rPr lang="en-US" sz="1400" dirty="0">
                  <a:solidFill>
                    <a:srgbClr val="000000"/>
                  </a:solidFill>
                </a:rPr>
                <a:t> collection received from customer</a:t>
              </a:r>
            </a:p>
            <a:p>
              <a:pPr algn="ctr">
                <a:spcAft>
                  <a:spcPts val="600"/>
                </a:spcAft>
              </a:pPr>
              <a:r>
                <a:rPr lang="en-US" sz="1200" b="1" dirty="0">
                  <a:solidFill>
                    <a:srgbClr val="000000"/>
                  </a:solidFill>
                </a:rPr>
                <a:t>CR: Advance Pmt Line Type</a:t>
              </a:r>
            </a:p>
          </p:txBody>
        </p:sp>
      </p:grpSp>
      <p:sp>
        <p:nvSpPr>
          <p:cNvPr id="27" name="Rectangle 26"/>
          <p:cNvSpPr/>
          <p:nvPr/>
        </p:nvSpPr>
        <p:spPr bwMode="auto">
          <a:xfrm>
            <a:off x="476250" y="3813569"/>
            <a:ext cx="8591550" cy="163473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Tree>
    <p:extLst>
      <p:ext uri="{BB962C8B-B14F-4D97-AF65-F5344CB8AC3E}">
        <p14:creationId xmlns:p14="http://schemas.microsoft.com/office/powerpoint/2010/main" val="41686677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smtClean="0"/>
              <a:t>Advance Offset Notification DBR/BD</a:t>
            </a:r>
            <a:endParaRPr lang="en-US" dirty="0"/>
          </a:p>
        </p:txBody>
      </p:sp>
      <p:sp>
        <p:nvSpPr>
          <p:cNvPr id="3" name="Content Placeholder 2"/>
          <p:cNvSpPr>
            <a:spLocks noGrp="1"/>
          </p:cNvSpPr>
          <p:nvPr>
            <p:ph idx="1"/>
          </p:nvPr>
        </p:nvSpPr>
        <p:spPr>
          <a:xfrm>
            <a:off x="455612" y="1115705"/>
            <a:ext cx="8688387" cy="5201967"/>
          </a:xfrm>
        </p:spPr>
        <p:txBody>
          <a:bodyPr/>
          <a:lstStyle/>
          <a:p>
            <a:pPr marL="228600" lvl="1" indent="-228600">
              <a:spcBef>
                <a:spcPts val="300"/>
              </a:spcBef>
              <a:spcAft>
                <a:spcPts val="300"/>
              </a:spcAft>
              <a:buFont typeface="+mj-lt"/>
              <a:buAutoNum type="arabicPeriod" startAt="5"/>
            </a:pPr>
            <a:r>
              <a:rPr lang="en-US" sz="1600" dirty="0"/>
              <a:t>The goods/services are delivered to the customer, triggering </a:t>
            </a:r>
            <a:r>
              <a:rPr lang="en-US" sz="1600" dirty="0" smtClean="0"/>
              <a:t>RBA/NBA feeder </a:t>
            </a:r>
            <a:r>
              <a:rPr lang="en-US" sz="1600" dirty="0"/>
              <a:t>system to send a </a:t>
            </a:r>
            <a:r>
              <a:rPr lang="en-US" sz="1600" b="1" u="sng" dirty="0"/>
              <a:t>2</a:t>
            </a:r>
            <a:r>
              <a:rPr lang="en-US" sz="1600" b="1" u="sng" baseline="30000" dirty="0"/>
              <a:t>nd</a:t>
            </a:r>
            <a:r>
              <a:rPr lang="en-US" sz="1600" b="1" u="sng" dirty="0"/>
              <a:t> DBR, called the advance offset notification DBR</a:t>
            </a:r>
            <a:endParaRPr lang="en-US" sz="1600" dirty="0" smtClean="0"/>
          </a:p>
          <a:p>
            <a:pPr marL="571500" lvl="2" indent="-225425">
              <a:spcBef>
                <a:spcPts val="300"/>
              </a:spcBef>
              <a:spcAft>
                <a:spcPts val="300"/>
              </a:spcAft>
            </a:pPr>
            <a:r>
              <a:rPr lang="en-US" sz="1600" dirty="0" smtClean="0">
                <a:ea typeface="+mn-ea"/>
                <a:cs typeface="+mn-cs"/>
              </a:rPr>
              <a:t>DBR Advance Indicator: </a:t>
            </a:r>
            <a:r>
              <a:rPr lang="en-US" sz="1600" b="1" dirty="0" smtClean="0">
                <a:ea typeface="+mn-ea"/>
                <a:cs typeface="+mn-cs"/>
              </a:rPr>
              <a:t>O (advance offset)</a:t>
            </a:r>
          </a:p>
          <a:p>
            <a:pPr marL="228600" lvl="1" indent="-228600">
              <a:spcBef>
                <a:spcPts val="300"/>
              </a:spcBef>
              <a:spcAft>
                <a:spcPts val="300"/>
              </a:spcAft>
              <a:buFont typeface="+mj-lt"/>
              <a:buAutoNum type="arabicPeriod" startAt="5"/>
            </a:pPr>
            <a:r>
              <a:rPr lang="en-US" sz="1600" dirty="0" smtClean="0">
                <a:ea typeface="+mn-ea"/>
                <a:cs typeface="+mn-cs"/>
              </a:rPr>
              <a:t>Advance Offset DBR is imported/crosswalked/summarized to </a:t>
            </a:r>
            <a:r>
              <a:rPr lang="en-US" sz="1600" b="1" u="sng" dirty="0" smtClean="0">
                <a:ea typeface="+mn-ea"/>
                <a:cs typeface="+mn-cs"/>
              </a:rPr>
              <a:t>create advance Notification Billing Document</a:t>
            </a:r>
          </a:p>
          <a:p>
            <a:pPr marL="571500" lvl="2" indent="-225425">
              <a:spcBef>
                <a:spcPts val="300"/>
              </a:spcBef>
              <a:spcAft>
                <a:spcPts val="300"/>
              </a:spcAft>
            </a:pPr>
            <a:r>
              <a:rPr lang="en-US" sz="1600" u="sng" dirty="0" smtClean="0">
                <a:ea typeface="+mn-ea"/>
                <a:cs typeface="+mn-cs"/>
              </a:rPr>
              <a:t>Advance Offset Notification Billing Document Header</a:t>
            </a:r>
            <a:r>
              <a:rPr lang="en-US" sz="1600" dirty="0" smtClean="0">
                <a:ea typeface="+mn-ea"/>
                <a:cs typeface="+mn-cs"/>
              </a:rPr>
              <a:t>:</a:t>
            </a:r>
          </a:p>
          <a:p>
            <a:pPr marL="917575" lvl="3" indent="-225425">
              <a:spcBef>
                <a:spcPts val="300"/>
              </a:spcBef>
              <a:spcAft>
                <a:spcPts val="300"/>
              </a:spcAft>
            </a:pPr>
            <a:r>
              <a:rPr lang="en-US" sz="1400" dirty="0" smtClean="0">
                <a:ea typeface="+mn-ea"/>
                <a:cs typeface="+mn-cs"/>
              </a:rPr>
              <a:t>Document Type: </a:t>
            </a:r>
            <a:r>
              <a:rPr lang="en-US" sz="1400" b="1" dirty="0" smtClean="0">
                <a:ea typeface="+mn-ea"/>
                <a:cs typeface="+mn-cs"/>
              </a:rPr>
              <a:t>BAO</a:t>
            </a:r>
          </a:p>
          <a:p>
            <a:pPr marL="923925" lvl="3">
              <a:spcBef>
                <a:spcPts val="300"/>
              </a:spcBef>
              <a:spcAft>
                <a:spcPts val="300"/>
              </a:spcAft>
            </a:pPr>
            <a:r>
              <a:rPr lang="en-US" sz="1400" dirty="0"/>
              <a:t>Waive Admin Charges: </a:t>
            </a:r>
            <a:r>
              <a:rPr lang="en-US" sz="1400" b="1" dirty="0" smtClean="0"/>
              <a:t>True </a:t>
            </a:r>
            <a:r>
              <a:rPr lang="en-US" sz="1400" b="1" dirty="0"/>
              <a:t>(checked)</a:t>
            </a:r>
          </a:p>
          <a:p>
            <a:pPr marL="923925" lvl="3">
              <a:spcBef>
                <a:spcPts val="300"/>
              </a:spcBef>
              <a:spcAft>
                <a:spcPts val="300"/>
              </a:spcAft>
            </a:pPr>
            <a:r>
              <a:rPr lang="en-US" sz="1400" dirty="0"/>
              <a:t>Waive </a:t>
            </a:r>
            <a:r>
              <a:rPr lang="en-US" sz="1400" dirty="0" smtClean="0"/>
              <a:t>Penalty Charges</a:t>
            </a:r>
            <a:r>
              <a:rPr lang="en-US" sz="1400" dirty="0"/>
              <a:t>: </a:t>
            </a:r>
            <a:r>
              <a:rPr lang="en-US" sz="1400" b="1" dirty="0" smtClean="0"/>
              <a:t>True </a:t>
            </a:r>
            <a:r>
              <a:rPr lang="en-US" sz="1400" b="1" dirty="0"/>
              <a:t>(checked)</a:t>
            </a:r>
          </a:p>
          <a:p>
            <a:pPr marL="923925" lvl="3">
              <a:spcBef>
                <a:spcPts val="300"/>
              </a:spcBef>
              <a:spcAft>
                <a:spcPts val="300"/>
              </a:spcAft>
            </a:pPr>
            <a:r>
              <a:rPr lang="en-US" sz="1400" dirty="0"/>
              <a:t>Waive Interest on Principal: </a:t>
            </a:r>
            <a:r>
              <a:rPr lang="en-US" sz="1400" b="1" dirty="0" smtClean="0"/>
              <a:t>True </a:t>
            </a:r>
            <a:r>
              <a:rPr lang="en-US" sz="1400" b="1" dirty="0"/>
              <a:t>(checked</a:t>
            </a:r>
            <a:r>
              <a:rPr lang="en-US" sz="1400" b="1" dirty="0" smtClean="0"/>
              <a:t>)</a:t>
            </a:r>
          </a:p>
          <a:p>
            <a:pPr marL="577850" lvl="2">
              <a:spcBef>
                <a:spcPts val="300"/>
              </a:spcBef>
              <a:spcAft>
                <a:spcPts val="300"/>
              </a:spcAft>
            </a:pPr>
            <a:r>
              <a:rPr lang="en-US" sz="1600" u="sng" dirty="0" smtClean="0"/>
              <a:t>Advance </a:t>
            </a:r>
            <a:r>
              <a:rPr lang="en-US" sz="1600" u="sng" dirty="0"/>
              <a:t>Offset Notification </a:t>
            </a:r>
            <a:r>
              <a:rPr lang="en-US" sz="1600" u="sng" dirty="0" smtClean="0"/>
              <a:t>Billing </a:t>
            </a:r>
            <a:r>
              <a:rPr lang="en-US" sz="1600" u="sng" dirty="0"/>
              <a:t>Document </a:t>
            </a:r>
            <a:r>
              <a:rPr lang="en-US" sz="1600" u="sng" dirty="0" smtClean="0"/>
              <a:t>Accounting Line</a:t>
            </a:r>
            <a:r>
              <a:rPr lang="en-US" sz="1600" dirty="0" smtClean="0"/>
              <a:t>:</a:t>
            </a:r>
          </a:p>
          <a:p>
            <a:pPr lvl="2">
              <a:spcBef>
                <a:spcPts val="300"/>
              </a:spcBef>
              <a:spcAft>
                <a:spcPts val="300"/>
              </a:spcAft>
            </a:pPr>
            <a:r>
              <a:rPr lang="en-US" sz="1400" dirty="0">
                <a:solidFill>
                  <a:srgbClr val="000000"/>
                </a:solidFill>
              </a:rPr>
              <a:t>Line Type: </a:t>
            </a:r>
            <a:r>
              <a:rPr lang="en-US" sz="1400" b="1" dirty="0" smtClean="0">
                <a:solidFill>
                  <a:srgbClr val="000000"/>
                </a:solidFill>
              </a:rPr>
              <a:t>Normal</a:t>
            </a:r>
            <a:endParaRPr lang="en-US" sz="1400" b="1" dirty="0">
              <a:solidFill>
                <a:srgbClr val="000000"/>
              </a:solidFill>
            </a:endParaRPr>
          </a:p>
          <a:p>
            <a:pPr lvl="2">
              <a:spcBef>
                <a:spcPts val="300"/>
              </a:spcBef>
              <a:spcAft>
                <a:spcPts val="300"/>
              </a:spcAft>
            </a:pPr>
            <a:r>
              <a:rPr lang="en-US" sz="1400" dirty="0">
                <a:solidFill>
                  <a:srgbClr val="000000"/>
                </a:solidFill>
              </a:rPr>
              <a:t>Transaction Type: </a:t>
            </a:r>
            <a:r>
              <a:rPr lang="en-US" sz="1400" b="1" dirty="0" smtClean="0">
                <a:solidFill>
                  <a:srgbClr val="000000"/>
                </a:solidFill>
              </a:rPr>
              <a:t>ADO (null post)</a:t>
            </a:r>
          </a:p>
          <a:p>
            <a:pPr lvl="2">
              <a:spcBef>
                <a:spcPts val="300"/>
              </a:spcBef>
              <a:spcAft>
                <a:spcPts val="300"/>
              </a:spcAft>
            </a:pPr>
            <a:r>
              <a:rPr lang="en-US" sz="1400" dirty="0" smtClean="0">
                <a:solidFill>
                  <a:srgbClr val="000000"/>
                </a:solidFill>
              </a:rPr>
              <a:t>Billing Status: </a:t>
            </a:r>
            <a:r>
              <a:rPr lang="en-US" sz="1400" b="1" dirty="0" smtClean="0">
                <a:solidFill>
                  <a:srgbClr val="000000"/>
                </a:solidFill>
              </a:rPr>
              <a:t>Billed</a:t>
            </a:r>
            <a:endParaRPr lang="en-US" sz="1400" b="1" dirty="0">
              <a:solidFill>
                <a:srgbClr val="000000"/>
              </a:solidFill>
            </a:endParaRPr>
          </a:p>
          <a:p>
            <a:pPr lvl="2">
              <a:spcBef>
                <a:spcPts val="300"/>
              </a:spcBef>
              <a:spcAft>
                <a:spcPts val="300"/>
              </a:spcAft>
            </a:pPr>
            <a:r>
              <a:rPr lang="en-US" sz="1400" dirty="0">
                <a:solidFill>
                  <a:srgbClr val="000000"/>
                </a:solidFill>
              </a:rPr>
              <a:t>Receivable Type: </a:t>
            </a:r>
            <a:r>
              <a:rPr lang="en-US" sz="1400" b="1" dirty="0">
                <a:solidFill>
                  <a:srgbClr val="000000"/>
                </a:solidFill>
              </a:rPr>
              <a:t>AASITSADV</a:t>
            </a:r>
          </a:p>
          <a:p>
            <a:pPr lvl="2">
              <a:spcBef>
                <a:spcPts val="300"/>
              </a:spcBef>
              <a:spcAft>
                <a:spcPts val="300"/>
              </a:spcAft>
            </a:pPr>
            <a:r>
              <a:rPr lang="en-US" sz="1400" dirty="0"/>
              <a:t>Bill Print: </a:t>
            </a:r>
            <a:r>
              <a:rPr lang="en-US" sz="1400" b="1" dirty="0"/>
              <a:t>No</a:t>
            </a:r>
            <a:endParaRPr lang="en-US" sz="1400" b="1" dirty="0" smtClean="0">
              <a:solidFill>
                <a:srgbClr val="000000"/>
              </a:solidFill>
            </a:endParaRPr>
          </a:p>
          <a:p>
            <a:pPr lvl="2">
              <a:spcBef>
                <a:spcPts val="300"/>
              </a:spcBef>
              <a:spcAft>
                <a:spcPts val="300"/>
              </a:spcAft>
            </a:pPr>
            <a:r>
              <a:rPr lang="en-US" sz="1400" dirty="0" smtClean="0">
                <a:solidFill>
                  <a:srgbClr val="000000"/>
                </a:solidFill>
              </a:rPr>
              <a:t>Dunning </a:t>
            </a:r>
            <a:r>
              <a:rPr lang="en-US" sz="1400" dirty="0">
                <a:solidFill>
                  <a:srgbClr val="000000"/>
                </a:solidFill>
              </a:rPr>
              <a:t>Print flag: </a:t>
            </a:r>
            <a:r>
              <a:rPr lang="en-US" sz="1400" b="1" dirty="0" smtClean="0">
                <a:solidFill>
                  <a:srgbClr val="000000"/>
                </a:solidFill>
              </a:rPr>
              <a:t>False </a:t>
            </a:r>
            <a:r>
              <a:rPr lang="en-US" sz="1400" b="1" dirty="0">
                <a:solidFill>
                  <a:srgbClr val="000000"/>
                </a:solidFill>
              </a:rPr>
              <a:t>(unchecked)</a:t>
            </a:r>
          </a:p>
          <a:p>
            <a:pPr lvl="2">
              <a:spcBef>
                <a:spcPts val="300"/>
              </a:spcBef>
              <a:spcAft>
                <a:spcPts val="300"/>
              </a:spcAft>
            </a:pPr>
            <a:r>
              <a:rPr lang="en-US" sz="1400" dirty="0">
                <a:solidFill>
                  <a:srgbClr val="000000"/>
                </a:solidFill>
              </a:rPr>
              <a:t>Revenue Source Code: </a:t>
            </a:r>
            <a:r>
              <a:rPr lang="en-US" sz="1400" b="1" dirty="0" smtClean="0">
                <a:solidFill>
                  <a:srgbClr val="000000"/>
                </a:solidFill>
              </a:rPr>
              <a:t>Null (not applicable)</a:t>
            </a:r>
            <a:endParaRPr lang="en-US" sz="1400" b="1" dirty="0">
              <a:solidFill>
                <a:srgbClr val="000000"/>
              </a:solidFill>
            </a:endParaRPr>
          </a:p>
          <a:p>
            <a:pPr lvl="2">
              <a:spcBef>
                <a:spcPts val="300"/>
              </a:spcBef>
              <a:spcAft>
                <a:spcPts val="300"/>
              </a:spcAft>
            </a:pPr>
            <a:r>
              <a:rPr lang="en-US" sz="1400" dirty="0">
                <a:solidFill>
                  <a:srgbClr val="000000"/>
                </a:solidFill>
              </a:rPr>
              <a:t>Agreement Number and Agreement Line Number reference</a:t>
            </a: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84</a:t>
            </a:fld>
            <a:endParaRPr lang="en-US" dirty="0">
              <a:solidFill>
                <a:srgbClr val="000000"/>
              </a:solidFill>
            </a:endParaRPr>
          </a:p>
        </p:txBody>
      </p:sp>
    </p:spTree>
    <p:extLst>
      <p:ext uri="{BB962C8B-B14F-4D97-AF65-F5344CB8AC3E}">
        <p14:creationId xmlns:p14="http://schemas.microsoft.com/office/powerpoint/2010/main" val="13785150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88387" cy="563562"/>
          </a:xfrm>
        </p:spPr>
        <p:txBody>
          <a:bodyPr/>
          <a:lstStyle/>
          <a:p>
            <a:r>
              <a:rPr lang="en-US" dirty="0" smtClean="0"/>
              <a:t>Advance Offset Notification – DBR Advance Indicator</a:t>
            </a:r>
            <a:endParaRPr lang="en-US" dirty="0"/>
          </a:p>
        </p:txBody>
      </p:sp>
      <p:sp>
        <p:nvSpPr>
          <p:cNvPr id="4" name="Footer Placeholder 3"/>
          <p:cNvSpPr>
            <a:spLocks noGrp="1"/>
          </p:cNvSpPr>
          <p:nvPr>
            <p:ph type="ftr" sz="quarter" idx="10"/>
          </p:nvPr>
        </p:nvSpPr>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solidFill>
                  <a:srgbClr val="000000"/>
                </a:solidFill>
              </a:rPr>
              <a:pPr>
                <a:defRPr/>
              </a:pPr>
              <a:t>85</a:t>
            </a:fld>
            <a:endParaRPr lang="en-US" dirty="0">
              <a:solidFill>
                <a:srgbClr val="000000"/>
              </a:solidFill>
            </a:endParaRPr>
          </a:p>
        </p:txBody>
      </p:sp>
      <p:sp>
        <p:nvSpPr>
          <p:cNvPr id="6" name="Content Placeholder 2"/>
          <p:cNvSpPr txBox="1">
            <a:spLocks/>
          </p:cNvSpPr>
          <p:nvPr/>
        </p:nvSpPr>
        <p:spPr bwMode="auto">
          <a:xfrm>
            <a:off x="455613" y="1166019"/>
            <a:ext cx="8229600" cy="1672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20000"/>
              </a:spcBef>
              <a:spcAft>
                <a:spcPct val="0"/>
              </a:spcAft>
              <a:buClr>
                <a:srgbClr val="AF242B"/>
              </a:buClr>
              <a:buSzPct val="75000"/>
              <a:buFont typeface="Wingdings" pitchFamily="2" charset="2"/>
              <a:buChar char="w"/>
              <a:defRPr sz="2600">
                <a:solidFill>
                  <a:schemeClr val="tx1"/>
                </a:solidFill>
                <a:latin typeface="+mn-lt"/>
                <a:ea typeface="+mn-ea"/>
                <a:cs typeface="+mn-cs"/>
              </a:defRPr>
            </a:lvl1pPr>
            <a:lvl2pPr marL="568325" indent="-222250"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2pPr>
            <a:lvl3pPr marL="914400" indent="-231775" algn="l" rtl="0" eaLnBrk="0" fontAlgn="base" hangingPunct="0">
              <a:spcBef>
                <a:spcPct val="20000"/>
              </a:spcBef>
              <a:spcAft>
                <a:spcPct val="0"/>
              </a:spcAft>
              <a:buClr>
                <a:srgbClr val="AF242B"/>
              </a:buClr>
              <a:buSzPct val="75000"/>
              <a:buFont typeface="Wingdings" pitchFamily="2" charset="2"/>
              <a:buChar char="w"/>
              <a:defRPr sz="2400">
                <a:solidFill>
                  <a:schemeClr val="tx1"/>
                </a:solidFill>
                <a:latin typeface="+mn-lt"/>
              </a:defRPr>
            </a:lvl3pPr>
            <a:lvl4pPr marL="1260475" indent="-231775"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4pPr>
            <a:lvl5pPr marL="1539875" indent="-165100" algn="l" rtl="0" eaLnBrk="0" fontAlgn="base" hangingPunct="0">
              <a:spcBef>
                <a:spcPct val="20000"/>
              </a:spcBef>
              <a:spcAft>
                <a:spcPct val="0"/>
              </a:spcAft>
              <a:buClr>
                <a:srgbClr val="AF242B"/>
              </a:buClr>
              <a:buSzPct val="75000"/>
              <a:buFont typeface="Wingdings" pitchFamily="2" charset="2"/>
              <a:buChar char="w"/>
              <a:defRPr sz="2000">
                <a:solidFill>
                  <a:schemeClr val="tx1"/>
                </a:solidFill>
                <a:latin typeface="+mn-lt"/>
              </a:defRPr>
            </a:lvl5pPr>
            <a:lvl6pPr marL="19970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6pPr>
            <a:lvl7pPr marL="24542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7pPr>
            <a:lvl8pPr marL="29114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8pPr>
            <a:lvl9pPr marL="3368675" indent="-165100" algn="l" rtl="0" fontAlgn="base">
              <a:spcBef>
                <a:spcPct val="20000"/>
              </a:spcBef>
              <a:spcAft>
                <a:spcPct val="0"/>
              </a:spcAft>
              <a:buClr>
                <a:srgbClr val="AF242B"/>
              </a:buClr>
              <a:buSzPct val="75000"/>
              <a:buFont typeface="Wingdings" pitchFamily="2" charset="2"/>
              <a:buChar char="w"/>
              <a:defRPr sz="2000">
                <a:solidFill>
                  <a:schemeClr val="tx1"/>
                </a:solidFill>
                <a:latin typeface="+mn-lt"/>
              </a:defRPr>
            </a:lvl9pPr>
          </a:lstStyle>
          <a:p>
            <a:pPr marL="231775" lvl="1"/>
            <a:r>
              <a:rPr lang="en-US" sz="2200" kern="0" dirty="0" smtClean="0">
                <a:solidFill>
                  <a:srgbClr val="000000"/>
                </a:solidFill>
              </a:rPr>
              <a:t>Advance Indicator: O</a:t>
            </a:r>
          </a:p>
          <a:p>
            <a:pPr marL="0" indent="0">
              <a:buFont typeface="Wingdings" pitchFamily="2" charset="2"/>
              <a:buNone/>
            </a:pPr>
            <a:endParaRPr lang="en-US" sz="2000" kern="0" dirty="0" smtClean="0">
              <a:solidFill>
                <a:srgbClr val="000000"/>
              </a:solidFill>
            </a:endParaRPr>
          </a:p>
          <a:p>
            <a:pPr marL="0" indent="0">
              <a:buFont typeface="Wingdings" pitchFamily="2" charset="2"/>
              <a:buNone/>
            </a:pPr>
            <a:endParaRPr lang="en-US" sz="2000" kern="0" dirty="0">
              <a:solidFill>
                <a:srgbClr val="00000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700338"/>
            <a:ext cx="6191250" cy="14573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662863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31788"/>
            <a:ext cx="8688387" cy="563562"/>
          </a:xfrm>
        </p:spPr>
        <p:txBody>
          <a:bodyPr/>
          <a:lstStyle/>
          <a:p>
            <a:r>
              <a:rPr lang="en-US" dirty="0" smtClean="0"/>
              <a:t>Advance Offset Notification – </a:t>
            </a:r>
            <a:br>
              <a:rPr lang="en-US" dirty="0" smtClean="0"/>
            </a:br>
            <a:r>
              <a:rPr lang="en-US" dirty="0" smtClean="0"/>
              <a:t>Billing Document Header</a:t>
            </a:r>
            <a:endParaRPr lang="en-US" dirty="0"/>
          </a:p>
        </p:txBody>
      </p:sp>
      <p:sp>
        <p:nvSpPr>
          <p:cNvPr id="3" name="Content Placeholder 2"/>
          <p:cNvSpPr>
            <a:spLocks noGrp="1"/>
          </p:cNvSpPr>
          <p:nvPr>
            <p:ph idx="1"/>
          </p:nvPr>
        </p:nvSpPr>
        <p:spPr>
          <a:xfrm>
            <a:off x="455613" y="1166019"/>
            <a:ext cx="8229600" cy="1672184"/>
          </a:xfrm>
        </p:spPr>
        <p:txBody>
          <a:bodyPr/>
          <a:lstStyle/>
          <a:p>
            <a:pPr marL="231775" lvl="1"/>
            <a:r>
              <a:rPr lang="en-US" sz="2200" dirty="0" smtClean="0"/>
              <a:t>Document </a:t>
            </a:r>
            <a:r>
              <a:rPr lang="en-US" sz="2200" dirty="0"/>
              <a:t>Type: </a:t>
            </a:r>
            <a:r>
              <a:rPr lang="en-US" sz="2200" dirty="0" smtClean="0"/>
              <a:t>BAO</a:t>
            </a:r>
            <a:endParaRPr lang="en-US" sz="2200" dirty="0"/>
          </a:p>
          <a:p>
            <a:pPr marL="231775" lvl="1"/>
            <a:r>
              <a:rPr lang="en-US" sz="2200" dirty="0"/>
              <a:t>Waive Admin Charges: true (checked)</a:t>
            </a:r>
          </a:p>
          <a:p>
            <a:pPr marL="231775" lvl="1"/>
            <a:r>
              <a:rPr lang="en-US" sz="2200" dirty="0"/>
              <a:t>Waive Admin Charges: true (checked)</a:t>
            </a:r>
          </a:p>
          <a:p>
            <a:pPr marL="231775" lvl="1"/>
            <a:r>
              <a:rPr lang="en-US" sz="2200" dirty="0"/>
              <a:t>Waive Interest on Principal: true (checked)</a:t>
            </a:r>
          </a:p>
          <a:p>
            <a:endParaRPr lang="en-US" sz="2000" dirty="0"/>
          </a:p>
          <a:p>
            <a:pPr marL="0" indent="0">
              <a:buNone/>
            </a:pPr>
            <a:endParaRPr lang="en-US" sz="20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86</a:t>
            </a:fld>
            <a:endParaRPr lang="en-US" dirty="0">
              <a:solidFill>
                <a:srgbClr val="000000"/>
              </a:solidFill>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473" y="2991282"/>
            <a:ext cx="3648075" cy="1495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23" y="3134158"/>
            <a:ext cx="4514850" cy="120967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835585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a:t>Advance Offset </a:t>
            </a:r>
            <a:r>
              <a:rPr lang="en-US" dirty="0" smtClean="0"/>
              <a:t>Notification – </a:t>
            </a:r>
            <a:br>
              <a:rPr lang="en-US" dirty="0" smtClean="0"/>
            </a:br>
            <a:r>
              <a:rPr lang="en-US" dirty="0" smtClean="0"/>
              <a:t>Billing Document Header Accounting Line</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Line Type: Normal</a:t>
            </a:r>
          </a:p>
          <a:p>
            <a:r>
              <a:rPr lang="en-US" sz="2200" dirty="0" smtClean="0"/>
              <a:t>Billing Status: Billed</a:t>
            </a:r>
          </a:p>
          <a:p>
            <a:r>
              <a:rPr lang="en-US" sz="2200" dirty="0" smtClean="0"/>
              <a:t>Transaction </a:t>
            </a:r>
            <a:r>
              <a:rPr lang="en-US" sz="2200" dirty="0"/>
              <a:t>Type: </a:t>
            </a:r>
            <a:r>
              <a:rPr lang="en-US" sz="2200" dirty="0" smtClean="0"/>
              <a:t>ADO</a:t>
            </a:r>
            <a:endParaRPr lang="en-US" sz="2200" dirty="0"/>
          </a:p>
          <a:p>
            <a:r>
              <a:rPr lang="en-US" sz="2200" dirty="0"/>
              <a:t>Receivable Type: </a:t>
            </a:r>
            <a:r>
              <a:rPr lang="en-US" sz="2200" dirty="0" smtClean="0"/>
              <a:t>AASITSADV</a:t>
            </a:r>
          </a:p>
          <a:p>
            <a:r>
              <a:rPr lang="en-US" sz="2200" dirty="0" smtClean="0"/>
              <a:t>Bill Print: No</a:t>
            </a:r>
            <a:endParaRPr lang="en-US" sz="2200" dirty="0"/>
          </a:p>
          <a:p>
            <a:r>
              <a:rPr lang="en-US" sz="2200" dirty="0"/>
              <a:t>Dunning Print flag: false (unchecked</a:t>
            </a:r>
            <a:r>
              <a:rPr lang="en-US" sz="2200" dirty="0" smtClean="0"/>
              <a:t>)</a:t>
            </a:r>
            <a:endParaRPr lang="en-US" sz="2200" dirty="0"/>
          </a:p>
        </p:txBody>
      </p:sp>
      <p:sp>
        <p:nvSpPr>
          <p:cNvPr id="4" name="Footer Placeholder 3"/>
          <p:cNvSpPr>
            <a:spLocks noGrp="1"/>
          </p:cNvSpPr>
          <p:nvPr>
            <p:ph type="ftr" sz="quarter" idx="10"/>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87</a:t>
            </a:fld>
            <a:endParaRPr lang="en-US" dirty="0">
              <a:solidFill>
                <a:srgbClr val="000000"/>
              </a:solidFill>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06" y="3766582"/>
            <a:ext cx="6638925" cy="21717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bwMode="auto">
          <a:xfrm>
            <a:off x="1163781" y="4429496"/>
            <a:ext cx="2541319" cy="225631"/>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Tree>
    <p:extLst>
      <p:ext uri="{BB962C8B-B14F-4D97-AF65-F5344CB8AC3E}">
        <p14:creationId xmlns:p14="http://schemas.microsoft.com/office/powerpoint/2010/main" val="15434237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a:t>Advance Offset Notification – </a:t>
            </a:r>
            <a:br>
              <a:rPr lang="en-US" dirty="0"/>
            </a:br>
            <a:r>
              <a:rPr lang="en-US" dirty="0"/>
              <a:t>Billing Document Header Accounting Line</a:t>
            </a:r>
          </a:p>
        </p:txBody>
      </p:sp>
      <p:sp>
        <p:nvSpPr>
          <p:cNvPr id="3" name="Content Placeholder 2"/>
          <p:cNvSpPr>
            <a:spLocks noGrp="1"/>
          </p:cNvSpPr>
          <p:nvPr>
            <p:ph idx="1"/>
          </p:nvPr>
        </p:nvSpPr>
        <p:spPr>
          <a:xfrm>
            <a:off x="455613" y="1166018"/>
            <a:ext cx="8229600" cy="1957191"/>
          </a:xfrm>
        </p:spPr>
        <p:txBody>
          <a:bodyPr/>
          <a:lstStyle/>
          <a:p>
            <a:r>
              <a:rPr lang="en-US" sz="2200" dirty="0" smtClean="0"/>
              <a:t>Revenue Source Code: null</a:t>
            </a:r>
          </a:p>
          <a:p>
            <a:r>
              <a:rPr lang="en-US" sz="2200" dirty="0" smtClean="0"/>
              <a:t>Agreement Number and Agreement Line Number</a:t>
            </a:r>
            <a:endParaRPr lang="en-US" sz="22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88</a:t>
            </a:fld>
            <a:endParaRPr lang="en-US" dirty="0">
              <a:solidFill>
                <a:srgbClr val="000000"/>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92" y="2413042"/>
            <a:ext cx="8505825" cy="1390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92" y="4278457"/>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28750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836195" y="6030243"/>
            <a:ext cx="1169582" cy="7947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dirty="0" smtClean="0">
              <a:solidFill>
                <a:srgbClr val="000000"/>
              </a:solidFill>
            </a:endParaRPr>
          </a:p>
        </p:txBody>
      </p:sp>
      <p:sp>
        <p:nvSpPr>
          <p:cNvPr id="2" name="Title 1"/>
          <p:cNvSpPr>
            <a:spLocks noGrp="1"/>
          </p:cNvSpPr>
          <p:nvPr>
            <p:ph type="title"/>
          </p:nvPr>
        </p:nvSpPr>
        <p:spPr>
          <a:xfrm>
            <a:off x="455613" y="331788"/>
            <a:ext cx="8320252" cy="563562"/>
          </a:xfrm>
        </p:spPr>
        <p:txBody>
          <a:bodyPr/>
          <a:lstStyle/>
          <a:p>
            <a:r>
              <a:rPr lang="en-US" dirty="0" smtClean="0"/>
              <a:t>Advance Offset Cash Receipt</a:t>
            </a:r>
            <a:endParaRPr lang="en-US" dirty="0"/>
          </a:p>
        </p:txBody>
      </p:sp>
      <p:sp>
        <p:nvSpPr>
          <p:cNvPr id="3" name="Content Placeholder 2"/>
          <p:cNvSpPr>
            <a:spLocks noGrp="1"/>
          </p:cNvSpPr>
          <p:nvPr>
            <p:ph idx="1"/>
          </p:nvPr>
        </p:nvSpPr>
        <p:spPr>
          <a:xfrm>
            <a:off x="455612" y="1115705"/>
            <a:ext cx="8688387" cy="5201967"/>
          </a:xfrm>
        </p:spPr>
        <p:txBody>
          <a:bodyPr/>
          <a:lstStyle/>
          <a:p>
            <a:pPr marL="228600" lvl="1" indent="-228600">
              <a:spcBef>
                <a:spcPts val="300"/>
              </a:spcBef>
              <a:spcAft>
                <a:spcPts val="300"/>
              </a:spcAft>
              <a:buFont typeface="+mj-lt"/>
              <a:buAutoNum type="arabicPeriod" startAt="7"/>
            </a:pPr>
            <a:r>
              <a:rPr lang="en-US" sz="1600" dirty="0"/>
              <a:t>GSA Finance </a:t>
            </a:r>
            <a:r>
              <a:rPr lang="en-US" sz="1600" dirty="0" smtClean="0"/>
              <a:t>manually creates </a:t>
            </a:r>
            <a:r>
              <a:rPr lang="en-US" sz="1600" dirty="0"/>
              <a:t>a new </a:t>
            </a:r>
            <a:r>
              <a:rPr lang="en-US" sz="1600" b="1" u="sng" dirty="0"/>
              <a:t>Advance Offset AO6 CR</a:t>
            </a:r>
            <a:r>
              <a:rPr lang="en-US" sz="1600" dirty="0"/>
              <a:t> with the </a:t>
            </a:r>
            <a:r>
              <a:rPr lang="en-US" sz="1600" dirty="0" smtClean="0"/>
              <a:t>following</a:t>
            </a:r>
          </a:p>
          <a:p>
            <a:pPr marL="571500" lvl="2" indent="-225425">
              <a:spcBef>
                <a:spcPts val="300"/>
              </a:spcBef>
              <a:spcAft>
                <a:spcPts val="300"/>
              </a:spcAft>
            </a:pPr>
            <a:r>
              <a:rPr lang="en-US" sz="1600" u="sng" dirty="0" smtClean="0">
                <a:ea typeface="+mn-ea"/>
                <a:cs typeface="+mn-cs"/>
              </a:rPr>
              <a:t>Advance Offset Cash Receipt Header</a:t>
            </a:r>
            <a:r>
              <a:rPr lang="en-US" sz="1600" dirty="0" smtClean="0">
                <a:ea typeface="+mn-ea"/>
                <a:cs typeface="+mn-cs"/>
              </a:rPr>
              <a:t>:</a:t>
            </a:r>
          </a:p>
          <a:p>
            <a:pPr marL="917575" lvl="3" indent="-225425">
              <a:spcBef>
                <a:spcPts val="300"/>
              </a:spcBef>
              <a:spcAft>
                <a:spcPts val="300"/>
              </a:spcAft>
            </a:pPr>
            <a:r>
              <a:rPr lang="en-US" sz="1400" dirty="0" smtClean="0">
                <a:ea typeface="+mn-ea"/>
                <a:cs typeface="+mn-cs"/>
              </a:rPr>
              <a:t>Document Type: </a:t>
            </a:r>
            <a:r>
              <a:rPr lang="en-US" sz="1400" b="1" dirty="0" smtClean="0">
                <a:ea typeface="+mn-ea"/>
                <a:cs typeface="+mn-cs"/>
              </a:rPr>
              <a:t>AO6</a:t>
            </a:r>
          </a:p>
          <a:p>
            <a:pPr marL="571500" lvl="2" indent="-225425">
              <a:spcBef>
                <a:spcPts val="300"/>
              </a:spcBef>
              <a:spcAft>
                <a:spcPts val="300"/>
              </a:spcAft>
            </a:pPr>
            <a:r>
              <a:rPr lang="en-US" sz="1600" u="sng" dirty="0"/>
              <a:t>Advance Offset Cash Receipt </a:t>
            </a:r>
            <a:r>
              <a:rPr lang="en-US" sz="1600" u="sng" dirty="0" smtClean="0"/>
              <a:t>Accounting Line 1</a:t>
            </a:r>
            <a:r>
              <a:rPr lang="en-US" sz="1600" dirty="0" smtClean="0"/>
              <a:t>:</a:t>
            </a:r>
          </a:p>
          <a:p>
            <a:pPr lvl="2">
              <a:spcBef>
                <a:spcPts val="300"/>
              </a:spcBef>
              <a:spcAft>
                <a:spcPts val="300"/>
              </a:spcAft>
            </a:pPr>
            <a:r>
              <a:rPr lang="en-US" sz="1400" dirty="0"/>
              <a:t>Line Type: </a:t>
            </a:r>
            <a:r>
              <a:rPr lang="en-US" sz="1400" b="1" dirty="0"/>
              <a:t>Advance Offset</a:t>
            </a:r>
          </a:p>
          <a:p>
            <a:pPr lvl="2">
              <a:spcBef>
                <a:spcPts val="300"/>
              </a:spcBef>
              <a:spcAft>
                <a:spcPts val="300"/>
              </a:spcAft>
            </a:pPr>
            <a:r>
              <a:rPr lang="en-US" sz="1400" dirty="0"/>
              <a:t>Transaction Type: </a:t>
            </a:r>
            <a:r>
              <a:rPr lang="en-US" sz="1400" b="1" dirty="0" smtClean="0"/>
              <a:t>01 (posts revenue)</a:t>
            </a:r>
            <a:endParaRPr lang="en-US" sz="1400" b="1" dirty="0"/>
          </a:p>
          <a:p>
            <a:pPr lvl="2">
              <a:spcBef>
                <a:spcPts val="300"/>
              </a:spcBef>
              <a:spcAft>
                <a:spcPts val="300"/>
              </a:spcAft>
            </a:pPr>
            <a:r>
              <a:rPr lang="en-US" sz="1400" dirty="0"/>
              <a:t>Revenue Source Code: </a:t>
            </a:r>
            <a:r>
              <a:rPr lang="en-US" sz="1400" b="1" dirty="0"/>
              <a:t>varies based on Business Line</a:t>
            </a:r>
          </a:p>
          <a:p>
            <a:pPr lvl="3">
              <a:spcBef>
                <a:spcPts val="300"/>
              </a:spcBef>
              <a:spcAft>
                <a:spcPts val="300"/>
              </a:spcAft>
            </a:pPr>
            <a:r>
              <a:rPr lang="en-US" sz="1400" dirty="0" smtClean="0"/>
              <a:t>AASFEDSIM – </a:t>
            </a:r>
            <a:r>
              <a:rPr lang="en-US" sz="1400" b="1" dirty="0" smtClean="0"/>
              <a:t>NBA1</a:t>
            </a:r>
            <a:endParaRPr lang="en-US" sz="1400" b="1" dirty="0"/>
          </a:p>
          <a:p>
            <a:pPr lvl="3">
              <a:spcBef>
                <a:spcPts val="300"/>
              </a:spcBef>
              <a:spcAft>
                <a:spcPts val="300"/>
              </a:spcAft>
            </a:pPr>
            <a:r>
              <a:rPr lang="en-US" sz="1400" dirty="0" smtClean="0"/>
              <a:t>ITSEXPSER – </a:t>
            </a:r>
            <a:r>
              <a:rPr lang="en-US" sz="1400" b="1" dirty="0"/>
              <a:t>RBA1</a:t>
            </a:r>
          </a:p>
          <a:p>
            <a:pPr lvl="2">
              <a:spcBef>
                <a:spcPts val="300"/>
              </a:spcBef>
              <a:spcAft>
                <a:spcPts val="300"/>
              </a:spcAft>
            </a:pPr>
            <a:r>
              <a:rPr lang="en-US" sz="1400" b="1" dirty="0"/>
              <a:t>Agreement Number and Agreement Line </a:t>
            </a:r>
            <a:r>
              <a:rPr lang="en-US" sz="1400" b="1" dirty="0" smtClean="0"/>
              <a:t>Number reference</a:t>
            </a:r>
            <a:endParaRPr lang="en-US" sz="1400" b="1" dirty="0"/>
          </a:p>
          <a:p>
            <a:pPr lvl="2">
              <a:spcBef>
                <a:spcPts val="300"/>
              </a:spcBef>
              <a:spcAft>
                <a:spcPts val="300"/>
              </a:spcAft>
            </a:pPr>
            <a:r>
              <a:rPr lang="en-US" sz="1400" dirty="0"/>
              <a:t>Document Number and Accounting Line Number reference</a:t>
            </a:r>
            <a:r>
              <a:rPr lang="en-US" sz="1400" dirty="0" smtClean="0"/>
              <a:t>:</a:t>
            </a:r>
            <a:r>
              <a:rPr lang="en-US" sz="1400" dirty="0"/>
              <a:t> </a:t>
            </a:r>
            <a:r>
              <a:rPr lang="en-US" sz="1400" b="1" dirty="0"/>
              <a:t>Advance </a:t>
            </a:r>
            <a:r>
              <a:rPr lang="en-US" sz="1400" b="1" dirty="0" smtClean="0"/>
              <a:t>Payment CR </a:t>
            </a:r>
            <a:endParaRPr lang="en-US" sz="1400" b="1" dirty="0" smtClean="0">
              <a:ea typeface="+mn-ea"/>
              <a:cs typeface="+mn-cs"/>
            </a:endParaRPr>
          </a:p>
          <a:p>
            <a:pPr marL="571500" lvl="2" indent="-225425">
              <a:spcBef>
                <a:spcPts val="300"/>
              </a:spcBef>
              <a:spcAft>
                <a:spcPts val="300"/>
              </a:spcAft>
            </a:pPr>
            <a:r>
              <a:rPr lang="en-US" sz="1600" u="sng" dirty="0"/>
              <a:t>Advance Offset Cash Receipt Accounting Line </a:t>
            </a:r>
            <a:r>
              <a:rPr lang="en-US" sz="1600" u="sng" dirty="0" smtClean="0"/>
              <a:t>2</a:t>
            </a:r>
            <a:r>
              <a:rPr lang="en-US" sz="1600" dirty="0" smtClean="0"/>
              <a:t>:</a:t>
            </a:r>
          </a:p>
          <a:p>
            <a:pPr lvl="2">
              <a:spcBef>
                <a:spcPts val="300"/>
              </a:spcBef>
              <a:spcAft>
                <a:spcPts val="300"/>
              </a:spcAft>
            </a:pPr>
            <a:r>
              <a:rPr lang="en-US" sz="1400" dirty="0"/>
              <a:t>Line Type: </a:t>
            </a:r>
            <a:r>
              <a:rPr lang="en-US" sz="1400" b="1" dirty="0" smtClean="0"/>
              <a:t>Normal</a:t>
            </a:r>
            <a:endParaRPr lang="en-US" sz="1400" b="1" dirty="0"/>
          </a:p>
          <a:p>
            <a:pPr lvl="2">
              <a:spcBef>
                <a:spcPts val="300"/>
              </a:spcBef>
              <a:spcAft>
                <a:spcPts val="300"/>
              </a:spcAft>
            </a:pPr>
            <a:r>
              <a:rPr lang="en-US" sz="1400" dirty="0"/>
              <a:t>Transaction Type: </a:t>
            </a:r>
            <a:r>
              <a:rPr lang="en-US" sz="1400" b="1" dirty="0" smtClean="0"/>
              <a:t>03 (null post)</a:t>
            </a:r>
            <a:endParaRPr lang="en-US" sz="1400" b="1" dirty="0"/>
          </a:p>
          <a:p>
            <a:pPr lvl="2">
              <a:spcBef>
                <a:spcPts val="300"/>
              </a:spcBef>
              <a:spcAft>
                <a:spcPts val="300"/>
              </a:spcAft>
            </a:pPr>
            <a:r>
              <a:rPr lang="en-US" sz="1400" dirty="0"/>
              <a:t>Revenue Source Code: </a:t>
            </a:r>
            <a:r>
              <a:rPr lang="en-US" sz="1400" b="1" dirty="0" smtClean="0"/>
              <a:t>Null</a:t>
            </a:r>
            <a:endParaRPr lang="en-US" sz="1400" b="1" dirty="0"/>
          </a:p>
          <a:p>
            <a:pPr lvl="2">
              <a:spcBef>
                <a:spcPts val="300"/>
              </a:spcBef>
              <a:spcAft>
                <a:spcPts val="300"/>
              </a:spcAft>
            </a:pPr>
            <a:r>
              <a:rPr lang="en-US" sz="1400" b="1" dirty="0" smtClean="0"/>
              <a:t>Agreement </a:t>
            </a:r>
            <a:r>
              <a:rPr lang="en-US" sz="1400" b="1" dirty="0"/>
              <a:t>Number and Agreement Line Number </a:t>
            </a:r>
            <a:r>
              <a:rPr lang="en-US" sz="1400" b="1" dirty="0" smtClean="0"/>
              <a:t>reference</a:t>
            </a:r>
            <a:endParaRPr lang="en-US" sz="1400" b="1" dirty="0"/>
          </a:p>
          <a:p>
            <a:pPr lvl="2">
              <a:spcBef>
                <a:spcPts val="300"/>
              </a:spcBef>
              <a:spcAft>
                <a:spcPts val="300"/>
              </a:spcAft>
            </a:pPr>
            <a:r>
              <a:rPr lang="en-US" sz="1400" dirty="0" smtClean="0"/>
              <a:t>Document </a:t>
            </a:r>
            <a:r>
              <a:rPr lang="en-US" sz="1400" dirty="0"/>
              <a:t>Number and Accounting Line Number </a:t>
            </a:r>
            <a:r>
              <a:rPr lang="en-US" sz="1400" dirty="0" smtClean="0"/>
              <a:t>reference: </a:t>
            </a:r>
            <a:r>
              <a:rPr lang="en-US" sz="1400" b="1" dirty="0"/>
              <a:t>Advance Offset Notification BD</a:t>
            </a:r>
          </a:p>
          <a:p>
            <a:pPr marL="917575" lvl="3" indent="-225425">
              <a:spcBef>
                <a:spcPts val="300"/>
              </a:spcBef>
              <a:spcAft>
                <a:spcPts val="300"/>
              </a:spcAft>
            </a:pPr>
            <a:endParaRPr lang="en-US" sz="1000" b="1" dirty="0" smtClean="0">
              <a:ea typeface="+mn-ea"/>
              <a:cs typeface="+mn-cs"/>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89</a:t>
            </a:fld>
            <a:endParaRPr lang="en-US" dirty="0">
              <a:solidFill>
                <a:srgbClr val="000000"/>
              </a:solidFill>
            </a:endParaRPr>
          </a:p>
        </p:txBody>
      </p:sp>
      <p:sp>
        <p:nvSpPr>
          <p:cNvPr id="7" name="Footer Placeholder 3"/>
          <p:cNvSpPr>
            <a:spLocks noGrp="1"/>
          </p:cNvSpPr>
          <p:nvPr>
            <p:ph type="ftr" sz="quarter" idx="10"/>
          </p:nvPr>
        </p:nvSpPr>
        <p:spPr>
          <a:xfrm>
            <a:off x="457200" y="6553200"/>
            <a:ext cx="7010400" cy="304800"/>
          </a:xfr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Tree>
    <p:extLst>
      <p:ext uri="{BB962C8B-B14F-4D97-AF65-F5344CB8AC3E}">
        <p14:creationId xmlns:p14="http://schemas.microsoft.com/office/powerpoint/2010/main" val="27555972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DBR/PCAS Hybrid Lifecycle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59428373"/>
              </p:ext>
            </p:extLst>
          </p:nvPr>
        </p:nvGraphicFramePr>
        <p:xfrm>
          <a:off x="579393" y="1089979"/>
          <a:ext cx="8381727" cy="5368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ounded Rectangle 15"/>
          <p:cNvSpPr/>
          <p:nvPr/>
        </p:nvSpPr>
        <p:spPr>
          <a:xfrm>
            <a:off x="5202361" y="2107314"/>
            <a:ext cx="1360714" cy="588385"/>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a:solidFill>
                  <a:prstClr val="black">
                    <a:hueOff val="0"/>
                    <a:satOff val="0"/>
                    <a:lumOff val="0"/>
                    <a:alphaOff val="0"/>
                  </a:prstClr>
                </a:solidFill>
                <a:latin typeface="Calibri"/>
              </a:rPr>
              <a:t>DBR Import</a:t>
            </a:r>
          </a:p>
          <a:p>
            <a:pPr marL="57150" indent="-57150" fontAlgn="auto">
              <a:spcBef>
                <a:spcPts val="0"/>
              </a:spcBef>
              <a:spcAft>
                <a:spcPts val="300"/>
              </a:spcAft>
              <a:buFont typeface="Arial" pitchFamily="34" charset="0"/>
              <a:buChar char="•"/>
              <a:defRPr/>
            </a:pPr>
            <a:r>
              <a:rPr lang="en-US" sz="1200" b="1" kern="0" dirty="0">
                <a:solidFill>
                  <a:prstClr val="black">
                    <a:hueOff val="0"/>
                    <a:satOff val="0"/>
                    <a:lumOff val="0"/>
                    <a:alphaOff val="0"/>
                  </a:prstClr>
                </a:solidFill>
                <a:latin typeface="Calibri"/>
              </a:rPr>
              <a:t>DBR </a:t>
            </a:r>
            <a:r>
              <a:rPr lang="en-US" sz="1200" b="1" kern="0" dirty="0" smtClean="0">
                <a:solidFill>
                  <a:prstClr val="black">
                    <a:hueOff val="0"/>
                    <a:satOff val="0"/>
                    <a:lumOff val="0"/>
                    <a:alphaOff val="0"/>
                  </a:prstClr>
                </a:solidFill>
                <a:latin typeface="Calibri"/>
              </a:rPr>
              <a:t>Crosswalk</a:t>
            </a:r>
            <a:endParaRPr lang="en-US" sz="1200" b="1" kern="0" dirty="0">
              <a:solidFill>
                <a:prstClr val="black">
                  <a:hueOff val="0"/>
                  <a:satOff val="0"/>
                  <a:lumOff val="0"/>
                  <a:alphaOff val="0"/>
                </a:prstClr>
              </a:solidFill>
              <a:latin typeface="Calibri"/>
            </a:endParaRPr>
          </a:p>
        </p:txBody>
      </p:sp>
      <p:sp>
        <p:nvSpPr>
          <p:cNvPr id="17" name="Rounded Rectangle 16"/>
          <p:cNvSpPr/>
          <p:nvPr/>
        </p:nvSpPr>
        <p:spPr>
          <a:xfrm>
            <a:off x="2931682" y="2102199"/>
            <a:ext cx="1462187" cy="593500"/>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Pegasys Connect</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FMESB</a:t>
            </a:r>
          </a:p>
        </p:txBody>
      </p:sp>
      <p:sp>
        <p:nvSpPr>
          <p:cNvPr id="18" name="Rounded Rectangle 17"/>
          <p:cNvSpPr/>
          <p:nvPr/>
        </p:nvSpPr>
        <p:spPr>
          <a:xfrm>
            <a:off x="7362701" y="2102200"/>
            <a:ext cx="1572293" cy="299306"/>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a:solidFill>
                  <a:prstClr val="black">
                    <a:hueOff val="0"/>
                    <a:satOff val="0"/>
                    <a:lumOff val="0"/>
                    <a:alphaOff val="0"/>
                  </a:prstClr>
                </a:solidFill>
                <a:latin typeface="Calibri"/>
              </a:rPr>
              <a:t>DBR </a:t>
            </a:r>
            <a:r>
              <a:rPr lang="en-US" sz="1200" b="1" kern="0" dirty="0" smtClean="0">
                <a:solidFill>
                  <a:prstClr val="black">
                    <a:hueOff val="0"/>
                    <a:satOff val="0"/>
                    <a:lumOff val="0"/>
                    <a:alphaOff val="0"/>
                  </a:prstClr>
                </a:solidFill>
                <a:latin typeface="Calibri"/>
              </a:rPr>
              <a:t>Summarization</a:t>
            </a:r>
            <a:endParaRPr lang="en-US" sz="1200" b="1" kern="0" dirty="0">
              <a:solidFill>
                <a:prstClr val="black">
                  <a:hueOff val="0"/>
                  <a:satOff val="0"/>
                  <a:lumOff val="0"/>
                  <a:alphaOff val="0"/>
                </a:prstClr>
              </a:solidFill>
              <a:latin typeface="Calibri"/>
            </a:endParaRPr>
          </a:p>
        </p:txBody>
      </p:sp>
      <p:sp>
        <p:nvSpPr>
          <p:cNvPr id="19" name="Rounded Rectangle 18"/>
          <p:cNvSpPr/>
          <p:nvPr/>
        </p:nvSpPr>
        <p:spPr>
          <a:xfrm>
            <a:off x="7467599" y="4021861"/>
            <a:ext cx="1467395" cy="785812"/>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Credit </a:t>
            </a:r>
            <a:r>
              <a:rPr lang="en-US" sz="1200" b="1" kern="0" dirty="0">
                <a:solidFill>
                  <a:prstClr val="black">
                    <a:hueOff val="0"/>
                    <a:satOff val="0"/>
                    <a:lumOff val="0"/>
                    <a:alphaOff val="0"/>
                  </a:prstClr>
                </a:solidFill>
                <a:latin typeface="Calibri"/>
              </a:rPr>
              <a:t>Application</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IPACOUT</a:t>
            </a:r>
            <a:endParaRPr lang="en-US" sz="1200" b="1" kern="0" dirty="0">
              <a:solidFill>
                <a:prstClr val="black">
                  <a:hueOff val="0"/>
                  <a:satOff val="0"/>
                  <a:lumOff val="0"/>
                  <a:alphaOff val="0"/>
                </a:prstClr>
              </a:solidFill>
              <a:latin typeface="Calibri"/>
            </a:endParaRP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ARBILLGEN</a:t>
            </a:r>
            <a:endParaRPr lang="en-US" sz="1200" b="1" kern="0" dirty="0">
              <a:solidFill>
                <a:prstClr val="black">
                  <a:hueOff val="0"/>
                  <a:satOff val="0"/>
                  <a:lumOff val="0"/>
                  <a:alphaOff val="0"/>
                </a:prstClr>
              </a:solidFill>
              <a:latin typeface="Calibri"/>
            </a:endParaRPr>
          </a:p>
        </p:txBody>
      </p:sp>
      <p:sp>
        <p:nvSpPr>
          <p:cNvPr id="20" name="Rounded Rectangle 19"/>
          <p:cNvSpPr/>
          <p:nvPr/>
        </p:nvSpPr>
        <p:spPr>
          <a:xfrm>
            <a:off x="645826" y="4021266"/>
            <a:ext cx="1443091" cy="972172"/>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LOCKBOX</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Pay.Gov via CIR</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Manual </a:t>
            </a:r>
          </a:p>
          <a:p>
            <a:pPr marL="57150" indent="-57150" algn="ctr" fontAlgn="auto">
              <a:spcBef>
                <a:spcPts val="0"/>
              </a:spcBef>
              <a:spcAft>
                <a:spcPts val="600"/>
              </a:spcAft>
              <a:buFont typeface="Arial" pitchFamily="34" charset="0"/>
              <a:buChar char="•"/>
              <a:defRPr/>
            </a:pPr>
            <a:endParaRPr lang="en-US" sz="1200" b="1" kern="0" dirty="0">
              <a:solidFill>
                <a:prstClr val="black">
                  <a:hueOff val="0"/>
                  <a:satOff val="0"/>
                  <a:lumOff val="0"/>
                  <a:alphaOff val="0"/>
                </a:prstClr>
              </a:solidFill>
              <a:latin typeface="Calibri"/>
            </a:endParaRPr>
          </a:p>
        </p:txBody>
      </p:sp>
      <p:sp>
        <p:nvSpPr>
          <p:cNvPr id="21" name="Rounded Rectangle 20"/>
          <p:cNvSpPr/>
          <p:nvPr/>
        </p:nvSpPr>
        <p:spPr>
          <a:xfrm>
            <a:off x="732046" y="6374912"/>
            <a:ext cx="1318818" cy="483088"/>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Pay.gov via </a:t>
            </a:r>
            <a:r>
              <a:rPr lang="en-US" sz="1200" b="1" kern="0" dirty="0" smtClean="0">
                <a:solidFill>
                  <a:prstClr val="black">
                    <a:hueOff val="0"/>
                    <a:satOff val="0"/>
                    <a:lumOff val="0"/>
                    <a:alphaOff val="0"/>
                  </a:prstClr>
                </a:solidFill>
                <a:latin typeface="Calibri"/>
              </a:rPr>
              <a:t>CIR</a:t>
            </a:r>
            <a:endParaRPr lang="en-US" sz="1200" b="1" kern="0" dirty="0">
              <a:solidFill>
                <a:prstClr val="black">
                  <a:hueOff val="0"/>
                  <a:satOff val="0"/>
                  <a:lumOff val="0"/>
                  <a:alphaOff val="0"/>
                </a:prstClr>
              </a:solidFill>
              <a:latin typeface="Calibri"/>
            </a:endParaRPr>
          </a:p>
        </p:txBody>
      </p:sp>
      <p:sp>
        <p:nvSpPr>
          <p:cNvPr id="3" name="Slide Number Placeholder 2"/>
          <p:cNvSpPr>
            <a:spLocks noGrp="1"/>
          </p:cNvSpPr>
          <p:nvPr>
            <p:ph type="sldNum" sz="quarter" idx="11"/>
          </p:nvPr>
        </p:nvSpPr>
        <p:spPr>
          <a:xfrm>
            <a:off x="2" y="6568731"/>
            <a:ext cx="371474" cy="330546"/>
          </a:xfrm>
        </p:spPr>
        <p:txBody>
          <a:bodyPr/>
          <a:lstStyle/>
          <a:p>
            <a:pPr>
              <a:defRPr/>
            </a:pPr>
            <a:fld id="{5842F1FC-5FDD-41D6-BAD6-160FC7BE3BC4}" type="slidenum">
              <a:rPr lang="en-US" smtClean="0">
                <a:solidFill>
                  <a:srgbClr val="000000"/>
                </a:solidFill>
              </a:rPr>
              <a:pPr>
                <a:defRPr/>
              </a:pPr>
              <a:t>9</a:t>
            </a:fld>
            <a:endParaRPr lang="en-US" dirty="0">
              <a:solidFill>
                <a:srgbClr val="000000"/>
              </a:solidFill>
            </a:endParaRPr>
          </a:p>
        </p:txBody>
      </p:sp>
      <p:sp>
        <p:nvSpPr>
          <p:cNvPr id="11" name="Footer Placeholder 3"/>
          <p:cNvSpPr txBox="1">
            <a:spLocks/>
          </p:cNvSpPr>
          <p:nvPr/>
        </p:nvSpPr>
        <p:spPr bwMode="auto">
          <a:xfrm>
            <a:off x="2600324" y="6553200"/>
            <a:ext cx="4867275"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b="1"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solidFill>
                  <a:srgbClr val="000000"/>
                </a:solidFill>
              </a:rPr>
              <a:t>CGI Federal Proprietary and Confidential</a:t>
            </a:r>
            <a:endParaRPr lang="en-US" dirty="0">
              <a:solidFill>
                <a:srgbClr val="000000"/>
              </a:solidFill>
            </a:endParaRPr>
          </a:p>
        </p:txBody>
      </p:sp>
      <p:sp>
        <p:nvSpPr>
          <p:cNvPr id="12" name="TextBox 11"/>
          <p:cNvSpPr txBox="1"/>
          <p:nvPr/>
        </p:nvSpPr>
        <p:spPr>
          <a:xfrm>
            <a:off x="6037018" y="5467960"/>
            <a:ext cx="3011289" cy="923330"/>
          </a:xfrm>
          <a:prstGeom prst="rect">
            <a:avLst/>
          </a:prstGeom>
          <a:noFill/>
        </p:spPr>
        <p:txBody>
          <a:bodyPr wrap="square" rtlCol="0">
            <a:spAutoFit/>
          </a:bodyPr>
          <a:lstStyle/>
          <a:p>
            <a:r>
              <a:rPr lang="en-US" sz="1200" dirty="0">
                <a:solidFill>
                  <a:srgbClr val="000000"/>
                </a:solidFill>
              </a:rPr>
              <a:t>Not all steps will apply to every Receivable. These are potential events in the Accounts Receivable (AR) Life Cycle.</a:t>
            </a:r>
          </a:p>
          <a:p>
            <a:endParaRPr lang="en-US" sz="1800" dirty="0">
              <a:solidFill>
                <a:srgbClr val="000000"/>
              </a:solidFill>
            </a:endParaRPr>
          </a:p>
        </p:txBody>
      </p:sp>
      <p:sp>
        <p:nvSpPr>
          <p:cNvPr id="13" name="Rounded Rectangle 12"/>
          <p:cNvSpPr/>
          <p:nvPr/>
        </p:nvSpPr>
        <p:spPr>
          <a:xfrm>
            <a:off x="4480815" y="5467960"/>
            <a:ext cx="1443091" cy="86312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ARREFERSEL</a:t>
            </a:r>
            <a:endParaRPr lang="en-US" sz="1200" b="1" kern="0" dirty="0" smtClean="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ARTREOEX</a:t>
            </a:r>
            <a:endParaRPr lang="en-US" sz="1200" b="1" kern="0" dirty="0" smtClean="0">
              <a:solidFill>
                <a:prstClr val="black">
                  <a:hueOff val="0"/>
                  <a:satOff val="0"/>
                  <a:lumOff val="0"/>
                  <a:alphaOff val="0"/>
                </a:prstClr>
              </a:solidFill>
              <a:latin typeface="Calibri"/>
            </a:endParaRP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IPACIN</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AREOCOLL</a:t>
            </a:r>
          </a:p>
          <a:p>
            <a:pPr marL="57150" indent="-57150" algn="ctr" fontAlgn="auto">
              <a:spcBef>
                <a:spcPts val="0"/>
              </a:spcBef>
              <a:spcAft>
                <a:spcPts val="600"/>
              </a:spcAft>
              <a:buFont typeface="Arial" pitchFamily="34" charset="0"/>
              <a:buChar char="•"/>
              <a:defRPr/>
            </a:pPr>
            <a:endParaRPr lang="en-US" sz="1200" b="1" kern="0" dirty="0">
              <a:solidFill>
                <a:prstClr val="black">
                  <a:hueOff val="0"/>
                  <a:satOff val="0"/>
                  <a:lumOff val="0"/>
                  <a:alphaOff val="0"/>
                </a:prstClr>
              </a:solidFill>
              <a:latin typeface="Calibri"/>
            </a:endParaRPr>
          </a:p>
        </p:txBody>
      </p:sp>
      <p:sp>
        <p:nvSpPr>
          <p:cNvPr id="14" name="Rounded Rectangle 13"/>
          <p:cNvSpPr/>
          <p:nvPr/>
        </p:nvSpPr>
        <p:spPr>
          <a:xfrm>
            <a:off x="578488" y="2111371"/>
            <a:ext cx="1651518" cy="36481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Agreement Interface</a:t>
            </a:r>
          </a:p>
        </p:txBody>
      </p:sp>
      <p:sp>
        <p:nvSpPr>
          <p:cNvPr id="15" name="Rounded Rectangle 14"/>
          <p:cNvSpPr/>
          <p:nvPr/>
        </p:nvSpPr>
        <p:spPr>
          <a:xfrm>
            <a:off x="2931683" y="4143331"/>
            <a:ext cx="1360714" cy="542871"/>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AROVERDUE</a:t>
            </a:r>
          </a:p>
          <a:p>
            <a:pPr marL="57150" indent="-57150" fontAlgn="auto">
              <a:spcBef>
                <a:spcPts val="0"/>
              </a:spcBef>
              <a:spcAft>
                <a:spcPts val="300"/>
              </a:spcAft>
              <a:buFont typeface="Arial" pitchFamily="34" charset="0"/>
              <a:buChar char="•"/>
              <a:defRPr/>
            </a:pPr>
            <a:r>
              <a:rPr lang="en-US" sz="1200" b="1" kern="0" dirty="0" smtClean="0">
                <a:solidFill>
                  <a:prstClr val="black">
                    <a:hueOff val="0"/>
                    <a:satOff val="0"/>
                    <a:lumOff val="0"/>
                    <a:alphaOff val="0"/>
                  </a:prstClr>
                </a:solidFill>
                <a:latin typeface="Calibri"/>
              </a:rPr>
              <a:t>ARDUNNING</a:t>
            </a:r>
            <a:endParaRPr lang="en-US" sz="1200" b="1" kern="0" dirty="0">
              <a:solidFill>
                <a:prstClr val="black">
                  <a:hueOff val="0"/>
                  <a:satOff val="0"/>
                  <a:lumOff val="0"/>
                  <a:alphaOff val="0"/>
                </a:prstClr>
              </a:solidFill>
              <a:latin typeface="Calibri"/>
            </a:endParaRPr>
          </a:p>
        </p:txBody>
      </p:sp>
      <p:sp>
        <p:nvSpPr>
          <p:cNvPr id="22" name="Rounded Rectangle 21"/>
          <p:cNvSpPr/>
          <p:nvPr/>
        </p:nvSpPr>
        <p:spPr>
          <a:xfrm>
            <a:off x="5153105" y="4147190"/>
            <a:ext cx="1651518" cy="660483"/>
          </a:xfrm>
          <a:prstGeom prst="roundRect">
            <a:avLst/>
          </a:prstGeom>
          <a:solidFill>
            <a:sysClr val="window" lastClr="FFFFFF"/>
          </a:solidFill>
          <a:ln w="25400" cap="flat" cmpd="sng" algn="ctr">
            <a:solidFill>
              <a:srgbClr val="4F81BD">
                <a:shade val="50000"/>
              </a:srgbClr>
            </a:solidFill>
            <a:prstDash val="solid"/>
          </a:ln>
          <a:effectLst/>
        </p:spPr>
        <p:txBody>
          <a:bodyPr rtlCol="0" anchor="t"/>
          <a:lstStyle/>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Accrual Interface</a:t>
            </a:r>
          </a:p>
          <a:p>
            <a:pPr marL="57150" indent="-57150" fontAlgn="auto">
              <a:spcBef>
                <a:spcPts val="0"/>
              </a:spcBef>
              <a:spcAft>
                <a:spcPts val="0"/>
              </a:spcAft>
              <a:buFont typeface="Arial" pitchFamily="34" charset="0"/>
              <a:buChar char="•"/>
              <a:defRPr/>
            </a:pPr>
            <a:r>
              <a:rPr lang="en-US" sz="1200" b="1" kern="0" dirty="0">
                <a:solidFill>
                  <a:prstClr val="black">
                    <a:hueOff val="0"/>
                    <a:satOff val="0"/>
                    <a:lumOff val="0"/>
                    <a:alphaOff val="0"/>
                  </a:prstClr>
                </a:solidFill>
                <a:latin typeface="Calibri"/>
              </a:rPr>
              <a:t>Mass Import</a:t>
            </a:r>
          </a:p>
          <a:p>
            <a:pPr marL="57150" indent="-57150" fontAlgn="auto">
              <a:spcBef>
                <a:spcPts val="0"/>
              </a:spcBef>
              <a:spcAft>
                <a:spcPts val="0"/>
              </a:spcAft>
              <a:buFont typeface="Arial" pitchFamily="34" charset="0"/>
              <a:buChar char="•"/>
              <a:defRPr/>
            </a:pPr>
            <a:r>
              <a:rPr lang="en-US" sz="1200" b="1" kern="0" dirty="0" smtClean="0">
                <a:solidFill>
                  <a:prstClr val="black">
                    <a:hueOff val="0"/>
                    <a:satOff val="0"/>
                    <a:lumOff val="0"/>
                    <a:alphaOff val="0"/>
                  </a:prstClr>
                </a:solidFill>
                <a:latin typeface="Calibri"/>
              </a:rPr>
              <a:t>Manual Creation</a:t>
            </a:r>
          </a:p>
        </p:txBody>
      </p:sp>
    </p:spTree>
    <p:extLst>
      <p:ext uri="{BB962C8B-B14F-4D97-AF65-F5344CB8AC3E}">
        <p14:creationId xmlns:p14="http://schemas.microsoft.com/office/powerpoint/2010/main" val="8873120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557758" cy="563562"/>
          </a:xfrm>
        </p:spPr>
        <p:txBody>
          <a:bodyPr/>
          <a:lstStyle/>
          <a:p>
            <a:r>
              <a:rPr lang="en-US" dirty="0"/>
              <a:t>Advance Offset Cash Receipt </a:t>
            </a:r>
            <a:r>
              <a:rPr lang="en-US" dirty="0" smtClean="0"/>
              <a:t>– Header</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Document Type: AO6</a:t>
            </a:r>
          </a:p>
        </p:txBody>
      </p:sp>
      <p:sp>
        <p:nvSpPr>
          <p:cNvPr id="4" name="Footer Placeholder 3"/>
          <p:cNvSpPr>
            <a:spLocks noGrp="1"/>
          </p:cNvSpPr>
          <p:nvPr>
            <p:ph type="ftr" sz="quarter" idx="10"/>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90</a:t>
            </a:fld>
            <a:endParaRPr lang="en-US" dirty="0">
              <a:solidFill>
                <a:srgbClr val="000000"/>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5" y="2871788"/>
            <a:ext cx="3790950" cy="11144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625741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84" y="331788"/>
            <a:ext cx="8799615" cy="563562"/>
          </a:xfrm>
        </p:spPr>
        <p:txBody>
          <a:bodyPr/>
          <a:lstStyle/>
          <a:p>
            <a:r>
              <a:rPr lang="en-US" dirty="0"/>
              <a:t>Advance Offset Cash Receipt </a:t>
            </a:r>
            <a:r>
              <a:rPr lang="en-US" dirty="0" smtClean="0"/>
              <a:t>– </a:t>
            </a:r>
            <a:br>
              <a:rPr lang="en-US" dirty="0" smtClean="0"/>
            </a:br>
            <a:r>
              <a:rPr lang="en-US" dirty="0" smtClean="0"/>
              <a:t>Header Accounting Line 1</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smtClean="0"/>
              <a:t>Line Type: Advance Offset</a:t>
            </a:r>
          </a:p>
          <a:p>
            <a:r>
              <a:rPr lang="en-US" sz="2200" dirty="0" smtClean="0"/>
              <a:t>Transaction </a:t>
            </a:r>
            <a:r>
              <a:rPr lang="en-US" sz="2200" dirty="0"/>
              <a:t>Type: </a:t>
            </a:r>
            <a:r>
              <a:rPr lang="en-US" sz="2200" dirty="0" smtClean="0"/>
              <a:t>01</a:t>
            </a:r>
          </a:p>
        </p:txBody>
      </p:sp>
      <p:sp>
        <p:nvSpPr>
          <p:cNvPr id="4" name="Footer Placeholder 3"/>
          <p:cNvSpPr>
            <a:spLocks noGrp="1"/>
          </p:cNvSpPr>
          <p:nvPr>
            <p:ph type="ftr" sz="quarter" idx="10"/>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91</a:t>
            </a:fld>
            <a:endParaRPr lang="en-US" dirty="0">
              <a:solidFill>
                <a:srgbClr val="000000"/>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2628900"/>
            <a:ext cx="6724650" cy="1600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841830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84" y="331788"/>
            <a:ext cx="8799615" cy="563562"/>
          </a:xfrm>
        </p:spPr>
        <p:txBody>
          <a:bodyPr/>
          <a:lstStyle/>
          <a:p>
            <a:r>
              <a:rPr lang="en-US" dirty="0"/>
              <a:t>Advance Offset Cash Receipt </a:t>
            </a:r>
            <a:r>
              <a:rPr lang="en-US" dirty="0" smtClean="0"/>
              <a:t>– </a:t>
            </a:r>
            <a:br>
              <a:rPr lang="en-US" dirty="0" smtClean="0"/>
            </a:br>
            <a:r>
              <a:rPr lang="en-US" dirty="0" smtClean="0"/>
              <a:t>Header Accounting Line 1</a:t>
            </a:r>
            <a:endParaRPr lang="en-US" dirty="0"/>
          </a:p>
        </p:txBody>
      </p:sp>
      <p:sp>
        <p:nvSpPr>
          <p:cNvPr id="3" name="Content Placeholder 2"/>
          <p:cNvSpPr>
            <a:spLocks noGrp="1"/>
          </p:cNvSpPr>
          <p:nvPr>
            <p:ph idx="1"/>
          </p:nvPr>
        </p:nvSpPr>
        <p:spPr>
          <a:xfrm>
            <a:off x="455613" y="1033154"/>
            <a:ext cx="8229600" cy="2090056"/>
          </a:xfrm>
        </p:spPr>
        <p:txBody>
          <a:bodyPr/>
          <a:lstStyle/>
          <a:p>
            <a:r>
              <a:rPr lang="en-US" sz="1600" dirty="0"/>
              <a:t>Revenue Source Code: varies based on Business Line</a:t>
            </a:r>
          </a:p>
          <a:p>
            <a:pPr lvl="1"/>
            <a:r>
              <a:rPr lang="en-US" sz="1600" dirty="0"/>
              <a:t>NBA1 for AASFEDSIM</a:t>
            </a:r>
          </a:p>
          <a:p>
            <a:pPr lvl="1"/>
            <a:r>
              <a:rPr lang="en-US" sz="1600" dirty="0"/>
              <a:t>RBA1 for ITSEXPSER</a:t>
            </a:r>
          </a:p>
          <a:p>
            <a:r>
              <a:rPr lang="en-US" sz="1600" dirty="0" smtClean="0"/>
              <a:t>Referenced Document Type, Document Number, and Accounting Line Number of Advance Collection Cash Receipt</a:t>
            </a:r>
          </a:p>
          <a:p>
            <a:r>
              <a:rPr lang="en-US" sz="1600" dirty="0" smtClean="0"/>
              <a:t>Agreement </a:t>
            </a:r>
            <a:r>
              <a:rPr lang="en-US" sz="1600" dirty="0"/>
              <a:t>Number and Agreement Line Number</a:t>
            </a: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92</a:t>
            </a:fld>
            <a:endParaRPr lang="en-US" dirty="0">
              <a:solidFill>
                <a:srgbClr val="000000"/>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19" y="2773384"/>
            <a:ext cx="8207395" cy="183816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263" y="6141399"/>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263" y="4731328"/>
            <a:ext cx="5810250" cy="12382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0359703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31788"/>
            <a:ext cx="8811491" cy="563562"/>
          </a:xfrm>
        </p:spPr>
        <p:txBody>
          <a:bodyPr/>
          <a:lstStyle/>
          <a:p>
            <a:r>
              <a:rPr lang="en-US" dirty="0"/>
              <a:t>Advance Offset Cash Receipt </a:t>
            </a:r>
            <a:r>
              <a:rPr lang="en-US" dirty="0" smtClean="0"/>
              <a:t>– </a:t>
            </a:r>
            <a:br>
              <a:rPr lang="en-US" dirty="0" smtClean="0"/>
            </a:br>
            <a:r>
              <a:rPr lang="en-US" dirty="0" smtClean="0"/>
              <a:t>Header Accounting Line 2</a:t>
            </a:r>
            <a:endParaRPr lang="en-US" dirty="0"/>
          </a:p>
        </p:txBody>
      </p:sp>
      <p:sp>
        <p:nvSpPr>
          <p:cNvPr id="3" name="Content Placeholder 2"/>
          <p:cNvSpPr>
            <a:spLocks noGrp="1"/>
          </p:cNvSpPr>
          <p:nvPr>
            <p:ph idx="1"/>
          </p:nvPr>
        </p:nvSpPr>
        <p:spPr>
          <a:xfrm>
            <a:off x="455613" y="1166018"/>
            <a:ext cx="8229600" cy="1957191"/>
          </a:xfrm>
        </p:spPr>
        <p:txBody>
          <a:bodyPr/>
          <a:lstStyle/>
          <a:p>
            <a:r>
              <a:rPr lang="en-US" sz="2200" dirty="0"/>
              <a:t>Line Type: Normal</a:t>
            </a:r>
          </a:p>
          <a:p>
            <a:r>
              <a:rPr lang="en-US" sz="2200" dirty="0"/>
              <a:t>Transaction Type: 03</a:t>
            </a:r>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93</a:t>
            </a:fld>
            <a:endParaRPr lang="en-US" dirty="0">
              <a:solidFill>
                <a:srgbClr val="000000"/>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18" y="2628900"/>
            <a:ext cx="6743700" cy="1600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59877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31788"/>
            <a:ext cx="8811491" cy="563562"/>
          </a:xfrm>
        </p:spPr>
        <p:txBody>
          <a:bodyPr/>
          <a:lstStyle/>
          <a:p>
            <a:r>
              <a:rPr lang="en-US" dirty="0"/>
              <a:t>Advance Offset Cash Receipt </a:t>
            </a:r>
            <a:r>
              <a:rPr lang="en-US" dirty="0" smtClean="0"/>
              <a:t>– </a:t>
            </a:r>
            <a:br>
              <a:rPr lang="en-US" dirty="0" smtClean="0"/>
            </a:br>
            <a:r>
              <a:rPr lang="en-US" dirty="0" smtClean="0"/>
              <a:t>Header Accounting Line 2</a:t>
            </a:r>
            <a:endParaRPr lang="en-US" dirty="0"/>
          </a:p>
        </p:txBody>
      </p:sp>
      <p:sp>
        <p:nvSpPr>
          <p:cNvPr id="3" name="Content Placeholder 2"/>
          <p:cNvSpPr>
            <a:spLocks noGrp="1"/>
          </p:cNvSpPr>
          <p:nvPr>
            <p:ph idx="1"/>
          </p:nvPr>
        </p:nvSpPr>
        <p:spPr>
          <a:xfrm>
            <a:off x="455613" y="1166018"/>
            <a:ext cx="8229600" cy="1517805"/>
          </a:xfrm>
        </p:spPr>
        <p:txBody>
          <a:bodyPr/>
          <a:lstStyle/>
          <a:p>
            <a:r>
              <a:rPr lang="en-US" sz="2000" dirty="0" smtClean="0"/>
              <a:t>Revenue Source Code: blank</a:t>
            </a:r>
          </a:p>
          <a:p>
            <a:r>
              <a:rPr lang="en-US" sz="2000" dirty="0" smtClean="0"/>
              <a:t>Referenced Document </a:t>
            </a:r>
            <a:r>
              <a:rPr lang="en-US" sz="2000" dirty="0"/>
              <a:t>Type, Document Number, and Accounting Line Number of Advance </a:t>
            </a:r>
            <a:r>
              <a:rPr lang="en-US" sz="2000" dirty="0" smtClean="0"/>
              <a:t>Offset Notification Billing Document</a:t>
            </a:r>
            <a:endParaRPr lang="en-US" sz="2000" dirty="0"/>
          </a:p>
          <a:p>
            <a:r>
              <a:rPr lang="en-US" sz="2000" dirty="0"/>
              <a:t>Agreement Number and Agreement Line </a:t>
            </a:r>
            <a:r>
              <a:rPr lang="en-US" sz="2000" dirty="0" smtClean="0"/>
              <a:t>Number</a:t>
            </a:r>
            <a:endParaRPr lang="en-US" sz="2000" dirty="0"/>
          </a:p>
        </p:txBody>
      </p:sp>
      <p:sp>
        <p:nvSpPr>
          <p:cNvPr id="4" name="Footer Placeholder 3"/>
          <p:cNvSpPr>
            <a:spLocks noGrp="1"/>
          </p:cNvSpPr>
          <p:nvPr>
            <p:ph type="ftr" sz="quarter" idx="10"/>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94</a:t>
            </a:fld>
            <a:endParaRPr lang="en-US" dirty="0">
              <a:solidFill>
                <a:srgbClr val="000000"/>
              </a:solidFill>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92" y="2745552"/>
            <a:ext cx="8505825" cy="1390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90" y="4421211"/>
            <a:ext cx="6471124" cy="12979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592" y="5907482"/>
            <a:ext cx="6124575" cy="6286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094526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320252" cy="563562"/>
          </a:xfrm>
        </p:spPr>
        <p:txBody>
          <a:bodyPr/>
          <a:lstStyle/>
          <a:p>
            <a:r>
              <a:rPr lang="en-US" dirty="0"/>
              <a:t>Advance Offset Cash </a:t>
            </a:r>
            <a:r>
              <a:rPr lang="en-US" dirty="0" smtClean="0"/>
              <a:t>Receipt – Agreement Updates</a:t>
            </a:r>
            <a:endParaRPr lang="en-US" dirty="0"/>
          </a:p>
        </p:txBody>
      </p:sp>
      <p:sp>
        <p:nvSpPr>
          <p:cNvPr id="3" name="Content Placeholder 2"/>
          <p:cNvSpPr>
            <a:spLocks noGrp="1"/>
          </p:cNvSpPr>
          <p:nvPr>
            <p:ph idx="1"/>
          </p:nvPr>
        </p:nvSpPr>
        <p:spPr>
          <a:xfrm>
            <a:off x="455613" y="1115706"/>
            <a:ext cx="8229600" cy="4525962"/>
          </a:xfrm>
        </p:spPr>
        <p:txBody>
          <a:bodyPr/>
          <a:lstStyle/>
          <a:p>
            <a:pPr marL="1028700" lvl="3" indent="0">
              <a:buNone/>
            </a:pPr>
            <a:endParaRPr lang="en-US" sz="1400" dirty="0"/>
          </a:p>
          <a:p>
            <a:pPr marL="231775" lvl="1" indent="-231775">
              <a:spcBef>
                <a:spcPts val="600"/>
              </a:spcBef>
              <a:spcAft>
                <a:spcPts val="600"/>
              </a:spcAft>
            </a:pPr>
            <a:r>
              <a:rPr lang="en-US" sz="2000" dirty="0">
                <a:ea typeface="+mn-ea"/>
                <a:cs typeface="+mn-cs"/>
              </a:rPr>
              <a:t>Advance O</a:t>
            </a:r>
            <a:r>
              <a:rPr lang="en-US" sz="2000" dirty="0" smtClean="0">
                <a:ea typeface="+mn-ea"/>
                <a:cs typeface="+mn-cs"/>
              </a:rPr>
              <a:t>ffset Cash Receipts update </a:t>
            </a:r>
            <a:r>
              <a:rPr lang="en-US" sz="2000" dirty="0">
                <a:ea typeface="+mn-ea"/>
                <a:cs typeface="+mn-cs"/>
              </a:rPr>
              <a:t>the following PCAS Agreement buckets:</a:t>
            </a:r>
          </a:p>
          <a:p>
            <a:pPr lvl="2">
              <a:spcBef>
                <a:spcPts val="600"/>
              </a:spcBef>
              <a:spcAft>
                <a:spcPts val="600"/>
              </a:spcAft>
            </a:pPr>
            <a:r>
              <a:rPr lang="en-US" sz="2000" dirty="0" smtClean="0"/>
              <a:t>Total Profit/Loss Amount</a:t>
            </a:r>
          </a:p>
          <a:p>
            <a:pPr lvl="2">
              <a:spcBef>
                <a:spcPts val="600"/>
              </a:spcBef>
              <a:spcAft>
                <a:spcPts val="600"/>
              </a:spcAft>
            </a:pPr>
            <a:r>
              <a:rPr lang="en-US" sz="2000" dirty="0" smtClean="0"/>
              <a:t>Total Available Receivable Amount</a:t>
            </a:r>
          </a:p>
          <a:p>
            <a:pPr lvl="2">
              <a:spcBef>
                <a:spcPts val="600"/>
              </a:spcBef>
              <a:spcAft>
                <a:spcPts val="600"/>
              </a:spcAft>
            </a:pPr>
            <a:r>
              <a:rPr lang="en-US" sz="2000" dirty="0" smtClean="0"/>
              <a:t>Total Unliquidated Advance Amount</a:t>
            </a:r>
          </a:p>
          <a:p>
            <a:pPr lvl="2">
              <a:spcBef>
                <a:spcPts val="600"/>
              </a:spcBef>
              <a:spcAft>
                <a:spcPts val="600"/>
              </a:spcAft>
            </a:pPr>
            <a:r>
              <a:rPr lang="en-US" sz="2000" dirty="0" smtClean="0"/>
              <a:t>Total Advance Applied Amount</a:t>
            </a:r>
          </a:p>
          <a:p>
            <a:endParaRPr lang="en-US" sz="2000" dirty="0"/>
          </a:p>
        </p:txBody>
      </p:sp>
      <p:sp>
        <p:nvSpPr>
          <p:cNvPr id="4" name="Footer Placeholder 3"/>
          <p:cNvSpPr>
            <a:spLocks noGrp="1"/>
          </p:cNvSpPr>
          <p:nvPr>
            <p:ph type="ftr" sz="quarter" idx="4294967295"/>
          </p:nvPr>
        </p:nvSpPr>
        <p:spPr>
          <a:xfrm>
            <a:off x="375139" y="6553200"/>
            <a:ext cx="7010400" cy="304800"/>
          </a:xfrm>
          <a:prstGeom prst="rect">
            <a:avLst/>
          </a:prstGeom>
        </p:spPr>
        <p:txBody>
          <a:bodyPr/>
          <a:lstStyle/>
          <a:p>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553200"/>
            <a:ext cx="597876" cy="293688"/>
          </a:xfrm>
        </p:spPr>
        <p:txBody>
          <a:bodyPr/>
          <a:lstStyle/>
          <a:p>
            <a:fld id="{5842F1FC-5FDD-41D6-BAD6-160FC7BE3BC4}" type="slidenum">
              <a:rPr lang="en-US" smtClean="0">
                <a:solidFill>
                  <a:srgbClr val="000000"/>
                </a:solidFill>
              </a:rPr>
              <a:pPr/>
              <a:t>95</a:t>
            </a:fld>
            <a:endParaRPr lang="en-US" dirty="0">
              <a:solidFill>
                <a:srgbClr val="000000"/>
              </a:solidFill>
            </a:endParaRPr>
          </a:p>
        </p:txBody>
      </p:sp>
    </p:spTree>
    <p:extLst>
      <p:ext uri="{BB962C8B-B14F-4D97-AF65-F5344CB8AC3E}">
        <p14:creationId xmlns:p14="http://schemas.microsoft.com/office/powerpoint/2010/main" val="40912196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05260" cy="563562"/>
          </a:xfrm>
        </p:spPr>
        <p:txBody>
          <a:bodyPr/>
          <a:lstStyle/>
          <a:p>
            <a:r>
              <a:rPr lang="en-US" dirty="0" smtClean="0"/>
              <a:t>Agreement Entity – Before Advance Offset</a:t>
            </a:r>
            <a:endParaRPr lang="en-US" dirty="0"/>
          </a:p>
        </p:txBody>
      </p:sp>
      <p:sp>
        <p:nvSpPr>
          <p:cNvPr id="4" name="Footer Placeholder 3"/>
          <p:cNvSpPr>
            <a:spLocks noGrp="1"/>
          </p:cNvSpPr>
          <p:nvPr>
            <p:ph type="ftr" sz="quarter" idx="4294967295"/>
          </p:nvPr>
        </p:nvSpPr>
        <p:spPr>
          <a:xfrm>
            <a:off x="382237" y="6611814"/>
            <a:ext cx="7010400" cy="246185"/>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0" y="6623538"/>
            <a:ext cx="562707" cy="223350"/>
          </a:xfrm>
        </p:spPr>
        <p:txBody>
          <a:bodyPr/>
          <a:lstStyle/>
          <a:p>
            <a:pPr>
              <a:defRPr/>
            </a:pPr>
            <a:fld id="{215F2CEC-58A8-492B-AD0D-C2BF1A7F0D89}" type="slidenum">
              <a:rPr lang="en-US" smtClean="0">
                <a:solidFill>
                  <a:srgbClr val="000000"/>
                </a:solidFill>
              </a:rPr>
              <a:pPr>
                <a:defRPr/>
              </a:pPr>
              <a:t>96</a:t>
            </a:fld>
            <a:endParaRPr lang="en-US" dirty="0">
              <a:solidFill>
                <a:srgbClr val="000000"/>
              </a:solidFill>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66" y="1193244"/>
            <a:ext cx="8527312" cy="56647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758267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31788"/>
            <a:ext cx="8605260" cy="563562"/>
          </a:xfrm>
        </p:spPr>
        <p:txBody>
          <a:bodyPr/>
          <a:lstStyle/>
          <a:p>
            <a:r>
              <a:rPr lang="en-US" dirty="0" smtClean="0"/>
              <a:t>Agreement Entity – After Advance Offset</a:t>
            </a:r>
            <a:endParaRPr lang="en-US" dirty="0"/>
          </a:p>
        </p:txBody>
      </p:sp>
      <p:sp>
        <p:nvSpPr>
          <p:cNvPr id="4" name="Footer Placeholder 3"/>
          <p:cNvSpPr>
            <a:spLocks noGrp="1"/>
          </p:cNvSpPr>
          <p:nvPr>
            <p:ph type="ftr" sz="quarter" idx="4294967295"/>
          </p:nvPr>
        </p:nvSpPr>
        <p:spPr>
          <a:xfrm>
            <a:off x="433753" y="6553200"/>
            <a:ext cx="7010400" cy="304800"/>
          </a:xfrm>
          <a:prstGeom prst="rect">
            <a:avLst/>
          </a:prstGeom>
        </p:spPr>
        <p:txBody>
          <a:bodyPr/>
          <a:lstStyle/>
          <a:p>
            <a:pPr>
              <a:defRPr/>
            </a:pPr>
            <a:r>
              <a:rPr lang="en-US" dirty="0" smtClean="0">
                <a:solidFill>
                  <a:srgbClr val="000000"/>
                </a:solidFill>
              </a:rPr>
              <a:t>CGI Federal Proprietary and Confidential</a:t>
            </a:r>
            <a:endParaRPr lang="en-US" dirty="0">
              <a:solidFill>
                <a:srgbClr val="000000"/>
              </a:solidFill>
            </a:endParaRPr>
          </a:p>
        </p:txBody>
      </p:sp>
      <p:sp>
        <p:nvSpPr>
          <p:cNvPr id="5" name="Slide Number Placeholder 4"/>
          <p:cNvSpPr>
            <a:spLocks noGrp="1"/>
          </p:cNvSpPr>
          <p:nvPr>
            <p:ph type="sldNum" sz="quarter" idx="11"/>
          </p:nvPr>
        </p:nvSpPr>
        <p:spPr>
          <a:xfrm>
            <a:off x="1" y="6600092"/>
            <a:ext cx="515814" cy="246796"/>
          </a:xfrm>
        </p:spPr>
        <p:txBody>
          <a:bodyPr/>
          <a:lstStyle/>
          <a:p>
            <a:pPr>
              <a:defRPr/>
            </a:pPr>
            <a:fld id="{215F2CEC-58A8-492B-AD0D-C2BF1A7F0D89}" type="slidenum">
              <a:rPr lang="en-US" smtClean="0">
                <a:solidFill>
                  <a:srgbClr val="000000"/>
                </a:solidFill>
              </a:rPr>
              <a:pPr>
                <a:defRPr/>
              </a:pPr>
              <a:t>97</a:t>
            </a:fld>
            <a:endParaRPr lang="en-US" dirty="0">
              <a:solidFill>
                <a:srgbClr val="000000"/>
              </a:solidFill>
            </a:endParaRP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24" y="1080469"/>
            <a:ext cx="8661776" cy="577753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5300001" y="5296394"/>
            <a:ext cx="2478337" cy="646331"/>
          </a:xfrm>
          <a:prstGeom prst="rect">
            <a:avLst/>
          </a:prstGeom>
          <a:noFill/>
          <a:ln w="28575">
            <a:solidFill>
              <a:schemeClr val="tx1"/>
            </a:solidFill>
          </a:ln>
        </p:spPr>
        <p:txBody>
          <a:bodyPr wrap="square" rtlCol="0">
            <a:spAutoFit/>
          </a:bodyPr>
          <a:lstStyle/>
          <a:p>
            <a:r>
              <a:rPr lang="en-US" sz="1800" dirty="0" smtClean="0">
                <a:solidFill>
                  <a:srgbClr val="000000"/>
                </a:solidFill>
              </a:rPr>
              <a:t>After Advance Offset Cash Receipt of $100</a:t>
            </a:r>
            <a:endParaRPr lang="en-US" sz="1800" dirty="0">
              <a:solidFill>
                <a:srgbClr val="000000"/>
              </a:solidFill>
            </a:endParaRPr>
          </a:p>
        </p:txBody>
      </p:sp>
    </p:spTree>
    <p:extLst>
      <p:ext uri="{BB962C8B-B14F-4D97-AF65-F5344CB8AC3E}">
        <p14:creationId xmlns:p14="http://schemas.microsoft.com/office/powerpoint/2010/main" val="13457947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2.1</a:t>
            </a:r>
            <a:endParaRPr lang="en-US" dirty="0"/>
          </a:p>
        </p:txBody>
      </p:sp>
      <p:sp>
        <p:nvSpPr>
          <p:cNvPr id="3" name="Content Placeholder 2"/>
          <p:cNvSpPr>
            <a:spLocks noGrp="1"/>
          </p:cNvSpPr>
          <p:nvPr>
            <p:ph idx="1"/>
          </p:nvPr>
        </p:nvSpPr>
        <p:spPr/>
        <p:txBody>
          <a:bodyPr/>
          <a:lstStyle/>
          <a:p>
            <a:r>
              <a:rPr lang="en-US" sz="2800" dirty="0" smtClean="0"/>
              <a:t>Exercise 2.1 </a:t>
            </a:r>
            <a:r>
              <a:rPr lang="en-US" sz="2800" dirty="0"/>
              <a:t>–</a:t>
            </a:r>
            <a:r>
              <a:rPr lang="en-US" sz="2800" dirty="0" smtClean="0"/>
              <a:t> Create and Advance Collection Cash Receipt</a:t>
            </a:r>
            <a:endParaRPr lang="en-US" dirty="0" smtClean="0">
              <a:solidFill>
                <a:srgbClr val="0000CC"/>
              </a:solidFill>
              <a:sym typeface="Symbol"/>
            </a:endParaRPr>
          </a:p>
          <a:p>
            <a:pPr lvl="1"/>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98</a:t>
            </a:fld>
            <a:endParaRPr lang="en-US" dirty="0"/>
          </a:p>
        </p:txBody>
      </p:sp>
    </p:spTree>
    <p:extLst>
      <p:ext uri="{BB962C8B-B14F-4D97-AF65-F5344CB8AC3E}">
        <p14:creationId xmlns:p14="http://schemas.microsoft.com/office/powerpoint/2010/main" val="255375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2.2</a:t>
            </a:r>
            <a:endParaRPr lang="en-US" dirty="0"/>
          </a:p>
        </p:txBody>
      </p:sp>
      <p:sp>
        <p:nvSpPr>
          <p:cNvPr id="3" name="Content Placeholder 2"/>
          <p:cNvSpPr>
            <a:spLocks noGrp="1"/>
          </p:cNvSpPr>
          <p:nvPr>
            <p:ph idx="1"/>
          </p:nvPr>
        </p:nvSpPr>
        <p:spPr/>
        <p:txBody>
          <a:bodyPr/>
          <a:lstStyle/>
          <a:p>
            <a:r>
              <a:rPr lang="en-US" sz="2800" dirty="0" smtClean="0"/>
              <a:t>Exercise 1.2.2 </a:t>
            </a:r>
            <a:r>
              <a:rPr lang="en-US" sz="2800" dirty="0"/>
              <a:t>–</a:t>
            </a:r>
            <a:r>
              <a:rPr lang="en-US" sz="2800" dirty="0" smtClean="0"/>
              <a:t> Create an Advance Offset Collection Cash Receipt</a:t>
            </a:r>
            <a:endParaRPr lang="en-US" sz="2800" dirty="0">
              <a:solidFill>
                <a:srgbClr val="0000CC"/>
              </a:solidFill>
              <a:sym typeface="Symbol"/>
            </a:endParaRPr>
          </a:p>
          <a:p>
            <a:pPr marL="346075" lvl="1" indent="0">
              <a:buNone/>
            </a:pPr>
            <a:endParaRPr lang="en-US" b="1" dirty="0">
              <a:solidFill>
                <a:srgbClr val="0000CC"/>
              </a:solidFill>
            </a:endParaRPr>
          </a:p>
          <a:p>
            <a:pPr marL="0" indent="0">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r>
              <a:rPr lang="en-US" dirty="0" smtClean="0"/>
              <a:t>CGI Federal Proprietary and Confidential</a:t>
            </a:r>
            <a:endParaRPr lang="en-US" dirty="0"/>
          </a:p>
        </p:txBody>
      </p:sp>
      <p:sp>
        <p:nvSpPr>
          <p:cNvPr id="5" name="Slide Number Placeholder 4"/>
          <p:cNvSpPr>
            <a:spLocks noGrp="1"/>
          </p:cNvSpPr>
          <p:nvPr>
            <p:ph type="sldNum" sz="quarter" idx="11"/>
          </p:nvPr>
        </p:nvSpPr>
        <p:spPr/>
        <p:txBody>
          <a:bodyPr/>
          <a:lstStyle/>
          <a:p>
            <a:pPr>
              <a:defRPr/>
            </a:pPr>
            <a:fld id="{5842F1FC-5FDD-41D6-BAD6-160FC7BE3BC4}" type="slidenum">
              <a:rPr lang="en-US" smtClean="0"/>
              <a:pPr>
                <a:defRPr/>
              </a:pPr>
              <a:t>99</a:t>
            </a:fld>
            <a:endParaRPr lang="en-US" dirty="0"/>
          </a:p>
        </p:txBody>
      </p:sp>
    </p:spTree>
    <p:extLst>
      <p:ext uri="{BB962C8B-B14F-4D97-AF65-F5344CB8AC3E}">
        <p14:creationId xmlns:p14="http://schemas.microsoft.com/office/powerpoint/2010/main" val="222680727"/>
      </p:ext>
    </p:extLst>
  </p:cSld>
  <p:clrMapOvr>
    <a:masterClrMapping/>
  </p:clrMapOvr>
  <p:timing>
    <p:tnLst>
      <p:par>
        <p:cTn id="1" dur="indefinite" restart="never" nodeType="tmRoot"/>
      </p:par>
    </p:tnLst>
  </p:timing>
</p:sld>
</file>

<file path=ppt/theme/theme1.xml><?xml version="1.0" encoding="utf-8"?>
<a:theme xmlns:a="http://schemas.openxmlformats.org/drawingml/2006/main" name="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840016"/>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600" b="0" i="0" u="none" strike="noStrike" cap="none" normalizeH="0" baseline="0" smtClean="0">
            <a:ln>
              <a:noFill/>
            </a:ln>
            <a:solidFill>
              <a:schemeClr val="tx1"/>
            </a:solidFill>
            <a:effectLst/>
            <a:latin typeface="Arial" charset="0"/>
          </a:defRPr>
        </a:defPPr>
      </a:lstStyle>
    </a:spDef>
    <a:lnDef>
      <a:spPr bwMode="auto">
        <a:solidFill>
          <a:srgbClr val="ED171F"/>
        </a:solidFill>
        <a:ln w="9525" cap="flat" cmpd="sng" algn="ctr">
          <a:solidFill>
            <a:srgbClr val="840016"/>
          </a:solidFill>
          <a:prstDash val="solid"/>
          <a:round/>
          <a:headEnd type="none" w="med" len="med"/>
          <a:tailEnd type="none" w="med" len="med"/>
        </a:ln>
        <a:effectLst/>
      </a:spPr>
      <a:body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AR">
  <a:themeElements>
    <a:clrScheme name="BAA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A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600" b="0" i="0" u="none" strike="noStrike" cap="none" normalizeH="0" baseline="0" smtClean="0">
            <a:ln>
              <a:noFill/>
            </a:ln>
            <a:solidFill>
              <a:schemeClr val="tx1"/>
            </a:solidFill>
            <a:effectLst/>
            <a:latin typeface="Arial" charset="0"/>
          </a:defRPr>
        </a:defPPr>
      </a:lstStyle>
    </a:lnDef>
  </a:objectDefaults>
  <a:extraClrSchemeLst>
    <a:extraClrScheme>
      <a:clrScheme name="BAA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AA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AA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AA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AA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AA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A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AA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AA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AA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AA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AA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GI Federal Template">
  <a:themeElements>
    <a:clrScheme name="CGI Federal Template 13">
      <a:dk1>
        <a:srgbClr val="000000"/>
      </a:dk1>
      <a:lt1>
        <a:srgbClr val="FFFFFF"/>
      </a:lt1>
      <a:dk2>
        <a:srgbClr val="C60C30"/>
      </a:dk2>
      <a:lt2>
        <a:srgbClr val="A7A5A9"/>
      </a:lt2>
      <a:accent1>
        <a:srgbClr val="BAD4D9"/>
      </a:accent1>
      <a:accent2>
        <a:srgbClr val="D0D1B4"/>
      </a:accent2>
      <a:accent3>
        <a:srgbClr val="FFFFFF"/>
      </a:accent3>
      <a:accent4>
        <a:srgbClr val="000000"/>
      </a:accent4>
      <a:accent5>
        <a:srgbClr val="D9E6E9"/>
      </a:accent5>
      <a:accent6>
        <a:srgbClr val="BCBDA3"/>
      </a:accent6>
      <a:hlink>
        <a:srgbClr val="AA9C8F"/>
      </a:hlink>
      <a:folHlink>
        <a:srgbClr val="961E3C"/>
      </a:folHlink>
    </a:clrScheme>
    <a:fontScheme name="CGI Federa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600" b="0" i="0" u="none" strike="noStrike" cap="none" normalizeH="0" baseline="0" smtClean="0">
            <a:ln>
              <a:noFill/>
            </a:ln>
            <a:solidFill>
              <a:schemeClr val="tx1"/>
            </a:solidFill>
            <a:effectLst/>
            <a:latin typeface="Arial" charset="0"/>
          </a:defRPr>
        </a:defPPr>
      </a:lstStyle>
    </a:lnDef>
  </a:objectDefaults>
  <a:extraClrSchemeLst>
    <a:extraClrScheme>
      <a:clrScheme name="CGI Federa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GI Federal Template 13">
        <a:dk1>
          <a:srgbClr val="000000"/>
        </a:dk1>
        <a:lt1>
          <a:srgbClr val="FFFFFF"/>
        </a:lt1>
        <a:dk2>
          <a:srgbClr val="C60C30"/>
        </a:dk2>
        <a:lt2>
          <a:srgbClr val="A7A5A9"/>
        </a:lt2>
        <a:accent1>
          <a:srgbClr val="BAD4D9"/>
        </a:accent1>
        <a:accent2>
          <a:srgbClr val="D0D1B4"/>
        </a:accent2>
        <a:accent3>
          <a:srgbClr val="FFFFFF"/>
        </a:accent3>
        <a:accent4>
          <a:srgbClr val="000000"/>
        </a:accent4>
        <a:accent5>
          <a:srgbClr val="D9E6E9"/>
        </a:accent5>
        <a:accent6>
          <a:srgbClr val="BCBDA3"/>
        </a:accent6>
        <a:hlink>
          <a:srgbClr val="AA9C8F"/>
        </a:hlink>
        <a:folHlink>
          <a:srgbClr val="961E3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CGI Federal">
  <a:themeElements>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GI Feder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ED171F"/>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GI Feder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GI Feder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GI Feder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GI Feder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GI Feder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GI Feder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GI Feder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GI Feder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GI Feder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GI Feder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GI Feder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GI Feder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33FEF41A482148ABA86B8C10A4EF01" ma:contentTypeVersion="4" ma:contentTypeDescription="Create a new document." ma:contentTypeScope="" ma:versionID="04dc2957ea4899fc92a99bb7d6101f93">
  <xsd:schema xmlns:xsd="http://www.w3.org/2001/XMLSchema" xmlns:p="http://schemas.microsoft.com/office/2006/metadata/properties" xmlns:ns2="e1a14482-afd4-4443-acf0-a8e2a74349c8" targetNamespace="http://schemas.microsoft.com/office/2006/metadata/properties" ma:root="true" ma:fieldsID="8b22bc31b273fa1ea70764585d7ebb0a" ns2:_="">
    <xsd:import namespace="e1a14482-afd4-4443-acf0-a8e2a74349c8"/>
    <xsd:element name="properties">
      <xsd:complexType>
        <xsd:sequence>
          <xsd:element name="documentManagement">
            <xsd:complexType>
              <xsd:all>
                <xsd:element ref="ns2:IssueType"/>
                <xsd:element ref="ns2:LssnLrndDesc" minOccurs="0"/>
                <xsd:element ref="ns2:BUProfileDocumentType" minOccurs="0"/>
              </xsd:all>
            </xsd:complexType>
          </xsd:element>
        </xsd:sequence>
      </xsd:complexType>
    </xsd:element>
  </xsd:schema>
  <xsd:schema xmlns:xsd="http://www.w3.org/2001/XMLSchema" xmlns:dms="http://schemas.microsoft.com/office/2006/documentManagement/types" targetNamespace="e1a14482-afd4-4443-acf0-a8e2a74349c8" elementFormDefault="qualified">
    <xsd:import namespace="http://schemas.microsoft.com/office/2006/documentManagement/types"/>
    <xsd:element name="IssueType" ma:index="8" ma:displayName="Internal/External" ma:default="Internal - CGI Only" ma:format="RadioButtons" ma:internalName="IssueType">
      <xsd:simpleType>
        <xsd:restriction base="dms:Choice">
          <xsd:enumeration value="Internal - CGI Only"/>
          <xsd:enumeration value="External - CGI &amp; Client"/>
        </xsd:restriction>
      </xsd:simpleType>
    </xsd:element>
    <xsd:element name="LssnLrndDesc" ma:index="9" nillable="true" ma:displayName="Description" ma:internalName="LssnLrndDesc">
      <xsd:simpleType>
        <xsd:restriction base="dms:Note"/>
      </xsd:simpleType>
    </xsd:element>
    <xsd:element name="BUProfileDocumentType" ma:index="10" nillable="true" ma:displayName="Document type" ma:internalName="BUProfileDocumentTyp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documentManagement>
    <IssueType xmlns="e1a14482-afd4-4443-acf0-a8e2a74349c8">Internal - CGI Only</IssueType>
    <BUProfileDocumentType xmlns="e1a14482-afd4-4443-acf0-a8e2a74349c8" xsi:nil="true"/>
    <LssnLrndDesc xmlns="e1a14482-afd4-4443-acf0-a8e2a74349c8" xsi:nil="true"/>
  </documentManagement>
</p:properties>
</file>

<file path=customXml/itemProps1.xml><?xml version="1.0" encoding="utf-8"?>
<ds:datastoreItem xmlns:ds="http://schemas.openxmlformats.org/officeDocument/2006/customXml" ds:itemID="{C8F26A4D-A4FD-42FF-A16E-DB35B05A039A}"/>
</file>

<file path=customXml/itemProps2.xml><?xml version="1.0" encoding="utf-8"?>
<ds:datastoreItem xmlns:ds="http://schemas.openxmlformats.org/officeDocument/2006/customXml" ds:itemID="{DAAADF13-0686-4DC9-8ADC-08C6D4364AF0}"/>
</file>

<file path=customXml/itemProps3.xml><?xml version="1.0" encoding="utf-8"?>
<ds:datastoreItem xmlns:ds="http://schemas.openxmlformats.org/officeDocument/2006/customXml" ds:itemID="{3CE9E449-A5E8-46CA-BC4C-D019F32F58B7}"/>
</file>

<file path=customXml/itemProps4.xml><?xml version="1.0" encoding="utf-8"?>
<ds:datastoreItem xmlns:ds="http://schemas.openxmlformats.org/officeDocument/2006/customXml" ds:itemID="{6DAB4B05-63B8-411C-BC47-3DF884C3B8BE}"/>
</file>

<file path=docProps/app.xml><?xml version="1.0" encoding="utf-8"?>
<Properties xmlns="http://schemas.openxmlformats.org/officeDocument/2006/extended-properties" xmlns:vt="http://schemas.openxmlformats.org/officeDocument/2006/docPropsVTypes">
  <Template>BAAR</Template>
  <TotalTime>139750</TotalTime>
  <Words>18452</Words>
  <Application>Microsoft Office PowerPoint</Application>
  <PresentationFormat>On-screen Show (4:3)</PresentationFormat>
  <Paragraphs>3494</Paragraphs>
  <Slides>224</Slides>
  <Notes>192</Notes>
  <HiddenSlides>0</HiddenSlides>
  <MMClips>0</MMClips>
  <ScaleCrop>false</ScaleCrop>
  <HeadingPairs>
    <vt:vector size="4" baseType="variant">
      <vt:variant>
        <vt:lpstr>Theme</vt:lpstr>
      </vt:variant>
      <vt:variant>
        <vt:i4>8</vt:i4>
      </vt:variant>
      <vt:variant>
        <vt:lpstr>Slide Titles</vt:lpstr>
      </vt:variant>
      <vt:variant>
        <vt:i4>224</vt:i4>
      </vt:variant>
    </vt:vector>
  </HeadingPairs>
  <TitlesOfParts>
    <vt:vector size="232" baseType="lpstr">
      <vt:lpstr>CGI Federal</vt:lpstr>
      <vt:lpstr>BAAR</vt:lpstr>
      <vt:lpstr>CGI Federal Template</vt:lpstr>
      <vt:lpstr>2_CGI Federal</vt:lpstr>
      <vt:lpstr>3_CGI Federal</vt:lpstr>
      <vt:lpstr>4_CGI Federal</vt:lpstr>
      <vt:lpstr>5_CGI Federal</vt:lpstr>
      <vt:lpstr>6_CGI Federal</vt:lpstr>
      <vt:lpstr>BAAR Phase 1 Overview</vt:lpstr>
      <vt:lpstr>Table of Contents</vt:lpstr>
      <vt:lpstr>PowerPoint Presentation</vt:lpstr>
      <vt:lpstr>Table of Contents</vt:lpstr>
      <vt:lpstr>Dunning </vt:lpstr>
      <vt:lpstr>Collections Lifecycle Overview</vt:lpstr>
      <vt:lpstr>DBR Receivables Lifecycle – Collections</vt:lpstr>
      <vt:lpstr>PCAS Receivables Lifecycle – Collections</vt:lpstr>
      <vt:lpstr>DBR/PCAS Hybrid Lifecycle</vt:lpstr>
      <vt:lpstr>Non-PCAS/Non-DBR Receivables Lifecycle – Collections </vt:lpstr>
      <vt:lpstr>Dunning </vt:lpstr>
      <vt:lpstr>Phase 3 Collection Methods</vt:lpstr>
      <vt:lpstr>Phase 3 Collection Methods (cont.)</vt:lpstr>
      <vt:lpstr>Phase 3 Collection Methods (cont.)</vt:lpstr>
      <vt:lpstr>Dunning </vt:lpstr>
      <vt:lpstr>Cash Receipts Overview</vt:lpstr>
      <vt:lpstr>Cash Receipts Overview (cont.)</vt:lpstr>
      <vt:lpstr>Cash Receipts – Referencing</vt:lpstr>
      <vt:lpstr>Cash Receipts – Referencing (cont.)</vt:lpstr>
      <vt:lpstr>Cash Receipt Processing Details</vt:lpstr>
      <vt:lpstr>Automatic &amp; Manual CR Creation Details</vt:lpstr>
      <vt:lpstr>Phase 3 Business Line Collection Methods Overview</vt:lpstr>
      <vt:lpstr>Phase 3 Business Line Collection Methods Overview (cont.)</vt:lpstr>
      <vt:lpstr>Phase 3 Cash Receipt Document Type Overview</vt:lpstr>
      <vt:lpstr>PowerPoint Presentation</vt:lpstr>
      <vt:lpstr>Table of Contents</vt:lpstr>
      <vt:lpstr>Dunning </vt:lpstr>
      <vt:lpstr>How do I navigate through a Cash Receipt?</vt:lpstr>
      <vt:lpstr>How do I navigate through a Cash Receipt (Cont.)?</vt:lpstr>
      <vt:lpstr>Cash Receipt Document:  Header</vt:lpstr>
      <vt:lpstr>Cash Receipt Document:  Header (cont.)</vt:lpstr>
      <vt:lpstr>Cash Receipt Document:  Accounting Line</vt:lpstr>
      <vt:lpstr>Cash Receipt:  Accounting Line (cont.)</vt:lpstr>
      <vt:lpstr>Cash Receipt:  Charge Line</vt:lpstr>
      <vt:lpstr>Cash Receipt: Adding an Attachment</vt:lpstr>
      <vt:lpstr>Cash Receipt: Adding an Attachment</vt:lpstr>
      <vt:lpstr>Cash Receipt: Adding an Attachment</vt:lpstr>
      <vt:lpstr>Cash Receipt: Correspondence Overview</vt:lpstr>
      <vt:lpstr>Cash Receipt: Correspondence Overview</vt:lpstr>
      <vt:lpstr>Correspondence:  Adding Doc Correspondence</vt:lpstr>
      <vt:lpstr>Cash Receipt: Adding Document Level Correspondence</vt:lpstr>
      <vt:lpstr>Cash Receipt: Adding Document Level Correspondence</vt:lpstr>
      <vt:lpstr>Cash Receipt: Adding Document Level Correspondence</vt:lpstr>
      <vt:lpstr>Cash Receipt: Amendment vs. Correction</vt:lpstr>
      <vt:lpstr>Cash Receipt: Amendment vs. Correction</vt:lpstr>
      <vt:lpstr>Cash Receipt: Amendment vs. Correction</vt:lpstr>
      <vt:lpstr>Dunning </vt:lpstr>
      <vt:lpstr>Cash Receipt:  Normal Line Type</vt:lpstr>
      <vt:lpstr>Cash Receipt:  Normal Line Type (cont.)</vt:lpstr>
      <vt:lpstr>Cash Receipt:  Normal Line Type w/Charge Lines</vt:lpstr>
      <vt:lpstr>Cash Receipt:  Normal Line Type w/Charge Lines (cont.)</vt:lpstr>
      <vt:lpstr>Cash Receipt: Normal Line Type – Agreement Entity</vt:lpstr>
      <vt:lpstr>Cash Receipt: Normal Line Type – Agreement Entity</vt:lpstr>
      <vt:lpstr>Exercise</vt:lpstr>
      <vt:lpstr>Cash Receipt:  Debit Voucher Line Type</vt:lpstr>
      <vt:lpstr>Cash Receipt:  Debit Voucher Line Type (cont.)</vt:lpstr>
      <vt:lpstr>Cash Receipt:  Debit Voucher Line Type (cont.) Updates to Billing Document</vt:lpstr>
      <vt:lpstr>Cash Receipt: Debit Voucher Example</vt:lpstr>
      <vt:lpstr>Cash Receipt: Debit Voucher Manual Creation</vt:lpstr>
      <vt:lpstr>Cash Receipt: Debit Voucher Line Type</vt:lpstr>
      <vt:lpstr>Cash Receipt: Debit Voucher Line Type</vt:lpstr>
      <vt:lpstr>Advance Bills, Collections, and Offsets</vt:lpstr>
      <vt:lpstr>Advance Bills, Collections, and Offsets</vt:lpstr>
      <vt:lpstr>Advance Bills, Collections, and Offsets</vt:lpstr>
      <vt:lpstr>Advance DBRs</vt:lpstr>
      <vt:lpstr>Advance Billing Document</vt:lpstr>
      <vt:lpstr>Advance Offset DBRs</vt:lpstr>
      <vt:lpstr>Advance Offset Billing Document</vt:lpstr>
      <vt:lpstr>Billing Document – Advances – Document Types</vt:lpstr>
      <vt:lpstr>Advance Billing and Collections</vt:lpstr>
      <vt:lpstr>Advance Billing</vt:lpstr>
      <vt:lpstr>Advance Billing – DBR Advance Indicator</vt:lpstr>
      <vt:lpstr>Advance Billing – Billing Document Header</vt:lpstr>
      <vt:lpstr>Advance Billing – Header Accounting Line</vt:lpstr>
      <vt:lpstr>Advance Billing – Header Accounting Line</vt:lpstr>
      <vt:lpstr>Advance Billing – Correcting Generated Forms</vt:lpstr>
      <vt:lpstr>Advance Billing</vt:lpstr>
      <vt:lpstr>Advance Collection</vt:lpstr>
      <vt:lpstr>Advance Collection – Header Accounting Line</vt:lpstr>
      <vt:lpstr>Advance Collection – Header Accounting Line</vt:lpstr>
      <vt:lpstr>Agreement Entity – Before Advance Collection</vt:lpstr>
      <vt:lpstr>Agreement Entity – After Advance Collection</vt:lpstr>
      <vt:lpstr>Advance Offset Notifications and Offsets</vt:lpstr>
      <vt:lpstr>Advance Offset Notification DBR/BD</vt:lpstr>
      <vt:lpstr>Advance Offset Notification – DBR Advance Indicator</vt:lpstr>
      <vt:lpstr>Advance Offset Notification –  Billing Document Header</vt:lpstr>
      <vt:lpstr>Advance Offset Notification –  Billing Document Header Accounting Line</vt:lpstr>
      <vt:lpstr>Advance Offset Notification –  Billing Document Header Accounting Line</vt:lpstr>
      <vt:lpstr>Advance Offset Cash Receipt</vt:lpstr>
      <vt:lpstr>Advance Offset Cash Receipt – Header</vt:lpstr>
      <vt:lpstr>Advance Offset Cash Receipt –  Header Accounting Line 1</vt:lpstr>
      <vt:lpstr>Advance Offset Cash Receipt –  Header Accounting Line 1</vt:lpstr>
      <vt:lpstr>Advance Offset Cash Receipt –  Header Accounting Line 2</vt:lpstr>
      <vt:lpstr>Advance Offset Cash Receipt –  Header Accounting Line 2</vt:lpstr>
      <vt:lpstr>Advance Offset Cash Receipt – Agreement Updates</vt:lpstr>
      <vt:lpstr>Agreement Entity – Before Advance Offset</vt:lpstr>
      <vt:lpstr>Agreement Entity – After Advance Offset</vt:lpstr>
      <vt:lpstr>Exercise 2.1</vt:lpstr>
      <vt:lpstr>Exercise 2.2</vt:lpstr>
      <vt:lpstr>PowerPoint Presentation</vt:lpstr>
      <vt:lpstr>Table of Contents</vt:lpstr>
      <vt:lpstr>Dunning </vt:lpstr>
      <vt:lpstr>Collections Query – Search Criteria</vt:lpstr>
      <vt:lpstr>Collections Query – Search Criteria</vt:lpstr>
      <vt:lpstr>Collections Query – Search Criteria</vt:lpstr>
      <vt:lpstr>Collections Query – Search Criteria</vt:lpstr>
      <vt:lpstr>Collections Query – Item Collection</vt:lpstr>
      <vt:lpstr>Collections Query: Scenarios</vt:lpstr>
      <vt:lpstr>Collections Query: Scenarios (Cont.)</vt:lpstr>
      <vt:lpstr>Collections Query: Scenarios (Cont.)</vt:lpstr>
      <vt:lpstr>PowerPoint Presentation</vt:lpstr>
      <vt:lpstr>Table of Contents</vt:lpstr>
      <vt:lpstr>Dunning </vt:lpstr>
      <vt:lpstr>Collection Processing - Overview</vt:lpstr>
      <vt:lpstr>Dunning </vt:lpstr>
      <vt:lpstr>Collection Processing: Lockbox</vt:lpstr>
      <vt:lpstr>Collection Processing: Lockbox</vt:lpstr>
      <vt:lpstr>Collection Processing: Lockbox</vt:lpstr>
      <vt:lpstr>Collection Processing: Lockbox</vt:lpstr>
      <vt:lpstr>Collection Processing: Lockbox</vt:lpstr>
      <vt:lpstr>Collection Processing: Lockbox</vt:lpstr>
      <vt:lpstr>Dunning </vt:lpstr>
      <vt:lpstr>Collections Processing: Pay.gov via CIR</vt:lpstr>
      <vt:lpstr>Collections Processing: Pay.gov via CIR</vt:lpstr>
      <vt:lpstr>Collections Processing: Pay.gov via CIR</vt:lpstr>
      <vt:lpstr>Collections Processing: Pay.gov via CIR - ARCIRIN</vt:lpstr>
      <vt:lpstr>Collections Processing: Pay.gov via CIR CIR Inbound Detail Staging Query</vt:lpstr>
      <vt:lpstr>Collections Processing: Pay.gov via CIR CIR Inbound Detail Staging Query</vt:lpstr>
      <vt:lpstr>Collections Processing: Pay.gov via CIR - CIRDETAIL</vt:lpstr>
      <vt:lpstr>Collections Processing: Pay.gov via CIR Chargeback Processing</vt:lpstr>
      <vt:lpstr>Collections Processing: Pay.gov via CIR Chargeback Processing</vt:lpstr>
      <vt:lpstr>Collections Processing: Pay.gov via CIR Chargeback Processing</vt:lpstr>
      <vt:lpstr>Collections Processing: Pay.gov via CIR Refund Process</vt:lpstr>
      <vt:lpstr>Collections Processing: Pay.gov via CIR Refund Process</vt:lpstr>
      <vt:lpstr>Dunning </vt:lpstr>
      <vt:lpstr>Collections Processing: Manual</vt:lpstr>
      <vt:lpstr>Collections Processing: Manual Region 6 External Services Donations and Warrants via Pay.gov</vt:lpstr>
      <vt:lpstr>Collections Processing: Manual Region 6 External Services Donations and Warrants via Pay.gov</vt:lpstr>
      <vt:lpstr>Collections Processing: Manual Region 6 External Services Donations and Warrants via Pay.gov</vt:lpstr>
      <vt:lpstr>Dunning </vt:lpstr>
      <vt:lpstr>Collection Processing: Outlease-Specific</vt:lpstr>
      <vt:lpstr>Collection Processing: Outlease Collections Lifecycle</vt:lpstr>
      <vt:lpstr>Collection Processing: Outlease Security Deposits</vt:lpstr>
      <vt:lpstr>Collections Processing: Outlease Example</vt:lpstr>
      <vt:lpstr>Collection Processing: Outlease Advance Payments</vt:lpstr>
      <vt:lpstr>Collection Processing: Outlease Security Deposits/Advance Collections </vt:lpstr>
      <vt:lpstr>Collection Processing: Outlease Security Deposits/Advance Collections</vt:lpstr>
      <vt:lpstr> Collections Processing: Outlease Security Deposit Settlement</vt:lpstr>
      <vt:lpstr>Collections Processing: Outlease Security Deposit Settlement</vt:lpstr>
      <vt:lpstr>Collections Processing: Outlease Security Deposit Settlement</vt:lpstr>
      <vt:lpstr>Exercise</vt:lpstr>
      <vt:lpstr>Exercise</vt:lpstr>
      <vt:lpstr>PowerPoint Presentation</vt:lpstr>
      <vt:lpstr>Table of Contents</vt:lpstr>
      <vt:lpstr>Dunning </vt:lpstr>
      <vt:lpstr>Collection Discrepancies: Overpayments</vt:lpstr>
      <vt:lpstr>Lockbox Overpayments</vt:lpstr>
      <vt:lpstr>Lockbox Overpayments (cont.)</vt:lpstr>
      <vt:lpstr>Lockbox Overpayments (cont.)</vt:lpstr>
      <vt:lpstr>Pay.gov Overpayments</vt:lpstr>
      <vt:lpstr>Pay.gov Overpayments (cont.)</vt:lpstr>
      <vt:lpstr>Pay.gov Overpayments (cont.)</vt:lpstr>
      <vt:lpstr>Exercise</vt:lpstr>
      <vt:lpstr>Dunning </vt:lpstr>
      <vt:lpstr>Unapplied Collections: Overview</vt:lpstr>
      <vt:lpstr>Unapplied Collections:  Adding a Reference</vt:lpstr>
      <vt:lpstr>Unapplied Collections:  Adding a Reference (cont.)</vt:lpstr>
      <vt:lpstr>Exercise</vt:lpstr>
      <vt:lpstr>PowerPoint Presentation</vt:lpstr>
      <vt:lpstr>Table of Contents</vt:lpstr>
      <vt:lpstr>Dunning </vt:lpstr>
      <vt:lpstr>CIR Reconciliation Overview</vt:lpstr>
      <vt:lpstr>CIR Reconciliation – Process Flow Overview</vt:lpstr>
      <vt:lpstr>CIR Reconciliation – Process Flow Overview</vt:lpstr>
      <vt:lpstr>Dunning </vt:lpstr>
      <vt:lpstr>CIR Reconciliation Batch Process</vt:lpstr>
      <vt:lpstr>CIR Reconciliation Batch Process (cont.)</vt:lpstr>
      <vt:lpstr>Dunning </vt:lpstr>
      <vt:lpstr>CIR Collection Reconciliation Query</vt:lpstr>
      <vt:lpstr>CIR Manual Reconciliation</vt:lpstr>
      <vt:lpstr>CIR Manual Reconciliation (cont.)</vt:lpstr>
      <vt:lpstr>CIR Manual Reconciliation (cont.)</vt:lpstr>
      <vt:lpstr>CIR Manual Reconciliation (cont.)</vt:lpstr>
      <vt:lpstr>CIR Manual Reconciliation (cont.)</vt:lpstr>
      <vt:lpstr>CIR Manual Unreconciliation</vt:lpstr>
      <vt:lpstr>CIR Manual Unreconciliation (cont.)</vt:lpstr>
      <vt:lpstr>CIR Reconciliation – Detail &amp; History</vt:lpstr>
      <vt:lpstr>Exercise</vt:lpstr>
      <vt:lpstr>PowerPoint Presentation</vt:lpstr>
      <vt:lpstr>Table of Contents</vt:lpstr>
      <vt:lpstr>Dunning </vt:lpstr>
      <vt:lpstr>Report Execution Process </vt:lpstr>
      <vt:lpstr>Dunning </vt:lpstr>
      <vt:lpstr>Pegasys BAAR Collections Reports</vt:lpstr>
      <vt:lpstr>BAAR Custom Collections Reports:  Schedule</vt:lpstr>
      <vt:lpstr>Dunning </vt:lpstr>
      <vt:lpstr>Retrieving a Scheduled Report</vt:lpstr>
      <vt:lpstr>Retrieving a Scheduled Report (cont.)</vt:lpstr>
      <vt:lpstr>Retrieving a Scheduled Report (cont.)</vt:lpstr>
      <vt:lpstr>Running an On-Demand Report</vt:lpstr>
      <vt:lpstr>Running an On-Demand Report (cont.)</vt:lpstr>
      <vt:lpstr>Running an On-Demand Report (cont.)</vt:lpstr>
      <vt:lpstr>PowerPoint Presentation</vt:lpstr>
      <vt:lpstr>Table of Contents</vt:lpstr>
      <vt:lpstr>Dunning </vt:lpstr>
      <vt:lpstr>Mass Import:  Overview</vt:lpstr>
      <vt:lpstr>Overview of Mass Import Process</vt:lpstr>
      <vt:lpstr>Dunning </vt:lpstr>
      <vt:lpstr>Mass Import:  Excel Input Files</vt:lpstr>
      <vt:lpstr>Mass Import:  Excel Input Files (cont.)</vt:lpstr>
      <vt:lpstr>Mass Import Document Types</vt:lpstr>
      <vt:lpstr>Mass Import – Example SV Template</vt:lpstr>
      <vt:lpstr>Mass Import – Example CR Template</vt:lpstr>
      <vt:lpstr>Mass Import – Multiple Documents and Accounting Lines</vt:lpstr>
      <vt:lpstr>Adding Lines to an Import Template</vt:lpstr>
      <vt:lpstr>Dunning </vt:lpstr>
      <vt:lpstr>Mass Import: Upload Methods</vt:lpstr>
      <vt:lpstr>Mass Import:  Single Online Interface</vt:lpstr>
      <vt:lpstr>Mass Import:  Multiple Online Interface</vt:lpstr>
      <vt:lpstr>Mass Import:  Multiple Online Interface (cont.)</vt:lpstr>
      <vt:lpstr>Mass Import:  Multiple Online Interface (cont.)</vt:lpstr>
      <vt:lpstr>Mass Import:  Multiple Online Interface (cont.)</vt:lpstr>
      <vt:lpstr>Exercise</vt:lpstr>
      <vt:lpstr>Questions</vt:lpstr>
    </vt:vector>
  </TitlesOfParts>
  <Company>AMS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BAAR Phase 1 Overview</dc:title>
  <dc:creator>kevin.adie@cgifederal.com</dc:creator>
  <cp:lastModifiedBy>Matheson, Amie</cp:lastModifiedBy>
  <cp:revision>1711</cp:revision>
  <dcterms:created xsi:type="dcterms:W3CDTF">2010-05-18T21:00:48Z</dcterms:created>
  <dcterms:modified xsi:type="dcterms:W3CDTF">2016-01-14T04:44:33Z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Requirement">
    <vt:lpwstr>n/a</vt:lpwstr>
  </property>
  <property fmtid="{D5CDD505-2E9C-101B-9397-08002B2CF9AE}" pid="4" name="Category">
    <vt:lpwstr>slides</vt:lpwstr>
  </property>
  <property fmtid="{D5CDD505-2E9C-101B-9397-08002B2CF9AE}" pid="5" name="Document Type">
    <vt:lpwstr>slides</vt:lpwstr>
  </property>
  <property fmtid="{D5CDD505-2E9C-101B-9397-08002B2CF9AE}" pid="6" name="ContentTypeId">
    <vt:lpwstr>0x0101009D33FEF41A482148ABA86B8C10A4EF01</vt:lpwstr>
  </property>
  <property fmtid="{D5CDD505-2E9C-101B-9397-08002B2CF9AE}" pid="7" name="Order">
    <vt:r8>85800</vt:r8>
  </property>
  <property fmtid="{D5CDD505-2E9C-101B-9397-08002B2CF9AE}" pid="8" name="Deliverable?">
    <vt:lpwstr>false</vt:lpwstr>
  </property>
  <property fmtid="{D5CDD505-2E9C-101B-9397-08002B2CF9AE}" pid="9" name="Level b">
    <vt:lpwstr>Training Deli</vt:lpwstr>
  </property>
  <property fmtid="{D5CDD505-2E9C-101B-9397-08002B2CF9AE}" pid="10" name="level e">
    <vt:lpwstr>Collections Materials Final 4.11.2013</vt:lpwstr>
  </property>
  <property fmtid="{D5CDD505-2E9C-101B-9397-08002B2CF9AE}" pid="11" name="Area">
    <vt:lpwstr>Configuration</vt:lpwstr>
  </property>
  <property fmtid="{D5CDD505-2E9C-101B-9397-08002B2CF9AE}" pid="12" name="Level a">
    <vt:lpwstr>Training</vt:lpwstr>
  </property>
  <property fmtid="{D5CDD505-2E9C-101B-9397-08002B2CF9AE}" pid="13" name="Sub Area">
    <vt:lpwstr>BAAR and OM Cross-Training Presentation Materials</vt:lpwstr>
  </property>
  <property fmtid="{D5CDD505-2E9C-101B-9397-08002B2CF9AE}" pid="14" name="level d">
    <vt:lpwstr>Collections</vt:lpwstr>
  </property>
  <property fmtid="{D5CDD505-2E9C-101B-9397-08002B2CF9AE}" pid="15" name="Level c">
    <vt:lpwstr>Role Based Functions</vt:lpwstr>
  </property>
</Properties>
</file>